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slides/slide29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2" r:id="rId1"/>
  </p:sldMasterIdLst>
  <p:notesMasterIdLst>
    <p:notesMasterId r:id="rId298"/>
  </p:notesMasterIdLst>
  <p:sldIdLst>
    <p:sldId id="283" r:id="rId2"/>
    <p:sldId id="268" r:id="rId3"/>
    <p:sldId id="269" r:id="rId4"/>
    <p:sldId id="270" r:id="rId5"/>
    <p:sldId id="271" r:id="rId6"/>
    <p:sldId id="272" r:id="rId7"/>
    <p:sldId id="273" r:id="rId8"/>
    <p:sldId id="274" r:id="rId9"/>
    <p:sldId id="275" r:id="rId10"/>
    <p:sldId id="276" r:id="rId11"/>
    <p:sldId id="257" r:id="rId12"/>
    <p:sldId id="258" r:id="rId13"/>
    <p:sldId id="259" r:id="rId14"/>
    <p:sldId id="260" r:id="rId15"/>
    <p:sldId id="261" r:id="rId16"/>
    <p:sldId id="262" r:id="rId17"/>
    <p:sldId id="263" r:id="rId18"/>
    <p:sldId id="264" r:id="rId19"/>
    <p:sldId id="265" r:id="rId20"/>
    <p:sldId id="266" r:id="rId21"/>
    <p:sldId id="267" r:id="rId22"/>
    <p:sldId id="284" r:id="rId23"/>
    <p:sldId id="287" r:id="rId24"/>
    <p:sldId id="285" r:id="rId25"/>
    <p:sldId id="286" r:id="rId26"/>
    <p:sldId id="288" r:id="rId27"/>
    <p:sldId id="289" r:id="rId28"/>
    <p:sldId id="290" r:id="rId29"/>
    <p:sldId id="292" r:id="rId30"/>
    <p:sldId id="293" r:id="rId31"/>
    <p:sldId id="294" r:id="rId32"/>
    <p:sldId id="295" r:id="rId33"/>
    <p:sldId id="296" r:id="rId34"/>
    <p:sldId id="297" r:id="rId35"/>
    <p:sldId id="298" r:id="rId36"/>
    <p:sldId id="299" r:id="rId37"/>
    <p:sldId id="300" r:id="rId38"/>
    <p:sldId id="301" r:id="rId39"/>
    <p:sldId id="302" r:id="rId40"/>
    <p:sldId id="303" r:id="rId41"/>
    <p:sldId id="304" r:id="rId42"/>
    <p:sldId id="312" r:id="rId43"/>
    <p:sldId id="313" r:id="rId44"/>
    <p:sldId id="314" r:id="rId45"/>
    <p:sldId id="315" r:id="rId46"/>
    <p:sldId id="316" r:id="rId47"/>
    <p:sldId id="317" r:id="rId48"/>
    <p:sldId id="318" r:id="rId49"/>
    <p:sldId id="319" r:id="rId50"/>
    <p:sldId id="320" r:id="rId51"/>
    <p:sldId id="327" r:id="rId52"/>
    <p:sldId id="321" r:id="rId53"/>
    <p:sldId id="322" r:id="rId54"/>
    <p:sldId id="323" r:id="rId55"/>
    <p:sldId id="324" r:id="rId56"/>
    <p:sldId id="325" r:id="rId57"/>
    <p:sldId id="326" r:id="rId58"/>
    <p:sldId id="577" r:id="rId59"/>
    <p:sldId id="329" r:id="rId60"/>
    <p:sldId id="333" r:id="rId61"/>
    <p:sldId id="334" r:id="rId62"/>
    <p:sldId id="335" r:id="rId63"/>
    <p:sldId id="336" r:id="rId64"/>
    <p:sldId id="337" r:id="rId65"/>
    <p:sldId id="338" r:id="rId66"/>
    <p:sldId id="339" r:id="rId67"/>
    <p:sldId id="340" r:id="rId68"/>
    <p:sldId id="341" r:id="rId69"/>
    <p:sldId id="342" r:id="rId70"/>
    <p:sldId id="343" r:id="rId71"/>
    <p:sldId id="331" r:id="rId72"/>
    <p:sldId id="332" r:id="rId73"/>
    <p:sldId id="344" r:id="rId74"/>
    <p:sldId id="345" r:id="rId75"/>
    <p:sldId id="346" r:id="rId76"/>
    <p:sldId id="578" r:id="rId77"/>
    <p:sldId id="347" r:id="rId78"/>
    <p:sldId id="348" r:id="rId79"/>
    <p:sldId id="353" r:id="rId80"/>
    <p:sldId id="354" r:id="rId81"/>
    <p:sldId id="355" r:id="rId82"/>
    <p:sldId id="356" r:id="rId83"/>
    <p:sldId id="357" r:id="rId84"/>
    <p:sldId id="358" r:id="rId85"/>
    <p:sldId id="579" r:id="rId86"/>
    <p:sldId id="360" r:id="rId87"/>
    <p:sldId id="361" r:id="rId88"/>
    <p:sldId id="362" r:id="rId89"/>
    <p:sldId id="363" r:id="rId90"/>
    <p:sldId id="364" r:id="rId91"/>
    <p:sldId id="365" r:id="rId92"/>
    <p:sldId id="366" r:id="rId93"/>
    <p:sldId id="367" r:id="rId94"/>
    <p:sldId id="368" r:id="rId95"/>
    <p:sldId id="369" r:id="rId96"/>
    <p:sldId id="370" r:id="rId97"/>
    <p:sldId id="371" r:id="rId98"/>
    <p:sldId id="372" r:id="rId99"/>
    <p:sldId id="580" r:id="rId100"/>
    <p:sldId id="374" r:id="rId101"/>
    <p:sldId id="375" r:id="rId102"/>
    <p:sldId id="376" r:id="rId103"/>
    <p:sldId id="377" r:id="rId104"/>
    <p:sldId id="378" r:id="rId105"/>
    <p:sldId id="379" r:id="rId106"/>
    <p:sldId id="380" r:id="rId107"/>
    <p:sldId id="381" r:id="rId108"/>
    <p:sldId id="382" r:id="rId109"/>
    <p:sldId id="384" r:id="rId110"/>
    <p:sldId id="385" r:id="rId111"/>
    <p:sldId id="386" r:id="rId112"/>
    <p:sldId id="387" r:id="rId113"/>
    <p:sldId id="388" r:id="rId114"/>
    <p:sldId id="556" r:id="rId115"/>
    <p:sldId id="389" r:id="rId116"/>
    <p:sldId id="390" r:id="rId117"/>
    <p:sldId id="391" r:id="rId118"/>
    <p:sldId id="392" r:id="rId119"/>
    <p:sldId id="557" r:id="rId120"/>
    <p:sldId id="558" r:id="rId121"/>
    <p:sldId id="581" r:id="rId122"/>
    <p:sldId id="560" r:id="rId123"/>
    <p:sldId id="561" r:id="rId124"/>
    <p:sldId id="562" r:id="rId125"/>
    <p:sldId id="563" r:id="rId126"/>
    <p:sldId id="566" r:id="rId127"/>
    <p:sldId id="564" r:id="rId128"/>
    <p:sldId id="565" r:id="rId129"/>
    <p:sldId id="582" r:id="rId130"/>
    <p:sldId id="400" r:id="rId131"/>
    <p:sldId id="401" r:id="rId132"/>
    <p:sldId id="402" r:id="rId133"/>
    <p:sldId id="403" r:id="rId134"/>
    <p:sldId id="404" r:id="rId135"/>
    <p:sldId id="405" r:id="rId136"/>
    <p:sldId id="406" r:id="rId137"/>
    <p:sldId id="407" r:id="rId138"/>
    <p:sldId id="408" r:id="rId139"/>
    <p:sldId id="409" r:id="rId140"/>
    <p:sldId id="410" r:id="rId141"/>
    <p:sldId id="411" r:id="rId142"/>
    <p:sldId id="583" r:id="rId143"/>
    <p:sldId id="546" r:id="rId144"/>
    <p:sldId id="547" r:id="rId145"/>
    <p:sldId id="548" r:id="rId146"/>
    <p:sldId id="549" r:id="rId147"/>
    <p:sldId id="584" r:id="rId148"/>
    <p:sldId id="417" r:id="rId149"/>
    <p:sldId id="418" r:id="rId150"/>
    <p:sldId id="420" r:id="rId151"/>
    <p:sldId id="421" r:id="rId152"/>
    <p:sldId id="419" r:id="rId153"/>
    <p:sldId id="422" r:id="rId154"/>
    <p:sldId id="423" r:id="rId155"/>
    <p:sldId id="424" r:id="rId156"/>
    <p:sldId id="425" r:id="rId157"/>
    <p:sldId id="585" r:id="rId158"/>
    <p:sldId id="436" r:id="rId159"/>
    <p:sldId id="444" r:id="rId160"/>
    <p:sldId id="550" r:id="rId161"/>
    <p:sldId id="551" r:id="rId162"/>
    <p:sldId id="437" r:id="rId163"/>
    <p:sldId id="438" r:id="rId164"/>
    <p:sldId id="439" r:id="rId165"/>
    <p:sldId id="440" r:id="rId166"/>
    <p:sldId id="441" r:id="rId167"/>
    <p:sldId id="442" r:id="rId168"/>
    <p:sldId id="445" r:id="rId169"/>
    <p:sldId id="446" r:id="rId170"/>
    <p:sldId id="552" r:id="rId171"/>
    <p:sldId id="554" r:id="rId172"/>
    <p:sldId id="555" r:id="rId173"/>
    <p:sldId id="586" r:id="rId174"/>
    <p:sldId id="447" r:id="rId175"/>
    <p:sldId id="587" r:id="rId176"/>
    <p:sldId id="450" r:id="rId177"/>
    <p:sldId id="452" r:id="rId178"/>
    <p:sldId id="451" r:id="rId179"/>
    <p:sldId id="453" r:id="rId180"/>
    <p:sldId id="454" r:id="rId181"/>
    <p:sldId id="455" r:id="rId182"/>
    <p:sldId id="456" r:id="rId183"/>
    <p:sldId id="457" r:id="rId184"/>
    <p:sldId id="458" r:id="rId185"/>
    <p:sldId id="588" r:id="rId186"/>
    <p:sldId id="460" r:id="rId187"/>
    <p:sldId id="461" r:id="rId188"/>
    <p:sldId id="462" r:id="rId189"/>
    <p:sldId id="463" r:id="rId190"/>
    <p:sldId id="464" r:id="rId191"/>
    <p:sldId id="465" r:id="rId192"/>
    <p:sldId id="466" r:id="rId193"/>
    <p:sldId id="467" r:id="rId194"/>
    <p:sldId id="471" r:id="rId195"/>
    <p:sldId id="468" r:id="rId196"/>
    <p:sldId id="469" r:id="rId197"/>
    <p:sldId id="470" r:id="rId198"/>
    <p:sldId id="474" r:id="rId199"/>
    <p:sldId id="496" r:id="rId200"/>
    <p:sldId id="497" r:id="rId201"/>
    <p:sldId id="498" r:id="rId202"/>
    <p:sldId id="589" r:id="rId203"/>
    <p:sldId id="532" r:id="rId204"/>
    <p:sldId id="533" r:id="rId205"/>
    <p:sldId id="534" r:id="rId206"/>
    <p:sldId id="478" r:id="rId207"/>
    <p:sldId id="535" r:id="rId208"/>
    <p:sldId id="480" r:id="rId209"/>
    <p:sldId id="481" r:id="rId210"/>
    <p:sldId id="482" r:id="rId211"/>
    <p:sldId id="483" r:id="rId212"/>
    <p:sldId id="484" r:id="rId213"/>
    <p:sldId id="485" r:id="rId214"/>
    <p:sldId id="486" r:id="rId215"/>
    <p:sldId id="576" r:id="rId216"/>
    <p:sldId id="537" r:id="rId217"/>
    <p:sldId id="538" r:id="rId218"/>
    <p:sldId id="539" r:id="rId219"/>
    <p:sldId id="540" r:id="rId220"/>
    <p:sldId id="541" r:id="rId221"/>
    <p:sldId id="542" r:id="rId222"/>
    <p:sldId id="543" r:id="rId223"/>
    <p:sldId id="544" r:id="rId224"/>
    <p:sldId id="567" r:id="rId225"/>
    <p:sldId id="568" r:id="rId226"/>
    <p:sldId id="569" r:id="rId227"/>
    <p:sldId id="570" r:id="rId228"/>
    <p:sldId id="571" r:id="rId229"/>
    <p:sldId id="572" r:id="rId230"/>
    <p:sldId id="573" r:id="rId231"/>
    <p:sldId id="575" r:id="rId232"/>
    <p:sldId id="488" r:id="rId233"/>
    <p:sldId id="489" r:id="rId234"/>
    <p:sldId id="490" r:id="rId235"/>
    <p:sldId id="491" r:id="rId236"/>
    <p:sldId id="492" r:id="rId237"/>
    <p:sldId id="493" r:id="rId238"/>
    <p:sldId id="574" r:id="rId239"/>
    <p:sldId id="590" r:id="rId240"/>
    <p:sldId id="593" r:id="rId241"/>
    <p:sldId id="594" r:id="rId242"/>
    <p:sldId id="595" r:id="rId243"/>
    <p:sldId id="596" r:id="rId244"/>
    <p:sldId id="597" r:id="rId245"/>
    <p:sldId id="598" r:id="rId246"/>
    <p:sldId id="599" r:id="rId247"/>
    <p:sldId id="505" r:id="rId248"/>
    <p:sldId id="506" r:id="rId249"/>
    <p:sldId id="499" r:id="rId250"/>
    <p:sldId id="500" r:id="rId251"/>
    <p:sldId id="501" r:id="rId252"/>
    <p:sldId id="502" r:id="rId253"/>
    <p:sldId id="503" r:id="rId254"/>
    <p:sldId id="504" r:id="rId255"/>
    <p:sldId id="600" r:id="rId256"/>
    <p:sldId id="508" r:id="rId257"/>
    <p:sldId id="509" r:id="rId258"/>
    <p:sldId id="510" r:id="rId259"/>
    <p:sldId id="511" r:id="rId260"/>
    <p:sldId id="601" r:id="rId261"/>
    <p:sldId id="512" r:id="rId262"/>
    <p:sldId id="513" r:id="rId263"/>
    <p:sldId id="514" r:id="rId264"/>
    <p:sldId id="515" r:id="rId265"/>
    <p:sldId id="516" r:id="rId266"/>
    <p:sldId id="517" r:id="rId267"/>
    <p:sldId id="518" r:id="rId268"/>
    <p:sldId id="519" r:id="rId269"/>
    <p:sldId id="520" r:id="rId270"/>
    <p:sldId id="521" r:id="rId271"/>
    <p:sldId id="522" r:id="rId272"/>
    <p:sldId id="523" r:id="rId273"/>
    <p:sldId id="524" r:id="rId274"/>
    <p:sldId id="525" r:id="rId275"/>
    <p:sldId id="526" r:id="rId276"/>
    <p:sldId id="527" r:id="rId277"/>
    <p:sldId id="602" r:id="rId278"/>
    <p:sldId id="604" r:id="rId279"/>
    <p:sldId id="605" r:id="rId280"/>
    <p:sldId id="606" r:id="rId281"/>
    <p:sldId id="607" r:id="rId282"/>
    <p:sldId id="608" r:id="rId283"/>
    <p:sldId id="609" r:id="rId284"/>
    <p:sldId id="610" r:id="rId285"/>
    <p:sldId id="611" r:id="rId286"/>
    <p:sldId id="612" r:id="rId287"/>
    <p:sldId id="613" r:id="rId288"/>
    <p:sldId id="614" r:id="rId289"/>
    <p:sldId id="615" r:id="rId290"/>
    <p:sldId id="616" r:id="rId291"/>
    <p:sldId id="617" r:id="rId292"/>
    <p:sldId id="618" r:id="rId293"/>
    <p:sldId id="528" r:id="rId294"/>
    <p:sldId id="529" r:id="rId295"/>
    <p:sldId id="530" r:id="rId296"/>
    <p:sldId id="531" r:id="rId297"/>
  </p:sldIdLst>
  <p:sldSz cx="9144000" cy="6858000" type="screen4x3"/>
  <p:notesSz cx="6797675" cy="9926638"/>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9885" autoAdjust="0"/>
  </p:normalViewPr>
  <p:slideViewPr>
    <p:cSldViewPr snapToGrid="0" snapToObjects="1">
      <p:cViewPr varScale="1">
        <p:scale>
          <a:sx n="74" d="100"/>
          <a:sy n="74" d="100"/>
        </p:scale>
        <p:origin x="1266" y="7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99" Type="http://schemas.openxmlformats.org/officeDocument/2006/relationships/presProps" Target="presProps.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247" Type="http://schemas.openxmlformats.org/officeDocument/2006/relationships/slide" Target="slides/slide246.xml"/><Relationship Id="rId107" Type="http://schemas.openxmlformats.org/officeDocument/2006/relationships/slide" Target="slides/slide106.xml"/><Relationship Id="rId268" Type="http://schemas.openxmlformats.org/officeDocument/2006/relationships/slide" Target="slides/slide267.xml"/><Relationship Id="rId289" Type="http://schemas.openxmlformats.org/officeDocument/2006/relationships/slide" Target="slides/slide288.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58" Type="http://schemas.openxmlformats.org/officeDocument/2006/relationships/slide" Target="slides/slide257.xml"/><Relationship Id="rId279" Type="http://schemas.openxmlformats.org/officeDocument/2006/relationships/slide" Target="slides/slide278.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290" Type="http://schemas.openxmlformats.org/officeDocument/2006/relationships/slide" Target="slides/slide289.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slide" Target="slides/slide247.xml"/><Relationship Id="rId269" Type="http://schemas.openxmlformats.org/officeDocument/2006/relationships/slide" Target="slides/slide268.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280" Type="http://schemas.openxmlformats.org/officeDocument/2006/relationships/slide" Target="slides/slide279.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slide" Target="slides/slide258.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291" Type="http://schemas.openxmlformats.org/officeDocument/2006/relationships/slide" Target="slides/slide290.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slide" Target="slides/slide259.xml"/><Relationship Id="rId281" Type="http://schemas.openxmlformats.org/officeDocument/2006/relationships/slide" Target="slides/slide280.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39" Type="http://schemas.openxmlformats.org/officeDocument/2006/relationships/slide" Target="slides/slide238.xml"/><Relationship Id="rId2" Type="http://schemas.openxmlformats.org/officeDocument/2006/relationships/slide" Target="slides/slide1.xml"/><Relationship Id="rId29" Type="http://schemas.openxmlformats.org/officeDocument/2006/relationships/slide" Target="slides/slide28.xml"/><Relationship Id="rId250" Type="http://schemas.openxmlformats.org/officeDocument/2006/relationships/slide" Target="slides/slide249.xml"/><Relationship Id="rId255" Type="http://schemas.openxmlformats.org/officeDocument/2006/relationships/slide" Target="slides/slide254.xml"/><Relationship Id="rId271" Type="http://schemas.openxmlformats.org/officeDocument/2006/relationships/slide" Target="slides/slide270.xml"/><Relationship Id="rId276" Type="http://schemas.openxmlformats.org/officeDocument/2006/relationships/slide" Target="slides/slide275.xml"/><Relationship Id="rId292" Type="http://schemas.openxmlformats.org/officeDocument/2006/relationships/slide" Target="slides/slide291.xml"/><Relationship Id="rId297" Type="http://schemas.openxmlformats.org/officeDocument/2006/relationships/slide" Target="slides/slide296.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301"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229" Type="http://schemas.openxmlformats.org/officeDocument/2006/relationships/slide" Target="slides/slide228.xml"/><Relationship Id="rId19" Type="http://schemas.openxmlformats.org/officeDocument/2006/relationships/slide" Target="slides/slide18.xml"/><Relationship Id="rId224" Type="http://schemas.openxmlformats.org/officeDocument/2006/relationships/slide" Target="slides/slide223.xml"/><Relationship Id="rId240" Type="http://schemas.openxmlformats.org/officeDocument/2006/relationships/slide" Target="slides/slide239.xml"/><Relationship Id="rId245" Type="http://schemas.openxmlformats.org/officeDocument/2006/relationships/slide" Target="slides/slide244.xml"/><Relationship Id="rId261" Type="http://schemas.openxmlformats.org/officeDocument/2006/relationships/slide" Target="slides/slide260.xml"/><Relationship Id="rId266" Type="http://schemas.openxmlformats.org/officeDocument/2006/relationships/slide" Target="slides/slide265.xml"/><Relationship Id="rId287" Type="http://schemas.openxmlformats.org/officeDocument/2006/relationships/slide" Target="slides/slide286.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282" Type="http://schemas.openxmlformats.org/officeDocument/2006/relationships/slide" Target="slides/slide28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slide" Target="slides/slide229.xml"/><Relationship Id="rId235" Type="http://schemas.openxmlformats.org/officeDocument/2006/relationships/slide" Target="slides/slide234.xml"/><Relationship Id="rId251" Type="http://schemas.openxmlformats.org/officeDocument/2006/relationships/slide" Target="slides/slide250.xml"/><Relationship Id="rId256" Type="http://schemas.openxmlformats.org/officeDocument/2006/relationships/slide" Target="slides/slide255.xml"/><Relationship Id="rId277" Type="http://schemas.openxmlformats.org/officeDocument/2006/relationships/slide" Target="slides/slide276.xml"/><Relationship Id="rId298" Type="http://schemas.openxmlformats.org/officeDocument/2006/relationships/notesMaster" Target="notesMasters/notesMaster1.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72" Type="http://schemas.openxmlformats.org/officeDocument/2006/relationships/slide" Target="slides/slide271.xml"/><Relationship Id="rId293" Type="http://schemas.openxmlformats.org/officeDocument/2006/relationships/slide" Target="slides/slide292.xml"/><Relationship Id="rId302"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241" Type="http://schemas.openxmlformats.org/officeDocument/2006/relationships/slide" Target="slides/slide240.xml"/><Relationship Id="rId246" Type="http://schemas.openxmlformats.org/officeDocument/2006/relationships/slide" Target="slides/slide245.xml"/><Relationship Id="rId267" Type="http://schemas.openxmlformats.org/officeDocument/2006/relationships/slide" Target="slides/slide266.xml"/><Relationship Id="rId288" Type="http://schemas.openxmlformats.org/officeDocument/2006/relationships/slide" Target="slides/slide287.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262" Type="http://schemas.openxmlformats.org/officeDocument/2006/relationships/slide" Target="slides/slide261.xml"/><Relationship Id="rId283" Type="http://schemas.openxmlformats.org/officeDocument/2006/relationships/slide" Target="slides/slide282.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78" Type="http://schemas.openxmlformats.org/officeDocument/2006/relationships/slide" Target="slides/slide277.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273" Type="http://schemas.openxmlformats.org/officeDocument/2006/relationships/slide" Target="slides/slide272.xml"/><Relationship Id="rId294" Type="http://schemas.openxmlformats.org/officeDocument/2006/relationships/slide" Target="slides/slide293.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284" Type="http://schemas.openxmlformats.org/officeDocument/2006/relationships/slide" Target="slides/slide283.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4" Type="http://schemas.openxmlformats.org/officeDocument/2006/relationships/slide" Target="slides/slide273.xml"/><Relationship Id="rId295" Type="http://schemas.openxmlformats.org/officeDocument/2006/relationships/slide" Target="slides/slide294.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285" Type="http://schemas.openxmlformats.org/officeDocument/2006/relationships/slide" Target="slides/slide28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slide" Target="slides/slide274.xml"/><Relationship Id="rId296" Type="http://schemas.openxmlformats.org/officeDocument/2006/relationships/slide" Target="slides/slide295.xml"/><Relationship Id="rId300" Type="http://schemas.openxmlformats.org/officeDocument/2006/relationships/viewProps" Target="viewProps.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slide" Target="slides/slide264.xml"/><Relationship Id="rId286" Type="http://schemas.openxmlformats.org/officeDocument/2006/relationships/slide" Target="slides/slide285.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explosion val="25"/>
          <c:dLbls>
            <c:spPr>
              <a:noFill/>
              <a:ln>
                <a:noFill/>
              </a:ln>
              <a:effectLst/>
            </c:sp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Sheet1!$A$2:$A$7</c:f>
              <c:strCache>
                <c:ptCount val="6"/>
                <c:pt idx="0">
                  <c:v>положения аналогичные Федеральному законодательству</c:v>
                </c:pt>
                <c:pt idx="1">
                  <c:v>определение и(или) существенные условия "инвестиционного соглашения"</c:v>
                </c:pt>
                <c:pt idx="2">
                  <c:v>"инвестиционного договора"</c:v>
                </c:pt>
                <c:pt idx="3">
                  <c:v>"соглашения о реализации инвестиционного проекта"</c:v>
                </c:pt>
                <c:pt idx="4">
                  <c:v>"договора о гос. поддержке инвестиционной деятельности"</c:v>
                </c:pt>
                <c:pt idx="5">
                  <c:v>"договора об осуществлении инвестиционной деятельности"</c:v>
                </c:pt>
              </c:strCache>
            </c:strRef>
          </c:cat>
          <c:val>
            <c:numRef>
              <c:f>Sheet1!$B$2:$B$7</c:f>
              <c:numCache>
                <c:formatCode>General</c:formatCode>
                <c:ptCount val="6"/>
                <c:pt idx="0">
                  <c:v>19</c:v>
                </c:pt>
                <c:pt idx="1">
                  <c:v>38</c:v>
                </c:pt>
                <c:pt idx="2">
                  <c:v>27</c:v>
                </c:pt>
                <c:pt idx="3">
                  <c:v>8</c:v>
                </c:pt>
                <c:pt idx="4">
                  <c:v>4</c:v>
                </c:pt>
                <c:pt idx="5">
                  <c:v>4</c:v>
                </c:pt>
              </c:numCache>
            </c:numRef>
          </c:val>
          <c:extLst xmlns:c16r2="http://schemas.microsoft.com/office/drawing/2015/06/chart">
            <c:ext xmlns:c16="http://schemas.microsoft.com/office/drawing/2014/chart" uri="{C3380CC4-5D6E-409C-BE32-E72D297353CC}">
              <c16:uniqueId val="{00000000-BA0B-D04E-B168-7DD53BC461CD}"/>
            </c:ext>
          </c:extLst>
        </c:ser>
        <c:dLbls>
          <c:showLegendKey val="0"/>
          <c:showVal val="0"/>
          <c:showCatName val="0"/>
          <c:showSerName val="0"/>
          <c:showPercent val="1"/>
          <c:showBubbleSize val="0"/>
          <c:showLeaderLines val="1"/>
        </c:dLbls>
      </c:pie3DChart>
    </c:plotArea>
    <c:legend>
      <c:legendPos val="r"/>
      <c:layout>
        <c:manualLayout>
          <c:xMode val="edge"/>
          <c:yMode val="edge"/>
          <c:x val="0.56774756746393096"/>
          <c:y val="0.27269580664107901"/>
          <c:w val="0.40638127306715199"/>
          <c:h val="0.66195141029749505"/>
        </c:manualLayout>
      </c:layout>
      <c:overlay val="0"/>
      <c:txPr>
        <a:bodyPr/>
        <a:lstStyle/>
        <a:p>
          <a:pPr>
            <a:defRPr sz="1600"/>
          </a:pPr>
          <a:endParaRPr lang="ru-RU"/>
        </a:p>
      </c:txPr>
    </c:legend>
    <c:plotVisOnly val="1"/>
    <c:dispBlanksAs val="zero"/>
    <c:showDLblsOverMax val="0"/>
  </c:chart>
  <c:txPr>
    <a:bodyPr/>
    <a:lstStyle/>
    <a:p>
      <a:pPr>
        <a:defRPr sz="1800"/>
      </a:pPr>
      <a:endParaRPr lang="ru-RU"/>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448" cy="495858"/>
          </a:xfrm>
          <a:prstGeom prst="rect">
            <a:avLst/>
          </a:prstGeom>
        </p:spPr>
        <p:txBody>
          <a:bodyPr vert="horz" lIns="90955" tIns="45478" rIns="90955" bIns="45478" rtlCol="0"/>
          <a:lstStyle>
            <a:lvl1pPr algn="l">
              <a:defRPr sz="1200"/>
            </a:lvl1pPr>
          </a:lstStyle>
          <a:p>
            <a:endParaRPr lang="ru-RU"/>
          </a:p>
        </p:txBody>
      </p:sp>
      <p:sp>
        <p:nvSpPr>
          <p:cNvPr id="3" name="Дата 2"/>
          <p:cNvSpPr>
            <a:spLocks noGrp="1"/>
          </p:cNvSpPr>
          <p:nvPr>
            <p:ph type="dt" idx="1"/>
          </p:nvPr>
        </p:nvSpPr>
        <p:spPr>
          <a:xfrm>
            <a:off x="3851227" y="1"/>
            <a:ext cx="2944869" cy="495858"/>
          </a:xfrm>
          <a:prstGeom prst="rect">
            <a:avLst/>
          </a:prstGeom>
        </p:spPr>
        <p:txBody>
          <a:bodyPr vert="horz" lIns="90955" tIns="45478" rIns="90955" bIns="45478" rtlCol="0"/>
          <a:lstStyle>
            <a:lvl1pPr algn="r">
              <a:defRPr sz="1200"/>
            </a:lvl1pPr>
          </a:lstStyle>
          <a:p>
            <a:fld id="{27DA6605-6162-D247-A03E-9EEBEB9A893D}" type="datetimeFigureOut">
              <a:rPr lang="ru-RU" smtClean="0"/>
              <a:t>04.08.2021</a:t>
            </a:fld>
            <a:endParaRPr lang="ru-RU"/>
          </a:p>
        </p:txBody>
      </p:sp>
      <p:sp>
        <p:nvSpPr>
          <p:cNvPr id="4" name="Образ слайда 3"/>
          <p:cNvSpPr>
            <a:spLocks noGrp="1" noRot="1" noChangeAspect="1"/>
          </p:cNvSpPr>
          <p:nvPr>
            <p:ph type="sldImg" idx="2"/>
          </p:nvPr>
        </p:nvSpPr>
        <p:spPr>
          <a:xfrm>
            <a:off x="917575" y="744538"/>
            <a:ext cx="4964113" cy="3722687"/>
          </a:xfrm>
          <a:prstGeom prst="rect">
            <a:avLst/>
          </a:prstGeom>
          <a:noFill/>
          <a:ln w="12700">
            <a:solidFill>
              <a:prstClr val="black"/>
            </a:solidFill>
          </a:ln>
        </p:spPr>
        <p:txBody>
          <a:bodyPr vert="horz" lIns="90955" tIns="45478" rIns="90955" bIns="45478" rtlCol="0" anchor="ctr"/>
          <a:lstStyle/>
          <a:p>
            <a:endParaRPr lang="ru-RU"/>
          </a:p>
        </p:txBody>
      </p:sp>
      <p:sp>
        <p:nvSpPr>
          <p:cNvPr id="5" name="Заметки 4"/>
          <p:cNvSpPr>
            <a:spLocks noGrp="1"/>
          </p:cNvSpPr>
          <p:nvPr>
            <p:ph type="body" sz="quarter" idx="3"/>
          </p:nvPr>
        </p:nvSpPr>
        <p:spPr>
          <a:xfrm>
            <a:off x="680557" y="4715390"/>
            <a:ext cx="5438140" cy="4467461"/>
          </a:xfrm>
          <a:prstGeom prst="rect">
            <a:avLst/>
          </a:prstGeom>
        </p:spPr>
        <p:txBody>
          <a:bodyPr vert="horz" lIns="90955" tIns="45478" rIns="90955" bIns="45478"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1" y="9429202"/>
            <a:ext cx="2946448" cy="495858"/>
          </a:xfrm>
          <a:prstGeom prst="rect">
            <a:avLst/>
          </a:prstGeom>
        </p:spPr>
        <p:txBody>
          <a:bodyPr vert="horz" lIns="90955" tIns="45478" rIns="90955" bIns="45478" rtlCol="0" anchor="b"/>
          <a:lstStyle>
            <a:lvl1pPr algn="l">
              <a:defRPr sz="1200"/>
            </a:lvl1pPr>
          </a:lstStyle>
          <a:p>
            <a:endParaRPr lang="ru-RU"/>
          </a:p>
        </p:txBody>
      </p:sp>
      <p:sp>
        <p:nvSpPr>
          <p:cNvPr id="7" name="Номер слайда 6"/>
          <p:cNvSpPr>
            <a:spLocks noGrp="1"/>
          </p:cNvSpPr>
          <p:nvPr>
            <p:ph type="sldNum" sz="quarter" idx="5"/>
          </p:nvPr>
        </p:nvSpPr>
        <p:spPr>
          <a:xfrm>
            <a:off x="3851227" y="9429202"/>
            <a:ext cx="2944869" cy="495858"/>
          </a:xfrm>
          <a:prstGeom prst="rect">
            <a:avLst/>
          </a:prstGeom>
        </p:spPr>
        <p:txBody>
          <a:bodyPr vert="horz" lIns="90955" tIns="45478" rIns="90955" bIns="45478" rtlCol="0" anchor="b"/>
          <a:lstStyle>
            <a:lvl1pPr algn="r">
              <a:defRPr sz="1200"/>
            </a:lvl1pPr>
          </a:lstStyle>
          <a:p>
            <a:fld id="{99577C4D-5214-7B46-8AF6-2DAD3CD0BB52}" type="slidenum">
              <a:rPr lang="ru-RU" smtClean="0"/>
              <a:t>‹#›</a:t>
            </a:fld>
            <a:endParaRPr lang="ru-RU"/>
          </a:p>
        </p:txBody>
      </p:sp>
    </p:spTree>
    <p:extLst>
      <p:ext uri="{BB962C8B-B14F-4D97-AF65-F5344CB8AC3E}">
        <p14:creationId xmlns:p14="http://schemas.microsoft.com/office/powerpoint/2010/main" val="145033788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Образ слайда 1"/>
          <p:cNvSpPr>
            <a:spLocks noGrp="1" noRot="1" noChangeAspect="1"/>
          </p:cNvSpPr>
          <p:nvPr>
            <p:ph type="sldImg"/>
          </p:nvPr>
        </p:nvSpPr>
        <p:spPr bwMode="auto">
          <a:noFill/>
          <a:ln>
            <a:solidFill>
              <a:srgbClr val="000000"/>
            </a:solidFill>
            <a:miter lim="800000"/>
            <a:headEnd/>
            <a:tailEnd/>
          </a:ln>
        </p:spPr>
      </p:sp>
      <p:sp>
        <p:nvSpPr>
          <p:cNvPr id="15362"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p>
        </p:txBody>
      </p:sp>
      <p:sp>
        <p:nvSpPr>
          <p:cNvPr id="4" name="Номер слайда 3"/>
          <p:cNvSpPr>
            <a:spLocks noGrp="1"/>
          </p:cNvSpPr>
          <p:nvPr>
            <p:ph type="sldNum" sz="quarter" idx="5"/>
          </p:nvPr>
        </p:nvSpPr>
        <p:spPr/>
        <p:txBody>
          <a:bodyPr/>
          <a:lstStyle/>
          <a:p>
            <a:pPr>
              <a:defRPr/>
            </a:pPr>
            <a:fld id="{B604F173-FB2A-4050-B856-85162E3F56B4}" type="slidenum">
              <a:rPr lang="ru-RU"/>
              <a:pPr>
                <a:defRPr/>
              </a:pPr>
              <a:t>1</a:t>
            </a:fld>
            <a:endParaRPr lang="ru-RU"/>
          </a:p>
        </p:txBody>
      </p:sp>
    </p:spTree>
    <p:extLst>
      <p:ext uri="{BB962C8B-B14F-4D97-AF65-F5344CB8AC3E}">
        <p14:creationId xmlns:p14="http://schemas.microsoft.com/office/powerpoint/2010/main" val="2627927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Образ слайда 1"/>
          <p:cNvSpPr>
            <a:spLocks noGrp="1" noRot="1" noChangeAspect="1"/>
          </p:cNvSpPr>
          <p:nvPr>
            <p:ph type="sldImg"/>
          </p:nvPr>
        </p:nvSpPr>
        <p:spPr bwMode="auto">
          <a:noFill/>
          <a:ln>
            <a:solidFill>
              <a:srgbClr val="000000"/>
            </a:solidFill>
            <a:miter lim="800000"/>
            <a:headEnd/>
            <a:tailEnd/>
          </a:ln>
        </p:spPr>
      </p:sp>
      <p:sp>
        <p:nvSpPr>
          <p:cNvPr id="80898"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
        <p:nvSpPr>
          <p:cNvPr id="4" name="Номер слайда 3"/>
          <p:cNvSpPr>
            <a:spLocks noGrp="1"/>
          </p:cNvSpPr>
          <p:nvPr>
            <p:ph type="sldNum" sz="quarter" idx="5"/>
          </p:nvPr>
        </p:nvSpPr>
        <p:spPr/>
        <p:txBody>
          <a:bodyPr/>
          <a:lstStyle/>
          <a:p>
            <a:pPr>
              <a:defRPr/>
            </a:pPr>
            <a:fld id="{40FFF991-4854-4568-981D-8B2DF65C26C9}" type="slidenum">
              <a:rPr lang="ru-RU" smtClean="0">
                <a:solidFill>
                  <a:prstClr val="black"/>
                </a:solidFill>
              </a:rPr>
              <a:pPr>
                <a:defRPr/>
              </a:pPr>
              <a:t>96</a:t>
            </a:fld>
            <a:endParaRPr lang="ru-RU">
              <a:solidFill>
                <a:prstClr val="black"/>
              </a:solidFill>
            </a:endParaRPr>
          </a:p>
        </p:txBody>
      </p:sp>
    </p:spTree>
    <p:extLst>
      <p:ext uri="{BB962C8B-B14F-4D97-AF65-F5344CB8AC3E}">
        <p14:creationId xmlns:p14="http://schemas.microsoft.com/office/powerpoint/2010/main" val="1866490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ru-RU"/>
              <a:t>Образец заголовка</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7" name="Date Placeholder 6"/>
          <p:cNvSpPr>
            <a:spLocks noGrp="1"/>
          </p:cNvSpPr>
          <p:nvPr>
            <p:ph type="dt" sz="half" idx="10"/>
          </p:nvPr>
        </p:nvSpPr>
        <p:spPr/>
        <p:txBody>
          <a:bodyPr/>
          <a:lstStyle/>
          <a:p>
            <a:pPr>
              <a:defRPr/>
            </a:pPr>
            <a:endParaRPr lang="ru-RU"/>
          </a:p>
        </p:txBody>
      </p:sp>
      <p:sp>
        <p:nvSpPr>
          <p:cNvPr id="8" name="Slide Number Placeholder 7"/>
          <p:cNvSpPr>
            <a:spLocks noGrp="1"/>
          </p:cNvSpPr>
          <p:nvPr>
            <p:ph type="sldNum" sz="quarter" idx="11"/>
          </p:nvPr>
        </p:nvSpPr>
        <p:spPr/>
        <p:txBody>
          <a:bodyPr/>
          <a:lstStyle/>
          <a:p>
            <a:pPr>
              <a:defRPr/>
            </a:pPr>
            <a:fld id="{F19E059F-1DA1-419E-8592-434E90A49A9B}" type="slidenum">
              <a:rPr lang="ru-RU" smtClean="0"/>
              <a:pPr>
                <a:defRPr/>
              </a:pPr>
              <a:t>‹#›</a:t>
            </a:fld>
            <a:endParaRPr lang="ru-RU"/>
          </a:p>
        </p:txBody>
      </p:sp>
      <p:sp>
        <p:nvSpPr>
          <p:cNvPr id="9" name="Footer Placeholder 8"/>
          <p:cNvSpPr>
            <a:spLocks noGrp="1"/>
          </p:cNvSpPr>
          <p:nvPr>
            <p:ph type="ftr" sz="quarter" idx="12"/>
          </p:nvPr>
        </p:nvSpPr>
        <p:spPr/>
        <p:txBody>
          <a:bodyPr/>
          <a:lstStyle/>
          <a:p>
            <a:pPr>
              <a:defRPr/>
            </a:pP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pPr>
              <a:defRPr/>
            </a:pPr>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0A817DB4-3905-4EAE-9091-3390AE3C7EB3}" type="slidenum">
              <a:rPr lang="ru-RU" smtClean="0"/>
              <a:pPr>
                <a:defRPr/>
              </a:pPr>
              <a:t>‹#›</a:t>
            </a:fld>
            <a:endParaRPr lang="ru-RU"/>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 загол.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ru-RU"/>
              <a:t>Образец заголовка</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pPr>
              <a:defRPr/>
            </a:pPr>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0A817DB4-3905-4EAE-9091-3390AE3C7EB3}" type="slidenum">
              <a:rPr lang="ru-RU" smtClean="0"/>
              <a:pPr>
                <a:defRPr/>
              </a:pPr>
              <a:t>‹#›</a:t>
            </a:fld>
            <a:endParaRPr lang="ru-RU"/>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pPr>
              <a:defRPr/>
            </a:pPr>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4231EA1D-4F30-48F5-B544-9210C12B9BC4}" type="slidenum">
              <a:rPr lang="ru-RU" smtClean="0"/>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ru-RU"/>
              <a:t>Образец заголовка</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pPr>
              <a:defRPr/>
            </a:pPr>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D6CFF3B3-93F2-48A7-8B57-951776A4FAF3}" type="slidenum">
              <a:rPr lang="ru-RU" smtClean="0"/>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a:defRPr/>
            </a:pPr>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7CAED9AE-74AD-431B-BF15-8AA41757D50E}" type="slidenum">
              <a:rPr lang="ru-RU" smtClean="0"/>
              <a:pPr>
                <a:defRPr/>
              </a:pPr>
              <a:t>‹#›</a:t>
            </a:fld>
            <a:endParaRPr lang="ru-RU"/>
          </a:p>
        </p:txBody>
      </p:sp>
      <p:sp>
        <p:nvSpPr>
          <p:cNvPr id="9" name="Title 8"/>
          <p:cNvSpPr>
            <a:spLocks noGrp="1"/>
          </p:cNvSpPr>
          <p:nvPr>
            <p:ph type="title"/>
          </p:nvPr>
        </p:nvSpPr>
        <p:spPr>
          <a:xfrm>
            <a:off x="914400" y="1544715"/>
            <a:ext cx="7315200" cy="1154097"/>
          </a:xfrm>
        </p:spPr>
        <p:txBody>
          <a:bodyPr/>
          <a:lstStyle/>
          <a:p>
            <a:r>
              <a:rPr lang="ru-RU"/>
              <a:t>Образец заголовка</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7" name="Date Placeholder 6"/>
          <p:cNvSpPr>
            <a:spLocks noGrp="1"/>
          </p:cNvSpPr>
          <p:nvPr>
            <p:ph type="dt" sz="half" idx="10"/>
          </p:nvPr>
        </p:nvSpPr>
        <p:spPr/>
        <p:txBody>
          <a:bodyPr/>
          <a:lstStyle/>
          <a:p>
            <a:pPr>
              <a:defRPr/>
            </a:pPr>
            <a:endParaRPr lang="ru-RU"/>
          </a:p>
        </p:txBody>
      </p:sp>
      <p:sp>
        <p:nvSpPr>
          <p:cNvPr id="8" name="Footer Placeholder 7"/>
          <p:cNvSpPr>
            <a:spLocks noGrp="1"/>
          </p:cNvSpPr>
          <p:nvPr>
            <p:ph type="ftr" sz="quarter" idx="11"/>
          </p:nvPr>
        </p:nvSpPr>
        <p:spPr/>
        <p:txBody>
          <a:bodyPr/>
          <a:lstStyle/>
          <a:p>
            <a:pPr>
              <a:defRPr/>
            </a:pPr>
            <a:endParaRPr lang="ru-RU"/>
          </a:p>
        </p:txBody>
      </p:sp>
      <p:sp>
        <p:nvSpPr>
          <p:cNvPr id="9" name="Slide Number Placeholder 8"/>
          <p:cNvSpPr>
            <a:spLocks noGrp="1"/>
          </p:cNvSpPr>
          <p:nvPr>
            <p:ph type="sldNum" sz="quarter" idx="12"/>
          </p:nvPr>
        </p:nvSpPr>
        <p:spPr/>
        <p:txBody>
          <a:bodyPr/>
          <a:lstStyle/>
          <a:p>
            <a:pPr>
              <a:defRPr/>
            </a:pPr>
            <a:fld id="{CEBDF318-1C3E-49BC-AA1E-A0996B599C12}" type="slidenum">
              <a:rPr lang="ru-RU" smtClean="0"/>
              <a:pPr>
                <a:defRPr/>
              </a:pPr>
              <a:t>‹#›</a:t>
            </a:fld>
            <a:endParaRPr lang="ru-RU"/>
          </a:p>
        </p:txBody>
      </p:sp>
      <p:sp>
        <p:nvSpPr>
          <p:cNvPr id="10" name="Title 9"/>
          <p:cNvSpPr>
            <a:spLocks noGrp="1"/>
          </p:cNvSpPr>
          <p:nvPr>
            <p:ph type="title"/>
          </p:nvPr>
        </p:nvSpPr>
        <p:spPr>
          <a:xfrm>
            <a:off x="914400" y="1544715"/>
            <a:ext cx="7315200" cy="1154097"/>
          </a:xfrm>
        </p:spPr>
        <p:txBody>
          <a:bodyPr/>
          <a:lstStyle/>
          <a:p>
            <a:r>
              <a:rPr lang="ru-RU"/>
              <a:t>Образец заголовка</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Date Placeholder 2"/>
          <p:cNvSpPr>
            <a:spLocks noGrp="1"/>
          </p:cNvSpPr>
          <p:nvPr>
            <p:ph type="dt" sz="half" idx="10"/>
          </p:nvPr>
        </p:nvSpPr>
        <p:spPr/>
        <p:txBody>
          <a:bodyPr/>
          <a:lstStyle/>
          <a:p>
            <a:pPr>
              <a:defRPr/>
            </a:pPr>
            <a:endParaRPr lang="ru-RU"/>
          </a:p>
        </p:txBody>
      </p:sp>
      <p:sp>
        <p:nvSpPr>
          <p:cNvPr id="4" name="Footer Placeholder 3"/>
          <p:cNvSpPr>
            <a:spLocks noGrp="1"/>
          </p:cNvSpPr>
          <p:nvPr>
            <p:ph type="ftr" sz="quarter" idx="11"/>
          </p:nvPr>
        </p:nvSpPr>
        <p:spPr/>
        <p:txBody>
          <a:bodyPr/>
          <a:lstStyle/>
          <a:p>
            <a:pPr>
              <a:defRPr/>
            </a:pPr>
            <a:endParaRPr lang="ru-RU"/>
          </a:p>
        </p:txBody>
      </p:sp>
      <p:sp>
        <p:nvSpPr>
          <p:cNvPr id="5" name="Slide Number Placeholder 4"/>
          <p:cNvSpPr>
            <a:spLocks noGrp="1"/>
          </p:cNvSpPr>
          <p:nvPr>
            <p:ph type="sldNum" sz="quarter" idx="12"/>
          </p:nvPr>
        </p:nvSpPr>
        <p:spPr/>
        <p:txBody>
          <a:bodyPr/>
          <a:lstStyle/>
          <a:p>
            <a:pPr>
              <a:defRPr/>
            </a:pPr>
            <a:fld id="{3E24EB11-176D-4740-BBC1-543DC9427BC4}" type="slidenum">
              <a:rPr lang="ru-RU" smtClean="0"/>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ru-RU"/>
          </a:p>
        </p:txBody>
      </p:sp>
      <p:sp>
        <p:nvSpPr>
          <p:cNvPr id="3" name="Footer Placeholder 2"/>
          <p:cNvSpPr>
            <a:spLocks noGrp="1"/>
          </p:cNvSpPr>
          <p:nvPr>
            <p:ph type="ftr" sz="quarter" idx="11"/>
          </p:nvPr>
        </p:nvSpPr>
        <p:spPr/>
        <p:txBody>
          <a:bodyPr/>
          <a:lstStyle/>
          <a:p>
            <a:pPr>
              <a:defRPr/>
            </a:pPr>
            <a:endParaRPr lang="ru-RU"/>
          </a:p>
        </p:txBody>
      </p:sp>
      <p:sp>
        <p:nvSpPr>
          <p:cNvPr id="4" name="Slide Number Placeholder 3"/>
          <p:cNvSpPr>
            <a:spLocks noGrp="1"/>
          </p:cNvSpPr>
          <p:nvPr>
            <p:ph type="sldNum" sz="quarter" idx="12"/>
          </p:nvPr>
        </p:nvSpPr>
        <p:spPr/>
        <p:txBody>
          <a:bodyPr/>
          <a:lstStyle/>
          <a:p>
            <a:pPr>
              <a:defRPr/>
            </a:pPr>
            <a:fld id="{0A817DB4-3905-4EAE-9091-3390AE3C7EB3}" type="slidenum">
              <a:rPr lang="ru-RU" smtClean="0"/>
              <a:pPr>
                <a:defRPr/>
              </a:pPr>
              <a:t>‹#›</a:t>
            </a:fld>
            <a:endParaRPr lang="ru-RU"/>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ru-RU"/>
              <a:t>Образец заголовка</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pPr>
              <a:defRPr/>
            </a:pPr>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12EE201E-86D0-4031-839F-1A2773BC1585}" type="slidenum">
              <a:rPr lang="ru-RU" smtClean="0"/>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ru-RU"/>
              <a:t>Образец заголовка</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Чтобы добавить рисунок, перетащите его на заполнитель или щелкните значок</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pPr>
              <a:defRPr/>
            </a:pPr>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D94462C6-D1F9-4DB4-83E6-A8606B38AEA4}" type="slidenum">
              <a:rPr lang="ru-RU" smtClean="0"/>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a:t>Образец заголовка</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en-US" dirty="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pPr>
              <a:defRPr/>
            </a:pPr>
            <a:endParaRPr lang="ru-RU"/>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pPr>
              <a:defRPr/>
            </a:pPr>
            <a:fld id="{0A817DB4-3905-4EAE-9091-3390AE3C7EB3}" type="slidenum">
              <a:rPr lang="ru-RU" smtClean="0"/>
              <a:pPr>
                <a:defRPr/>
              </a:pPr>
              <a:t>‹#›</a:t>
            </a:fld>
            <a:endParaRPr lang="ru-RU"/>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pPr>
              <a:defRPr/>
            </a:pPr>
            <a:endParaRPr lang="ru-RU"/>
          </a:p>
        </p:txBody>
      </p:sp>
    </p:spTree>
  </p:cSld>
  <p:clrMap bg1="dk1" tx1="lt1" bg2="dk2" tx2="lt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hf sldNum="0" hdr="0" ftr="0" dt="0"/>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3" Type="http://schemas.openxmlformats.org/officeDocument/2006/relationships/hyperlink" Target="consultantplus://offline/ref=DD6CAE590CFEAFA8258934AF110EF4AD805D2E3A9646A1D17F9F7A8240Z9P" TargetMode="External"/><Relationship Id="rId2" Type="http://schemas.openxmlformats.org/officeDocument/2006/relationships/hyperlink" Target="consultantplus://offline/ref=DD6CAE590CFEAFA8258934AF110EF4AD825C253A964FFCDB77C676800E8EEE6463681CA5DBB9596445ZBP" TargetMode="External"/><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3" Type="http://schemas.openxmlformats.org/officeDocument/2006/relationships/hyperlink" Target="consultantplus://offline/ref=DD6CAE590CFEAFA8258934AF110EF4AD805D2E3A9646A1D17F9F7A8240Z9P" TargetMode="External"/><Relationship Id="rId2" Type="http://schemas.openxmlformats.org/officeDocument/2006/relationships/hyperlink" Target="consultantplus://offline/ref=DD6CAE590CFEAFA8258934AF110EF4AD825C253A964FFCDB77C676800E8EEE6463681CA5DBB9596445ZBP" TargetMode="External"/><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00113" y="1700213"/>
            <a:ext cx="7558087" cy="46037"/>
          </a:xfrm>
        </p:spPr>
        <p:txBody>
          <a:bodyPr>
            <a:normAutofit fontScale="90000"/>
          </a:bodyPr>
          <a:lstStyle/>
          <a:p>
            <a:pPr eaLnBrk="1" hangingPunct="1">
              <a:defRPr/>
            </a:pPr>
            <a:r>
              <a:rPr lang="ru-RU" b="1" dirty="0">
                <a:latin typeface="Cambria" pitchFamily="18" charset="0"/>
              </a:rPr>
              <a:t/>
            </a:r>
            <a:br>
              <a:rPr lang="ru-RU" b="1" dirty="0">
                <a:latin typeface="Cambria" pitchFamily="18" charset="0"/>
              </a:rPr>
            </a:br>
            <a:r>
              <a:rPr lang="ru-RU" b="1" dirty="0">
                <a:latin typeface="Cambria" pitchFamily="18" charset="0"/>
              </a:rPr>
              <a:t/>
            </a:r>
            <a:br>
              <a:rPr lang="ru-RU" b="1" dirty="0">
                <a:latin typeface="Cambria" pitchFamily="18" charset="0"/>
              </a:rPr>
            </a:br>
            <a:r>
              <a:rPr lang="ru-RU" b="1" dirty="0">
                <a:latin typeface="Cambria" pitchFamily="18" charset="0"/>
              </a:rPr>
              <a:t/>
            </a:r>
            <a:br>
              <a:rPr lang="ru-RU" b="1" dirty="0">
                <a:latin typeface="Cambria" pitchFamily="18" charset="0"/>
              </a:rPr>
            </a:br>
            <a:r>
              <a:rPr lang="ru-RU" b="1" dirty="0">
                <a:latin typeface="Cambria" pitchFamily="18" charset="0"/>
              </a:rPr>
              <a:t/>
            </a:r>
            <a:br>
              <a:rPr lang="ru-RU" b="1" dirty="0">
                <a:latin typeface="Cambria" pitchFamily="18" charset="0"/>
              </a:rPr>
            </a:br>
            <a:r>
              <a:rPr lang="ru-RU" sz="2400" dirty="0"/>
              <a:t/>
            </a:r>
            <a:br>
              <a:rPr lang="ru-RU" sz="2400" dirty="0"/>
            </a:br>
            <a:r>
              <a:rPr lang="ru-RU" sz="2400" dirty="0"/>
              <a:t/>
            </a:r>
            <a:br>
              <a:rPr lang="ru-RU" sz="2400" dirty="0"/>
            </a:br>
            <a:r>
              <a:rPr lang="ru-RU" sz="2400" u="sng" dirty="0"/>
              <a:t/>
            </a:r>
            <a:br>
              <a:rPr lang="ru-RU" sz="2400" u="sng" dirty="0"/>
            </a:br>
            <a:endParaRPr lang="ru-RU" sz="3200" b="1" dirty="0"/>
          </a:p>
        </p:txBody>
      </p:sp>
      <p:sp>
        <p:nvSpPr>
          <p:cNvPr id="3" name="Подзаголовок 2"/>
          <p:cNvSpPr>
            <a:spLocks noGrp="1"/>
          </p:cNvSpPr>
          <p:nvPr>
            <p:ph type="subTitle" idx="1"/>
          </p:nvPr>
        </p:nvSpPr>
        <p:spPr>
          <a:xfrm>
            <a:off x="179512" y="2276432"/>
            <a:ext cx="8785225" cy="1442035"/>
          </a:xfrm>
        </p:spPr>
        <p:txBody>
          <a:bodyPr>
            <a:normAutofit fontScale="85000" lnSpcReduction="20000"/>
          </a:bodyPr>
          <a:lstStyle/>
          <a:p>
            <a:pPr algn="ctr" eaLnBrk="1" hangingPunct="1">
              <a:defRPr/>
            </a:pPr>
            <a:endParaRPr lang="ru-RU" sz="2400" b="1" dirty="0">
              <a:solidFill>
                <a:srgbClr val="FF8600"/>
              </a:solidFill>
            </a:endParaRPr>
          </a:p>
          <a:p>
            <a:pPr algn="ctr" eaLnBrk="1" hangingPunct="1">
              <a:defRPr/>
            </a:pPr>
            <a:r>
              <a:rPr lang="ru-RU" sz="4300" b="1" dirty="0">
                <a:solidFill>
                  <a:srgbClr val="FF8600"/>
                </a:solidFill>
                <a:effectLst>
                  <a:outerShdw blurRad="50800" dist="38100" dir="2700000" algn="tl" rotWithShape="0">
                    <a:srgbClr val="000000">
                      <a:alpha val="43000"/>
                    </a:srgbClr>
                  </a:outerShdw>
                </a:effectLst>
                <a:latin typeface="Charcoal CY"/>
                <a:cs typeface="Charcoal CY"/>
              </a:rPr>
              <a:t>ГРАЖДАНСКОЕ ПРАВО </a:t>
            </a:r>
          </a:p>
          <a:p>
            <a:pPr algn="ctr" eaLnBrk="1" hangingPunct="1">
              <a:defRPr/>
            </a:pPr>
            <a:r>
              <a:rPr lang="ru-RU" sz="3600" b="1" dirty="0">
                <a:solidFill>
                  <a:srgbClr val="FF8600"/>
                </a:solidFill>
                <a:effectLst>
                  <a:outerShdw blurRad="50800" dist="38100" dir="2700000" algn="tl" rotWithShape="0">
                    <a:srgbClr val="000000">
                      <a:alpha val="43000"/>
                    </a:srgbClr>
                  </a:outerShdw>
                </a:effectLst>
                <a:latin typeface="Charcoal CY"/>
                <a:cs typeface="Charcoal CY"/>
              </a:rPr>
              <a:t>(особенная часть</a:t>
            </a:r>
            <a:r>
              <a:rPr lang="en-US" sz="3600" b="1" dirty="0">
                <a:solidFill>
                  <a:srgbClr val="FF8600"/>
                </a:solidFill>
                <a:effectLst>
                  <a:outerShdw blurRad="50800" dist="38100" dir="2700000" algn="tl" rotWithShape="0">
                    <a:srgbClr val="000000">
                      <a:alpha val="43000"/>
                    </a:srgbClr>
                  </a:outerShdw>
                </a:effectLst>
                <a:latin typeface="Charcoal CY"/>
                <a:cs typeface="Charcoal CY"/>
              </a:rPr>
              <a:t>)</a:t>
            </a:r>
            <a:endParaRPr lang="ru-RU" sz="3600" b="1" dirty="0">
              <a:solidFill>
                <a:srgbClr val="FF8600"/>
              </a:solidFill>
              <a:effectLst>
                <a:outerShdw blurRad="50800" dist="38100" dir="2700000" algn="tl" rotWithShape="0">
                  <a:srgbClr val="000000">
                    <a:alpha val="43000"/>
                  </a:srgbClr>
                </a:outerShdw>
              </a:effectLst>
              <a:latin typeface="Charcoal CY"/>
              <a:cs typeface="Charcoal CY"/>
            </a:endParaRPr>
          </a:p>
        </p:txBody>
      </p:sp>
      <p:graphicFrame>
        <p:nvGraphicFramePr>
          <p:cNvPr id="5" name="Таблица 4"/>
          <p:cNvGraphicFramePr>
            <a:graphicFrameLocks noGrp="1"/>
          </p:cNvGraphicFramePr>
          <p:nvPr>
            <p:extLst>
              <p:ext uri="{D42A27DB-BD31-4B8C-83A1-F6EECF244321}">
                <p14:modId xmlns:p14="http://schemas.microsoft.com/office/powerpoint/2010/main" val="2816811416"/>
              </p:ext>
            </p:extLst>
          </p:nvPr>
        </p:nvGraphicFramePr>
        <p:xfrm>
          <a:off x="323528" y="16272"/>
          <a:ext cx="8136904" cy="1584960"/>
        </p:xfrm>
        <a:graphic>
          <a:graphicData uri="http://schemas.openxmlformats.org/drawingml/2006/table">
            <a:tbl>
              <a:tblPr firstRow="1" bandRow="1">
                <a:tableStyleId>{5C22544A-7EE6-4342-B048-85BDC9FD1C3A}</a:tableStyleId>
              </a:tblPr>
              <a:tblGrid>
                <a:gridCol w="8136904">
                  <a:extLst>
                    <a:ext uri="{9D8B030D-6E8A-4147-A177-3AD203B41FA5}">
                      <a16:colId xmlns:a16="http://schemas.microsoft.com/office/drawing/2014/main" xmlns="" val="20000"/>
                    </a:ext>
                  </a:extLst>
                </a:gridCol>
              </a:tblGrid>
              <a:tr h="1540520">
                <a:tc>
                  <a:txBody>
                    <a:bodyPr/>
                    <a:lstStyle/>
                    <a:p>
                      <a:pPr algn="ctr"/>
                      <a:endParaRPr lang="en-US" sz="1600" b="1" u="sng" dirty="0">
                        <a:latin typeface="+mn-lt"/>
                      </a:endParaRPr>
                    </a:p>
                    <a:p>
                      <a:pPr algn="ctr"/>
                      <a:r>
                        <a:rPr lang="ru-RU" sz="1600" b="0" u="none" dirty="0" smtClean="0">
                          <a:latin typeface="+mn-lt"/>
                        </a:rPr>
                        <a:t>ГОСУДАРСТВЕННОЕ </a:t>
                      </a:r>
                      <a:r>
                        <a:rPr lang="ru-RU" sz="1600" b="0" u="none" dirty="0">
                          <a:latin typeface="+mn-lt"/>
                        </a:rPr>
                        <a:t>ОБРАЗОВАТЕЛЬНОЕ УЧРЕЖДЕНИЕ ВЫСШЕГО ПРОФЕССИОНАЛЬНОГО ОБРАЗОВАНИЯ</a:t>
                      </a:r>
                    </a:p>
                    <a:p>
                      <a:pPr algn="ctr"/>
                      <a:endParaRPr lang="ru-RU" sz="1600" b="0" u="none" dirty="0">
                        <a:latin typeface="+mn-lt"/>
                      </a:endParaRPr>
                    </a:p>
                    <a:p>
                      <a:pPr algn="ctr"/>
                      <a:r>
                        <a:rPr lang="ru-RU" sz="1600" b="0" u="none" dirty="0">
                          <a:latin typeface="+mn-lt"/>
                        </a:rPr>
                        <a:t> </a:t>
                      </a:r>
                      <a:r>
                        <a:rPr lang="ru-RU" sz="1800" b="1" u="none" dirty="0" smtClean="0">
                          <a:latin typeface="+mn-lt"/>
                        </a:rPr>
                        <a:t>«ДОНБАССКАЯ АГРАРНАЯ АКАДЕМИЯ» </a:t>
                      </a:r>
                      <a:endParaRPr lang="ru-RU" sz="1800" b="1" u="none" dirty="0">
                        <a:latin typeface="+mn-lt"/>
                      </a:endParaRPr>
                    </a:p>
                    <a:p>
                      <a:pPr algn="ctr"/>
                      <a:endParaRPr lang="en-US" sz="1600" b="0" u="none" dirty="0">
                        <a:latin typeface="+mn-lt"/>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bl>
          </a:graphicData>
        </a:graphic>
      </p:graphicFrame>
      <p:sp>
        <p:nvSpPr>
          <p:cNvPr id="7" name="Прямоугольник 6"/>
          <p:cNvSpPr/>
          <p:nvPr/>
        </p:nvSpPr>
        <p:spPr>
          <a:xfrm>
            <a:off x="323529" y="4033873"/>
            <a:ext cx="8615328" cy="1938992"/>
          </a:xfrm>
          <a:prstGeom prst="rect">
            <a:avLst/>
          </a:prstGeom>
        </p:spPr>
        <p:txBody>
          <a:bodyPr wrap="square">
            <a:spAutoFit/>
          </a:bodyPr>
          <a:lstStyle/>
          <a:p>
            <a:pPr algn="r">
              <a:defRPr/>
            </a:pPr>
            <a:endParaRPr lang="ru-RU" sz="2000" b="1" dirty="0">
              <a:effectLst>
                <a:outerShdw blurRad="38100" dist="38100" dir="2700000" algn="tl">
                  <a:srgbClr val="000000">
                    <a:alpha val="43137"/>
                  </a:srgbClr>
                </a:outerShdw>
              </a:effectLst>
            </a:endParaRPr>
          </a:p>
          <a:p>
            <a:pPr algn="r">
              <a:defRPr/>
            </a:pPr>
            <a:r>
              <a:rPr lang="ru-RU" sz="2000" b="1" dirty="0" smtClean="0">
                <a:effectLst>
                  <a:outerShdw blurRad="38100" dist="38100" dir="2700000" algn="tl">
                    <a:srgbClr val="000000">
                      <a:alpha val="43137"/>
                    </a:srgbClr>
                  </a:outerShdw>
                </a:effectLst>
              </a:rPr>
              <a:t>Лукина Ирина Михайловна</a:t>
            </a:r>
            <a:endParaRPr lang="ru-RU" sz="2000" b="1" dirty="0">
              <a:effectLst>
                <a:outerShdw blurRad="38100" dist="38100" dir="2700000" algn="tl">
                  <a:srgbClr val="000000">
                    <a:alpha val="43137"/>
                  </a:srgbClr>
                </a:outerShdw>
              </a:effectLst>
            </a:endParaRPr>
          </a:p>
          <a:p>
            <a:pPr algn="r">
              <a:defRPr/>
            </a:pPr>
            <a:endParaRPr lang="ru-RU" sz="2000" b="1" dirty="0">
              <a:effectLst>
                <a:outerShdw blurRad="38100" dist="38100" dir="2700000" algn="tl">
                  <a:srgbClr val="000000">
                    <a:alpha val="43137"/>
                  </a:srgbClr>
                </a:outerShdw>
              </a:effectLst>
            </a:endParaRPr>
          </a:p>
          <a:p>
            <a:pPr algn="r">
              <a:defRPr/>
            </a:pPr>
            <a:r>
              <a:rPr lang="ru-RU" sz="2000" dirty="0" smtClean="0">
                <a:effectLst>
                  <a:outerShdw blurRad="38100" dist="38100" dir="2700000" algn="tl">
                    <a:srgbClr val="000000">
                      <a:alpha val="43137"/>
                    </a:srgbClr>
                  </a:outerShdw>
                </a:effectLst>
              </a:rPr>
              <a:t>Заведующая кафедрой юриспруденции, </a:t>
            </a:r>
            <a:endParaRPr lang="ru-RU" sz="2000" dirty="0">
              <a:effectLst>
                <a:outerShdw blurRad="38100" dist="38100" dir="2700000" algn="tl">
                  <a:srgbClr val="000000">
                    <a:alpha val="43137"/>
                  </a:srgbClr>
                </a:outerShdw>
              </a:effectLst>
            </a:endParaRPr>
          </a:p>
          <a:p>
            <a:pPr algn="r">
              <a:defRPr/>
            </a:pPr>
            <a:r>
              <a:rPr lang="ru-RU" sz="2000" dirty="0" smtClean="0">
                <a:effectLst>
                  <a:outerShdw blurRad="38100" dist="38100" dir="2700000" algn="tl">
                    <a:srgbClr val="000000">
                      <a:alpha val="43137"/>
                    </a:srgbClr>
                  </a:outerShdw>
                </a:effectLst>
              </a:rPr>
              <a:t>доцент кафедры,  </a:t>
            </a:r>
            <a:endParaRPr lang="ru-RU" sz="2000" dirty="0">
              <a:effectLst>
                <a:outerShdw blurRad="38100" dist="38100" dir="2700000" algn="tl">
                  <a:srgbClr val="000000">
                    <a:alpha val="43137"/>
                  </a:srgbClr>
                </a:outerShdw>
              </a:effectLst>
            </a:endParaRPr>
          </a:p>
          <a:p>
            <a:pPr algn="r">
              <a:defRPr/>
            </a:pPr>
            <a:r>
              <a:rPr lang="ru-RU" sz="2000" dirty="0" smtClean="0">
                <a:effectLst>
                  <a:outerShdw blurRad="38100" dist="38100" dir="2700000" algn="tl">
                    <a:srgbClr val="000000">
                      <a:alpha val="43137"/>
                    </a:srgbClr>
                  </a:outerShdw>
                </a:effectLst>
              </a:rPr>
              <a:t>кандидат </a:t>
            </a:r>
            <a:r>
              <a:rPr lang="ru-RU" sz="2000" dirty="0">
                <a:effectLst>
                  <a:outerShdw blurRad="38100" dist="38100" dir="2700000" algn="tl">
                    <a:srgbClr val="000000">
                      <a:alpha val="43137"/>
                    </a:srgbClr>
                  </a:outerShdw>
                </a:effectLst>
              </a:rPr>
              <a:t>юридических наук, доцент</a:t>
            </a:r>
          </a:p>
        </p:txBody>
      </p:sp>
      <p:sp>
        <p:nvSpPr>
          <p:cNvPr id="4" name="TextBox 3"/>
          <p:cNvSpPr txBox="1"/>
          <p:nvPr/>
        </p:nvSpPr>
        <p:spPr>
          <a:xfrm>
            <a:off x="8604448" y="548680"/>
            <a:ext cx="412893" cy="1077218"/>
          </a:xfrm>
          <a:prstGeom prst="rect">
            <a:avLst/>
          </a:prstGeom>
          <a:noFill/>
        </p:spPr>
        <p:txBody>
          <a:bodyPr wrap="none" rtlCol="0">
            <a:spAutoFit/>
          </a:bodyPr>
          <a:lstStyle/>
          <a:p>
            <a:r>
              <a:rPr lang="ru-RU" sz="3200" b="1" dirty="0">
                <a:solidFill>
                  <a:srgbClr val="40464F"/>
                </a:solidFill>
              </a:rPr>
              <a:t>1</a:t>
            </a:r>
          </a:p>
          <a:p>
            <a:endParaRPr lang="ru-RU" sz="3200" dirty="0"/>
          </a:p>
        </p:txBody>
      </p:sp>
    </p:spTree>
    <p:extLst>
      <p:ext uri="{BB962C8B-B14F-4D97-AF65-F5344CB8AC3E}">
        <p14:creationId xmlns:p14="http://schemas.microsoft.com/office/powerpoint/2010/main" val="1736650714"/>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кругленный прямоугольник 7"/>
          <p:cNvSpPr/>
          <p:nvPr/>
        </p:nvSpPr>
        <p:spPr bwMode="auto">
          <a:xfrm>
            <a:off x="323528" y="2636912"/>
            <a:ext cx="3857652" cy="2571768"/>
          </a:xfrm>
          <a:prstGeom prst="roundRect">
            <a:avLst/>
          </a:prstGeom>
          <a:solidFill>
            <a:schemeClr val="accent1">
              <a:lumMod val="50000"/>
            </a:schemeClr>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solidFill>
                  <a:srgbClr val="FF8600"/>
                </a:solidFill>
                <a:effectLst>
                  <a:outerShdw blurRad="38100" dist="38100" dir="2700000" algn="tl">
                    <a:srgbClr val="000000">
                      <a:alpha val="43137"/>
                    </a:srgbClr>
                  </a:outerShdw>
                </a:effectLst>
                <a:latin typeface="+mn-lt"/>
              </a:rPr>
              <a:t>Односторонние </a:t>
            </a:r>
          </a:p>
          <a:p>
            <a:pPr algn="ctr">
              <a:defRPr/>
            </a:pPr>
            <a:r>
              <a:rPr lang="ru-RU" sz="1700" b="1" dirty="0">
                <a:solidFill>
                  <a:srgbClr val="FF8600"/>
                </a:solidFill>
                <a:effectLst>
                  <a:outerShdw blurRad="38100" dist="38100" dir="2700000" algn="tl">
                    <a:srgbClr val="000000">
                      <a:alpha val="43137"/>
                    </a:srgbClr>
                  </a:outerShdw>
                </a:effectLst>
                <a:latin typeface="+mn-lt"/>
              </a:rPr>
              <a:t>(</a:t>
            </a:r>
            <a:r>
              <a:rPr lang="ru-RU" sz="1700" b="1" dirty="0" err="1">
                <a:solidFill>
                  <a:srgbClr val="FF8600"/>
                </a:solidFill>
                <a:effectLst>
                  <a:outerShdw blurRad="38100" dist="38100" dir="2700000" algn="tl">
                    <a:srgbClr val="000000">
                      <a:alpha val="43137"/>
                    </a:srgbClr>
                  </a:outerShdw>
                </a:effectLst>
                <a:latin typeface="+mn-lt"/>
              </a:rPr>
              <a:t>односторонеобязывающие</a:t>
            </a:r>
            <a:r>
              <a:rPr lang="ru-RU" sz="1700" b="1" dirty="0">
                <a:solidFill>
                  <a:srgbClr val="FF8600"/>
                </a:solidFill>
                <a:effectLst>
                  <a:outerShdw blurRad="38100" dist="38100" dir="2700000" algn="tl">
                    <a:srgbClr val="000000">
                      <a:alpha val="43137"/>
                    </a:srgbClr>
                  </a:outerShdw>
                </a:effectLst>
                <a:latin typeface="+mn-lt"/>
              </a:rPr>
              <a:t>)</a:t>
            </a:r>
            <a:r>
              <a:rPr lang="ru-RU" sz="2000" b="1" dirty="0">
                <a:solidFill>
                  <a:srgbClr val="FF8600"/>
                </a:solidFill>
                <a:effectLst>
                  <a:outerShdw blurRad="38100" dist="38100" dir="2700000" algn="tl">
                    <a:srgbClr val="000000">
                      <a:alpha val="43137"/>
                    </a:srgbClr>
                  </a:outerShdw>
                </a:effectLst>
                <a:latin typeface="+mn-lt"/>
              </a:rPr>
              <a:t> </a:t>
            </a:r>
            <a:r>
              <a:rPr lang="ru-RU" sz="2000" b="1" u="sng" dirty="0">
                <a:solidFill>
                  <a:srgbClr val="FF8600"/>
                </a:solidFill>
                <a:effectLst>
                  <a:outerShdw blurRad="38100" dist="38100" dir="2700000" algn="tl">
                    <a:srgbClr val="000000">
                      <a:alpha val="43137"/>
                    </a:srgbClr>
                  </a:outerShdw>
                </a:effectLst>
                <a:latin typeface="+mn-lt"/>
              </a:rPr>
              <a:t>договоры </a:t>
            </a:r>
            <a:endParaRPr lang="ru-RU" sz="2000" b="1" dirty="0">
              <a:solidFill>
                <a:srgbClr val="FF8600"/>
              </a:solidFill>
              <a:effectLst>
                <a:outerShdw blurRad="38100" dist="38100" dir="2700000" algn="tl">
                  <a:srgbClr val="000000">
                    <a:alpha val="43137"/>
                  </a:srgbClr>
                </a:outerShdw>
              </a:effectLst>
              <a:latin typeface="+mn-lt"/>
            </a:endParaRPr>
          </a:p>
          <a:p>
            <a:pPr algn="ctr">
              <a:defRPr/>
            </a:pPr>
            <a:endParaRPr lang="ru-RU" dirty="0">
              <a:effectLst>
                <a:outerShdw blurRad="38100" dist="38100" dir="2700000" algn="tl">
                  <a:srgbClr val="000000">
                    <a:alpha val="43137"/>
                  </a:srgbClr>
                </a:outerShdw>
              </a:effectLst>
              <a:latin typeface="+mn-lt"/>
            </a:endParaRPr>
          </a:p>
          <a:p>
            <a:pPr algn="ctr">
              <a:defRPr/>
            </a:pPr>
            <a:r>
              <a:rPr lang="ru-RU" dirty="0">
                <a:effectLst>
                  <a:outerShdw blurRad="38100" dist="38100" dir="2700000" algn="tl">
                    <a:srgbClr val="000000">
                      <a:alpha val="43137"/>
                    </a:srgbClr>
                  </a:outerShdw>
                </a:effectLst>
                <a:latin typeface="+mn-lt"/>
              </a:rPr>
              <a:t>(у одной стороны договора исключительно комплекс прав, у другой – комплекс обязанностей)</a:t>
            </a:r>
            <a:endParaRPr lang="ru-RU" u="sng" dirty="0">
              <a:effectLst>
                <a:outerShdw blurRad="38100" dist="38100" dir="2700000" algn="tl">
                  <a:srgbClr val="000000">
                    <a:alpha val="43137"/>
                  </a:srgbClr>
                </a:outerShdw>
              </a:effectLst>
              <a:latin typeface="+mn-lt"/>
            </a:endParaRPr>
          </a:p>
        </p:txBody>
      </p:sp>
      <p:sp>
        <p:nvSpPr>
          <p:cNvPr id="10" name="Скругленный прямоугольник 9"/>
          <p:cNvSpPr/>
          <p:nvPr/>
        </p:nvSpPr>
        <p:spPr bwMode="auto">
          <a:xfrm>
            <a:off x="4932040" y="2708920"/>
            <a:ext cx="3672408" cy="2520280"/>
          </a:xfrm>
          <a:prstGeom prst="roundRect">
            <a:avLst/>
          </a:prstGeom>
          <a:solidFill>
            <a:srgbClr val="40464F"/>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solidFill>
                  <a:srgbClr val="FF8600"/>
                </a:solidFill>
                <a:effectLst>
                  <a:outerShdw blurRad="38100" dist="38100" dir="2700000" algn="tl">
                    <a:srgbClr val="000000">
                      <a:alpha val="43137"/>
                    </a:srgbClr>
                  </a:outerShdw>
                </a:effectLst>
                <a:latin typeface="+mn-lt"/>
              </a:rPr>
              <a:t>Двусторонние </a:t>
            </a:r>
          </a:p>
          <a:p>
            <a:pPr algn="ctr">
              <a:defRPr/>
            </a:pPr>
            <a:r>
              <a:rPr lang="ru-RU" sz="1700" dirty="0">
                <a:solidFill>
                  <a:srgbClr val="FF8600"/>
                </a:solidFill>
                <a:effectLst>
                  <a:outerShdw blurRad="38100" dist="38100" dir="2700000" algn="tl">
                    <a:srgbClr val="000000">
                      <a:alpha val="43137"/>
                    </a:srgbClr>
                  </a:outerShdw>
                </a:effectLst>
                <a:latin typeface="+mn-lt"/>
              </a:rPr>
              <a:t>(</a:t>
            </a:r>
            <a:r>
              <a:rPr lang="ru-RU" sz="1700" dirty="0" err="1">
                <a:solidFill>
                  <a:srgbClr val="FF8600"/>
                </a:solidFill>
                <a:effectLst>
                  <a:outerShdw blurRad="38100" dist="38100" dir="2700000" algn="tl">
                    <a:srgbClr val="000000">
                      <a:alpha val="43137"/>
                    </a:srgbClr>
                  </a:outerShdw>
                </a:effectLst>
                <a:latin typeface="+mn-lt"/>
              </a:rPr>
              <a:t>двустороннеобязывающие</a:t>
            </a:r>
            <a:r>
              <a:rPr lang="ru-RU" sz="1700" dirty="0">
                <a:solidFill>
                  <a:srgbClr val="FF8600"/>
                </a:solidFill>
                <a:effectLst>
                  <a:outerShdw blurRad="38100" dist="38100" dir="2700000" algn="tl">
                    <a:srgbClr val="000000">
                      <a:alpha val="43137"/>
                    </a:srgbClr>
                  </a:outerShdw>
                </a:effectLst>
                <a:latin typeface="+mn-lt"/>
              </a:rPr>
              <a:t>, взаимные)</a:t>
            </a:r>
          </a:p>
          <a:p>
            <a:pPr algn="ctr">
              <a:defRPr/>
            </a:pPr>
            <a:r>
              <a:rPr lang="ru-RU" sz="2000" b="1" u="sng" dirty="0">
                <a:solidFill>
                  <a:srgbClr val="FF8600"/>
                </a:solidFill>
                <a:effectLst>
                  <a:outerShdw blurRad="38100" dist="38100" dir="2700000" algn="tl">
                    <a:srgbClr val="000000">
                      <a:alpha val="43137"/>
                    </a:srgbClr>
                  </a:outerShdw>
                </a:effectLst>
                <a:latin typeface="+mn-lt"/>
              </a:rPr>
              <a:t>договоры</a:t>
            </a:r>
            <a:endParaRPr lang="ru-RU" sz="2000" b="1" dirty="0">
              <a:solidFill>
                <a:srgbClr val="FF8600"/>
              </a:solidFill>
              <a:effectLst>
                <a:outerShdw blurRad="38100" dist="38100" dir="2700000" algn="tl">
                  <a:srgbClr val="000000">
                    <a:alpha val="43137"/>
                  </a:srgbClr>
                </a:outerShdw>
              </a:effectLst>
              <a:latin typeface="+mn-lt"/>
            </a:endParaRPr>
          </a:p>
          <a:p>
            <a:pPr algn="ctr">
              <a:defRPr/>
            </a:pPr>
            <a:endParaRPr lang="ru-RU" dirty="0">
              <a:effectLst>
                <a:outerShdw blurRad="38100" dist="38100" dir="2700000" algn="tl">
                  <a:srgbClr val="000000">
                    <a:alpha val="43137"/>
                  </a:srgbClr>
                </a:outerShdw>
              </a:effectLst>
              <a:latin typeface="+mn-lt"/>
            </a:endParaRPr>
          </a:p>
          <a:p>
            <a:pPr algn="ctr">
              <a:defRPr/>
            </a:pPr>
            <a:r>
              <a:rPr lang="ru-RU" dirty="0">
                <a:effectLst>
                  <a:outerShdw blurRad="38100" dist="38100" dir="2700000" algn="tl">
                    <a:srgbClr val="000000">
                      <a:alpha val="43137"/>
                    </a:srgbClr>
                  </a:outerShdw>
                </a:effectLst>
                <a:latin typeface="+mn-lt"/>
              </a:rPr>
              <a:t>(у каждой стороны договора как комплекс прав, так и комплекс обязанностей</a:t>
            </a:r>
            <a:endParaRPr lang="ru-RU" u="sng" dirty="0">
              <a:effectLst>
                <a:outerShdw blurRad="38100" dist="38100" dir="2700000" algn="tl">
                  <a:srgbClr val="000000">
                    <a:alpha val="43137"/>
                  </a:srgbClr>
                </a:outerShdw>
              </a:effectLst>
              <a:latin typeface="+mn-lt"/>
            </a:endParaRPr>
          </a:p>
        </p:txBody>
      </p:sp>
      <p:sp>
        <p:nvSpPr>
          <p:cNvPr id="11" name="TextBox 10"/>
          <p:cNvSpPr txBox="1"/>
          <p:nvPr/>
        </p:nvSpPr>
        <p:spPr>
          <a:xfrm>
            <a:off x="8532440" y="548680"/>
            <a:ext cx="234547" cy="861774"/>
          </a:xfrm>
          <a:prstGeom prst="rect">
            <a:avLst/>
          </a:prstGeom>
          <a:noFill/>
        </p:spPr>
        <p:txBody>
          <a:bodyPr wrap="none" rtlCol="0">
            <a:spAutoFit/>
          </a:bodyPr>
          <a:lstStyle/>
          <a:p>
            <a:endParaRPr lang="ru-RU" sz="3200" b="1" dirty="0">
              <a:solidFill>
                <a:srgbClr val="40464F"/>
              </a:solidFill>
            </a:endParaRPr>
          </a:p>
          <a:p>
            <a:endParaRPr lang="ru-RU" dirty="0"/>
          </a:p>
        </p:txBody>
      </p:sp>
      <p:sp>
        <p:nvSpPr>
          <p:cNvPr id="9" name="Заголовок 1"/>
          <p:cNvSpPr txBox="1">
            <a:spLocks/>
          </p:cNvSpPr>
          <p:nvPr/>
        </p:nvSpPr>
        <p:spPr>
          <a:xfrm>
            <a:off x="827584" y="260648"/>
            <a:ext cx="7416824" cy="936104"/>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8600"/>
              </a:solidFill>
            </a:endParaRPr>
          </a:p>
          <a:p>
            <a:pPr indent="715963" algn="ctr">
              <a:defRPr/>
            </a:pPr>
            <a:endParaRPr lang="ru-RU" sz="2000" b="1" dirty="0">
              <a:solidFill>
                <a:srgbClr val="FF8600"/>
              </a:solidFill>
              <a:effectLst>
                <a:outerShdw blurRad="50800" dist="38100" dir="2700000" algn="tl" rotWithShape="0">
                  <a:srgbClr val="000000">
                    <a:alpha val="43000"/>
                  </a:srgbClr>
                </a:outerShdw>
              </a:effectLst>
            </a:endParaRPr>
          </a:p>
          <a:p>
            <a:pPr indent="715963" algn="ctr">
              <a:defRPr/>
            </a:pPr>
            <a:r>
              <a:rPr lang="ru-RU" sz="2000" b="1" dirty="0">
                <a:solidFill>
                  <a:srgbClr val="FF8600"/>
                </a:solidFill>
                <a:effectLst>
                  <a:outerShdw blurRad="50800" dist="38100" dir="2700000" algn="tl" rotWithShape="0">
                    <a:srgbClr val="000000">
                      <a:alpha val="43000"/>
                    </a:srgbClr>
                  </a:outerShdw>
                </a:effectLst>
              </a:rPr>
              <a:t>Гражданско-правовые договоры по распределению прав и обязанностей сторон</a:t>
            </a:r>
          </a:p>
          <a:p>
            <a:pPr indent="715963" algn="ctr">
              <a:defRPr/>
            </a:pPr>
            <a:endParaRPr lang="ru-RU" sz="800" b="1" dirty="0">
              <a:solidFill>
                <a:srgbClr val="FF8600"/>
              </a:solidFill>
              <a:effectLst>
                <a:outerShdw blurRad="50800" dist="38100" dir="2700000" algn="tl" rotWithShape="0">
                  <a:srgbClr val="000000">
                    <a:alpha val="43000"/>
                  </a:srgbClr>
                </a:outerShdw>
              </a:effectLst>
            </a:endParaRPr>
          </a:p>
        </p:txBody>
      </p:sp>
      <p:cxnSp>
        <p:nvCxnSpPr>
          <p:cNvPr id="12" name="Прямая соединительная линия 11"/>
          <p:cNvCxnSpPr/>
          <p:nvPr/>
        </p:nvCxnSpPr>
        <p:spPr bwMode="auto">
          <a:xfrm>
            <a:off x="3923928" y="1556792"/>
            <a:ext cx="1440160" cy="0"/>
          </a:xfrm>
          <a:prstGeom prst="line">
            <a:avLst/>
          </a:prstGeom>
          <a:solidFill>
            <a:schemeClr val="accent1"/>
          </a:solidFill>
          <a:ln w="38100" cap="flat" cmpd="sng" algn="ctr">
            <a:solidFill>
              <a:srgbClr val="869AA9"/>
            </a:solidFill>
            <a:prstDash val="solid"/>
            <a:round/>
            <a:headEnd type="none" w="med" len="med"/>
            <a:tailEnd type="none" w="med" len="med"/>
          </a:ln>
          <a:effectLst/>
        </p:spPr>
      </p:cxnSp>
      <p:cxnSp>
        <p:nvCxnSpPr>
          <p:cNvPr id="13" name="Прямая со стрелкой 12"/>
          <p:cNvCxnSpPr>
            <a:endCxn id="8" idx="0"/>
          </p:cNvCxnSpPr>
          <p:nvPr/>
        </p:nvCxnSpPr>
        <p:spPr bwMode="auto">
          <a:xfrm flipH="1">
            <a:off x="2252354" y="1556792"/>
            <a:ext cx="2319646" cy="1080120"/>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4" name="Прямая со стрелкой 13"/>
          <p:cNvCxnSpPr>
            <a:endCxn id="10" idx="0"/>
          </p:cNvCxnSpPr>
          <p:nvPr/>
        </p:nvCxnSpPr>
        <p:spPr bwMode="auto">
          <a:xfrm>
            <a:off x="4572000" y="1556792"/>
            <a:ext cx="2196244" cy="1152128"/>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8" name="TextBox 17"/>
          <p:cNvSpPr txBox="1"/>
          <p:nvPr/>
        </p:nvSpPr>
        <p:spPr>
          <a:xfrm>
            <a:off x="8506374" y="548680"/>
            <a:ext cx="641121" cy="584776"/>
          </a:xfrm>
          <a:prstGeom prst="rect">
            <a:avLst/>
          </a:prstGeom>
          <a:noFill/>
        </p:spPr>
        <p:txBody>
          <a:bodyPr wrap="none" rtlCol="0">
            <a:spAutoFit/>
          </a:bodyPr>
          <a:lstStyle/>
          <a:p>
            <a:r>
              <a:rPr lang="ru-RU" sz="3200" b="1" dirty="0">
                <a:solidFill>
                  <a:srgbClr val="40464F"/>
                </a:solidFill>
              </a:rPr>
              <a:t>10</a:t>
            </a:r>
          </a:p>
        </p:txBody>
      </p:sp>
    </p:spTree>
    <p:extLst>
      <p:ext uri="{BB962C8B-B14F-4D97-AF65-F5344CB8AC3E}">
        <p14:creationId xmlns:p14="http://schemas.microsoft.com/office/powerpoint/2010/main" val="192011742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188913"/>
            <a:ext cx="8229600" cy="2016125"/>
          </a:xfrm>
          <a:solidFill>
            <a:schemeClr val="accent1">
              <a:lumMod val="50000"/>
            </a:schemeClr>
          </a:solidFill>
          <a:ln w="38100">
            <a:solidFill>
              <a:srgbClr val="FF6600"/>
            </a:solidFill>
            <a:prstDash val="dash"/>
          </a:ln>
        </p:spPr>
        <p:txBody>
          <a:bodyPr>
            <a:normAutofit fontScale="90000"/>
          </a:bodyPr>
          <a:lstStyle/>
          <a:p>
            <a:pPr algn="ctr">
              <a:defRPr/>
            </a:pPr>
            <a:r>
              <a:rPr lang="ru-RU" sz="2400" b="1" u="sng" dirty="0">
                <a:solidFill>
                  <a:schemeClr val="tx1"/>
                </a:solidFill>
              </a:rPr>
              <a:t/>
            </a:r>
            <a:br>
              <a:rPr lang="ru-RU" sz="2400" b="1" u="sng" dirty="0">
                <a:solidFill>
                  <a:schemeClr val="tx1"/>
                </a:solidFill>
              </a:rPr>
            </a:br>
            <a:r>
              <a:rPr lang="ru-RU" sz="2400" b="1" u="sng" dirty="0">
                <a:solidFill>
                  <a:schemeClr val="tx1"/>
                </a:solidFill>
              </a:rPr>
              <a:t/>
            </a:r>
            <a:br>
              <a:rPr lang="ru-RU" sz="2400" b="1" u="sng" dirty="0">
                <a:solidFill>
                  <a:schemeClr val="tx1"/>
                </a:solidFill>
              </a:rPr>
            </a:br>
            <a:r>
              <a:rPr lang="ru-RU" sz="2000" b="1" u="sng" dirty="0">
                <a:solidFill>
                  <a:srgbClr val="FF8600"/>
                </a:solidFill>
              </a:rPr>
              <a:t>Договор аренды (имущественного найма) </a:t>
            </a:r>
            <a:r>
              <a:rPr lang="ru-RU" sz="2000" b="1" dirty="0">
                <a:solidFill>
                  <a:srgbClr val="FF8600"/>
                </a:solidFill>
              </a:rPr>
              <a:t>–</a:t>
            </a:r>
            <a:br>
              <a:rPr lang="ru-RU" sz="2000" b="1" dirty="0">
                <a:solidFill>
                  <a:srgbClr val="FF8600"/>
                </a:solidFill>
              </a:rPr>
            </a:br>
            <a:r>
              <a:rPr lang="ru-RU" sz="2000" b="1" dirty="0">
                <a:solidFill>
                  <a:srgbClr val="FFC000"/>
                </a:solidFill>
              </a:rPr>
              <a:t/>
            </a:r>
            <a:br>
              <a:rPr lang="ru-RU" sz="2000" b="1" dirty="0">
                <a:solidFill>
                  <a:srgbClr val="FFC000"/>
                </a:solidFill>
              </a:rPr>
            </a:br>
            <a:r>
              <a:rPr lang="ru-RU" sz="2000" b="1" dirty="0">
                <a:solidFill>
                  <a:schemeClr val="tx1"/>
                </a:solidFill>
              </a:rPr>
              <a:t> </a:t>
            </a:r>
            <a:r>
              <a:rPr lang="ru-RU" sz="2000" dirty="0">
                <a:solidFill>
                  <a:schemeClr val="tx1"/>
                </a:solidFill>
              </a:rPr>
              <a:t>договор по которому  арендодатель (</a:t>
            </a:r>
            <a:r>
              <a:rPr lang="ru-RU" sz="2000" dirty="0" err="1">
                <a:solidFill>
                  <a:schemeClr val="tx1"/>
                </a:solidFill>
              </a:rPr>
              <a:t>наймодатель</a:t>
            </a:r>
            <a:r>
              <a:rPr lang="ru-RU" sz="2000" dirty="0">
                <a:solidFill>
                  <a:schemeClr val="tx1"/>
                </a:solidFill>
              </a:rPr>
              <a:t>)  обязуется предоставить арендатору (нанимателю) имущество за плату во временное владение и пользование или во временное пользование (ст. 606 ГК РФ)</a:t>
            </a:r>
            <a:br>
              <a:rPr lang="ru-RU" sz="2000" dirty="0">
                <a:solidFill>
                  <a:schemeClr val="tx1"/>
                </a:solidFill>
              </a:rPr>
            </a:br>
            <a:r>
              <a:rPr lang="ru-RU" sz="2200" dirty="0">
                <a:solidFill>
                  <a:schemeClr val="tx1"/>
                </a:solidFill>
              </a:rPr>
              <a:t/>
            </a:r>
            <a:br>
              <a:rPr lang="ru-RU" sz="2200" dirty="0">
                <a:solidFill>
                  <a:schemeClr val="tx1"/>
                </a:solidFill>
              </a:rPr>
            </a:br>
            <a:endParaRPr lang="ru-RU" sz="2200" dirty="0">
              <a:solidFill>
                <a:schemeClr val="tx1"/>
              </a:solidFill>
            </a:endParaRPr>
          </a:p>
        </p:txBody>
      </p:sp>
      <p:sp>
        <p:nvSpPr>
          <p:cNvPr id="4" name="Прямоугольник 3"/>
          <p:cNvSpPr/>
          <p:nvPr/>
        </p:nvSpPr>
        <p:spPr bwMode="auto">
          <a:xfrm>
            <a:off x="468313" y="2420938"/>
            <a:ext cx="8207375" cy="1871662"/>
          </a:xfrm>
          <a:prstGeom prst="rect">
            <a:avLst/>
          </a:prstGeom>
          <a:solidFill>
            <a:schemeClr val="accent1">
              <a:lumMod val="50000"/>
            </a:schemeClr>
          </a:solidFill>
          <a:ln w="38100" cap="flat" cmpd="sng" algn="ctr">
            <a:solidFill>
              <a:srgbClr val="FF6600"/>
            </a:solidFill>
            <a:prstDash val="dash"/>
            <a:round/>
            <a:headEnd type="none" w="med" len="med"/>
            <a:tailEnd type="none" w="med" len="med"/>
          </a:ln>
          <a:effectLst/>
        </p:spPr>
        <p:txBody>
          <a:bodyPr/>
          <a:lstStyle/>
          <a:p>
            <a:pPr algn="ctr">
              <a:defRPr/>
            </a:pPr>
            <a:r>
              <a:rPr lang="ru-RU" sz="2000" b="1" u="sng" dirty="0">
                <a:solidFill>
                  <a:srgbClr val="FF8600"/>
                </a:solidFill>
                <a:effectLst>
                  <a:outerShdw blurRad="38100" dist="38100" dir="2700000" algn="tl">
                    <a:srgbClr val="000000">
                      <a:alpha val="43137"/>
                    </a:srgbClr>
                  </a:outerShdw>
                </a:effectLst>
                <a:latin typeface="+mn-lt"/>
              </a:rPr>
              <a:t>Правовая квалификация договора –</a:t>
            </a:r>
          </a:p>
          <a:p>
            <a:pPr>
              <a:buFont typeface="Wingdings" pitchFamily="2" charset="2"/>
              <a:buChar char="ü"/>
              <a:defRPr/>
            </a:pPr>
            <a:r>
              <a:rPr lang="ru-RU" sz="2000" dirty="0">
                <a:effectLst>
                  <a:outerShdw blurRad="38100" dist="38100" dir="2700000" algn="tl">
                    <a:srgbClr val="000000">
                      <a:alpha val="43137"/>
                    </a:srgbClr>
                  </a:outerShdw>
                </a:effectLst>
                <a:latin typeface="+mn-lt"/>
              </a:rPr>
              <a:t> отраслевой</a:t>
            </a:r>
          </a:p>
          <a:p>
            <a:pPr marL="266700" indent="-266700">
              <a:buFont typeface="Wingdings" pitchFamily="2" charset="2"/>
              <a:buChar char="ü"/>
              <a:defRPr/>
            </a:pPr>
            <a:r>
              <a:rPr lang="ru-RU" sz="2000" dirty="0">
                <a:effectLst>
                  <a:outerShdw blurRad="38100" dist="38100" dir="2700000" algn="tl">
                    <a:srgbClr val="000000">
                      <a:alpha val="43137"/>
                    </a:srgbClr>
                  </a:outerShdw>
                </a:effectLst>
                <a:latin typeface="+mn-lt"/>
              </a:rPr>
              <a:t>может быть построен по модели как </a:t>
            </a:r>
            <a:r>
              <a:rPr lang="ru-RU" sz="2000" dirty="0" err="1">
                <a:effectLst>
                  <a:outerShdw blurRad="38100" dist="38100" dir="2700000" algn="tl">
                    <a:srgbClr val="000000">
                      <a:alpha val="43137"/>
                    </a:srgbClr>
                  </a:outerShdw>
                </a:effectLst>
                <a:latin typeface="+mn-lt"/>
              </a:rPr>
              <a:t>консенсуального</a:t>
            </a:r>
            <a:r>
              <a:rPr lang="ru-RU" sz="2000" dirty="0">
                <a:effectLst>
                  <a:outerShdw blurRad="38100" dist="38100" dir="2700000" algn="tl">
                    <a:srgbClr val="000000">
                      <a:alpha val="43137"/>
                    </a:srgbClr>
                  </a:outerShdw>
                </a:effectLst>
                <a:latin typeface="+mn-lt"/>
              </a:rPr>
              <a:t>, так и реального договора</a:t>
            </a:r>
          </a:p>
          <a:p>
            <a:pPr>
              <a:buFont typeface="Wingdings" pitchFamily="2" charset="2"/>
              <a:buChar char="ü"/>
              <a:defRPr/>
            </a:pPr>
            <a:r>
              <a:rPr lang="ru-RU" sz="2000" dirty="0">
                <a:effectLst>
                  <a:outerShdw blurRad="38100" dist="38100" dir="2700000" algn="tl">
                    <a:srgbClr val="000000">
                      <a:alpha val="43137"/>
                    </a:srgbClr>
                  </a:outerShdw>
                </a:effectLst>
                <a:latin typeface="+mn-lt"/>
              </a:rPr>
              <a:t> возмездный, </a:t>
            </a:r>
            <a:r>
              <a:rPr lang="ru-RU" sz="2000" dirty="0" err="1">
                <a:effectLst>
                  <a:outerShdw blurRad="38100" dist="38100" dir="2700000" algn="tl">
                    <a:srgbClr val="000000">
                      <a:alpha val="43137"/>
                    </a:srgbClr>
                  </a:outerShdw>
                </a:effectLst>
                <a:latin typeface="+mn-lt"/>
              </a:rPr>
              <a:t>меновый</a:t>
            </a:r>
            <a:endParaRPr lang="ru-RU" sz="2000" dirty="0">
              <a:effectLst>
                <a:outerShdw blurRad="38100" dist="38100" dir="2700000" algn="tl">
                  <a:srgbClr val="000000">
                    <a:alpha val="43137"/>
                  </a:srgbClr>
                </a:outerShdw>
              </a:effectLst>
              <a:latin typeface="+mn-lt"/>
            </a:endParaRPr>
          </a:p>
          <a:p>
            <a:pPr>
              <a:buFont typeface="Wingdings" pitchFamily="2" charset="2"/>
              <a:buChar char="ü"/>
              <a:defRPr/>
            </a:pPr>
            <a:r>
              <a:rPr lang="ru-RU" sz="2000" dirty="0">
                <a:effectLst>
                  <a:outerShdw blurRad="38100" dist="38100" dir="2700000" algn="tl">
                    <a:srgbClr val="000000">
                      <a:alpha val="43137"/>
                    </a:srgbClr>
                  </a:outerShdw>
                </a:effectLst>
                <a:latin typeface="+mn-lt"/>
              </a:rPr>
              <a:t> двусторонний</a:t>
            </a:r>
          </a:p>
        </p:txBody>
      </p:sp>
      <p:sp>
        <p:nvSpPr>
          <p:cNvPr id="5" name="Прямоугольник 4"/>
          <p:cNvSpPr/>
          <p:nvPr/>
        </p:nvSpPr>
        <p:spPr bwMode="auto">
          <a:xfrm>
            <a:off x="468313" y="4508500"/>
            <a:ext cx="8207375" cy="1944688"/>
          </a:xfrm>
          <a:prstGeom prst="rect">
            <a:avLst/>
          </a:prstGeom>
          <a:solidFill>
            <a:schemeClr val="accent1">
              <a:lumMod val="50000"/>
            </a:schemeClr>
          </a:solidFill>
          <a:ln w="38100" cap="flat" cmpd="sng" algn="ctr">
            <a:solidFill>
              <a:srgbClr val="FF6600"/>
            </a:solidFill>
            <a:prstDash val="dash"/>
            <a:round/>
            <a:headEnd type="none" w="med" len="med"/>
            <a:tailEnd type="none" w="med" len="med"/>
          </a:ln>
          <a:effectLst/>
        </p:spPr>
        <p:txBody>
          <a:bodyPr/>
          <a:lstStyle/>
          <a:p>
            <a:pPr algn="ctr">
              <a:defRPr/>
            </a:pPr>
            <a:r>
              <a:rPr lang="ru-RU" sz="2000" b="1" u="sng" dirty="0">
                <a:solidFill>
                  <a:srgbClr val="FF8600"/>
                </a:solidFill>
                <a:effectLst>
                  <a:outerShdw blurRad="38100" dist="38100" dir="2700000" algn="tl">
                    <a:srgbClr val="000000">
                      <a:alpha val="43137"/>
                    </a:srgbClr>
                  </a:outerShdw>
                </a:effectLst>
                <a:latin typeface="+mn-lt"/>
              </a:rPr>
              <a:t>Аренда – договорное обязательство</a:t>
            </a:r>
            <a:endParaRPr lang="ru-RU" sz="2000" dirty="0">
              <a:solidFill>
                <a:srgbClr val="FF8600"/>
              </a:solidFill>
              <a:effectLst>
                <a:outerShdw blurRad="38100" dist="38100" dir="2700000" algn="tl">
                  <a:srgbClr val="000000">
                    <a:alpha val="43137"/>
                  </a:srgbClr>
                </a:outerShdw>
              </a:effectLst>
              <a:latin typeface="+mn-lt"/>
            </a:endParaRPr>
          </a:p>
          <a:p>
            <a:pPr algn="ctr">
              <a:defRPr/>
            </a:pPr>
            <a:r>
              <a:rPr lang="ru-RU" sz="2000" dirty="0">
                <a:effectLst>
                  <a:outerShdw blurRad="38100" dist="38100" dir="2700000" algn="tl">
                    <a:srgbClr val="000000">
                      <a:alpha val="43137"/>
                    </a:srgbClr>
                  </a:outerShdw>
                </a:effectLst>
                <a:latin typeface="+mn-lt"/>
              </a:rPr>
              <a:t> Исключается возможность использования данного договора в целях, противоречащих природе договорных обязательств (не рассматривается в качестве ОПФ предпринимательства (арендное предприятие) либо одного из средств «</a:t>
            </a:r>
            <a:r>
              <a:rPr lang="ru-RU" sz="2000" dirty="0" err="1">
                <a:effectLst>
                  <a:outerShdw blurRad="38100" dist="38100" dir="2700000" algn="tl">
                    <a:srgbClr val="000000">
                      <a:alpha val="43137"/>
                    </a:srgbClr>
                  </a:outerShdw>
                </a:effectLst>
                <a:latin typeface="+mn-lt"/>
              </a:rPr>
              <a:t>разгодарствления</a:t>
            </a:r>
            <a:r>
              <a:rPr lang="ru-RU" sz="2000" dirty="0">
                <a:effectLst>
                  <a:outerShdw blurRad="38100" dist="38100" dir="2700000" algn="tl">
                    <a:srgbClr val="000000">
                      <a:alpha val="43137"/>
                    </a:srgbClr>
                  </a:outerShdw>
                </a:effectLst>
                <a:latin typeface="+mn-lt"/>
              </a:rPr>
              <a:t>» экономики.</a:t>
            </a:r>
          </a:p>
        </p:txBody>
      </p:sp>
      <p:sp>
        <p:nvSpPr>
          <p:cNvPr id="6" name="TextBox 5"/>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104</a:t>
            </a:r>
          </a:p>
        </p:txBody>
      </p:sp>
    </p:spTree>
    <p:extLst>
      <p:ext uri="{BB962C8B-B14F-4D97-AF65-F5344CB8AC3E}">
        <p14:creationId xmlns:p14="http://schemas.microsoft.com/office/powerpoint/2010/main" val="360304447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Стрелка вправо 25"/>
          <p:cNvSpPr/>
          <p:nvPr/>
        </p:nvSpPr>
        <p:spPr bwMode="auto">
          <a:xfrm>
            <a:off x="539750" y="4365625"/>
            <a:ext cx="360363" cy="215900"/>
          </a:xfrm>
          <a:prstGeom prst="right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3" name="Заголовок 1"/>
          <p:cNvSpPr>
            <a:spLocks noGrp="1"/>
          </p:cNvSpPr>
          <p:nvPr>
            <p:ph type="title"/>
          </p:nvPr>
        </p:nvSpPr>
        <p:spPr>
          <a:xfrm>
            <a:off x="468313" y="188913"/>
            <a:ext cx="8229600" cy="583001"/>
          </a:xfrm>
        </p:spPr>
        <p:txBody>
          <a:bodyPr/>
          <a:lstStyle/>
          <a:p>
            <a:pPr algn="ctr">
              <a:defRPr/>
            </a:pPr>
            <a:r>
              <a:rPr lang="ru-RU" sz="2400" b="1" dirty="0">
                <a:solidFill>
                  <a:srgbClr val="FF8600"/>
                </a:solidFill>
              </a:rPr>
              <a:t>Виды договора аренды</a:t>
            </a:r>
            <a:endParaRPr lang="ru-RU" sz="2400" dirty="0">
              <a:solidFill>
                <a:srgbClr val="FF8600"/>
              </a:solidFill>
            </a:endParaRPr>
          </a:p>
        </p:txBody>
      </p:sp>
      <p:sp>
        <p:nvSpPr>
          <p:cNvPr id="5" name="AutoShape 6"/>
          <p:cNvSpPr>
            <a:spLocks noChangeArrowheads="1"/>
          </p:cNvSpPr>
          <p:nvPr/>
        </p:nvSpPr>
        <p:spPr bwMode="auto">
          <a:xfrm>
            <a:off x="201613" y="981075"/>
            <a:ext cx="8190157" cy="93503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b="1" dirty="0">
                <a:latin typeface="+mn-lt"/>
              </a:rPr>
              <a:t>Генеральная модель договора аренды</a:t>
            </a:r>
          </a:p>
          <a:p>
            <a:pPr algn="ctr">
              <a:defRPr/>
            </a:pPr>
            <a:r>
              <a:rPr lang="ru-RU" dirty="0">
                <a:latin typeface="+mn-lt"/>
              </a:rPr>
              <a:t>(§ 1 гл. 34 ГК РФ)</a:t>
            </a:r>
          </a:p>
        </p:txBody>
      </p:sp>
      <p:sp>
        <p:nvSpPr>
          <p:cNvPr id="6" name="AutoShape 6"/>
          <p:cNvSpPr>
            <a:spLocks noChangeArrowheads="1"/>
          </p:cNvSpPr>
          <p:nvPr/>
        </p:nvSpPr>
        <p:spPr bwMode="auto">
          <a:xfrm>
            <a:off x="900113" y="2133600"/>
            <a:ext cx="3887787" cy="7207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dirty="0">
              <a:latin typeface="Tahoma" pitchFamily="34" charset="0"/>
            </a:endParaRPr>
          </a:p>
          <a:p>
            <a:pPr algn="ctr">
              <a:defRPr/>
            </a:pPr>
            <a:r>
              <a:rPr lang="ru-RU" dirty="0">
                <a:latin typeface="+mn-lt"/>
              </a:rPr>
              <a:t>Прокат </a:t>
            </a:r>
          </a:p>
          <a:p>
            <a:pPr algn="ctr">
              <a:defRPr/>
            </a:pPr>
            <a:r>
              <a:rPr lang="ru-RU" dirty="0">
                <a:latin typeface="+mn-lt"/>
              </a:rPr>
              <a:t>(§ 2 гл. 34 ГК РФ)</a:t>
            </a:r>
          </a:p>
          <a:p>
            <a:pPr algn="ctr">
              <a:defRPr/>
            </a:pPr>
            <a:endParaRPr lang="ru-RU" dirty="0">
              <a:latin typeface="+mn-lt"/>
            </a:endParaRPr>
          </a:p>
        </p:txBody>
      </p:sp>
      <p:sp>
        <p:nvSpPr>
          <p:cNvPr id="7" name="AutoShape 6"/>
          <p:cNvSpPr>
            <a:spLocks noChangeArrowheads="1"/>
          </p:cNvSpPr>
          <p:nvPr/>
        </p:nvSpPr>
        <p:spPr bwMode="auto">
          <a:xfrm>
            <a:off x="900113" y="3068638"/>
            <a:ext cx="3887787" cy="7921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dirty="0">
              <a:latin typeface="Tahoma" pitchFamily="34" charset="0"/>
            </a:endParaRPr>
          </a:p>
          <a:p>
            <a:pPr algn="ctr">
              <a:defRPr/>
            </a:pPr>
            <a:r>
              <a:rPr lang="ru-RU" dirty="0">
                <a:latin typeface="+mj-lt"/>
              </a:rPr>
              <a:t>Аренда зданий и сооружений</a:t>
            </a:r>
          </a:p>
          <a:p>
            <a:pPr algn="ctr">
              <a:defRPr/>
            </a:pPr>
            <a:r>
              <a:rPr lang="ru-RU" dirty="0">
                <a:latin typeface="+mj-lt"/>
              </a:rPr>
              <a:t>(§ 4 гл. 34 ГК РФ)</a:t>
            </a:r>
          </a:p>
          <a:p>
            <a:pPr algn="ctr">
              <a:defRPr/>
            </a:pPr>
            <a:endParaRPr lang="ru-RU" dirty="0">
              <a:latin typeface="Tahoma" pitchFamily="34" charset="0"/>
            </a:endParaRPr>
          </a:p>
        </p:txBody>
      </p:sp>
      <p:sp>
        <p:nvSpPr>
          <p:cNvPr id="8" name="AutoShape 6"/>
          <p:cNvSpPr>
            <a:spLocks noChangeArrowheads="1"/>
          </p:cNvSpPr>
          <p:nvPr/>
        </p:nvSpPr>
        <p:spPr bwMode="auto">
          <a:xfrm>
            <a:off x="4945784" y="2498257"/>
            <a:ext cx="3097213" cy="7207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1600" dirty="0">
              <a:latin typeface="Tahoma" pitchFamily="34" charset="0"/>
            </a:endParaRPr>
          </a:p>
          <a:p>
            <a:pPr algn="ctr">
              <a:defRPr/>
            </a:pPr>
            <a:r>
              <a:rPr lang="ru-RU" sz="1600" dirty="0">
                <a:latin typeface="+mj-lt"/>
              </a:rPr>
              <a:t>Аренда транспортных средств</a:t>
            </a:r>
          </a:p>
          <a:p>
            <a:pPr algn="ctr">
              <a:defRPr/>
            </a:pPr>
            <a:r>
              <a:rPr lang="ru-RU" sz="1600" dirty="0">
                <a:latin typeface="+mj-lt"/>
              </a:rPr>
              <a:t>(§ 3 гл. 34 ГК РФ)</a:t>
            </a:r>
          </a:p>
          <a:p>
            <a:pPr algn="ctr">
              <a:defRPr/>
            </a:pPr>
            <a:endParaRPr lang="ru-RU" dirty="0">
              <a:latin typeface="Tahoma" pitchFamily="34" charset="0"/>
            </a:endParaRPr>
          </a:p>
        </p:txBody>
      </p:sp>
      <p:sp>
        <p:nvSpPr>
          <p:cNvPr id="10" name="AutoShape 6"/>
          <p:cNvSpPr>
            <a:spLocks noChangeArrowheads="1"/>
          </p:cNvSpPr>
          <p:nvPr/>
        </p:nvSpPr>
        <p:spPr bwMode="auto">
          <a:xfrm>
            <a:off x="900113" y="4076700"/>
            <a:ext cx="3887787" cy="7207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dirty="0">
              <a:latin typeface="Tahoma" pitchFamily="34" charset="0"/>
            </a:endParaRPr>
          </a:p>
          <a:p>
            <a:pPr algn="ctr">
              <a:defRPr/>
            </a:pPr>
            <a:r>
              <a:rPr lang="ru-RU" dirty="0">
                <a:latin typeface="+mj-lt"/>
              </a:rPr>
              <a:t>Аренда предприятий </a:t>
            </a:r>
          </a:p>
          <a:p>
            <a:pPr algn="ctr">
              <a:defRPr/>
            </a:pPr>
            <a:r>
              <a:rPr lang="ru-RU" dirty="0">
                <a:latin typeface="+mj-lt"/>
              </a:rPr>
              <a:t>(§ 5 гл. 34 ГК РФ)</a:t>
            </a:r>
          </a:p>
          <a:p>
            <a:pPr algn="ctr">
              <a:defRPr/>
            </a:pPr>
            <a:endParaRPr lang="ru-RU" dirty="0">
              <a:latin typeface="Tahoma" pitchFamily="34" charset="0"/>
            </a:endParaRPr>
          </a:p>
        </p:txBody>
      </p:sp>
      <p:sp>
        <p:nvSpPr>
          <p:cNvPr id="16" name="Стрелка вправо 15"/>
          <p:cNvSpPr/>
          <p:nvPr/>
        </p:nvSpPr>
        <p:spPr bwMode="auto">
          <a:xfrm>
            <a:off x="539750" y="2420938"/>
            <a:ext cx="360363" cy="215900"/>
          </a:xfrm>
          <a:prstGeom prst="right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17" name="Стрелка вправо 16"/>
          <p:cNvSpPr/>
          <p:nvPr/>
        </p:nvSpPr>
        <p:spPr bwMode="auto">
          <a:xfrm>
            <a:off x="539750" y="3357563"/>
            <a:ext cx="360363" cy="215900"/>
          </a:xfrm>
          <a:prstGeom prst="right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20" name="Стрелка углом вверх 19"/>
          <p:cNvSpPr/>
          <p:nvPr/>
        </p:nvSpPr>
        <p:spPr bwMode="auto">
          <a:xfrm rot="5400000">
            <a:off x="-1080293" y="3464719"/>
            <a:ext cx="3529012" cy="431800"/>
          </a:xfrm>
          <a:prstGeom prst="bentUp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23" name="Стрелка углом вверх 22"/>
          <p:cNvSpPr/>
          <p:nvPr/>
        </p:nvSpPr>
        <p:spPr bwMode="auto">
          <a:xfrm rot="5400000" flipV="1">
            <a:off x="7639614" y="2245044"/>
            <a:ext cx="1154566" cy="349748"/>
          </a:xfrm>
          <a:prstGeom prst="bentUp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19" name="AutoShape 6"/>
          <p:cNvSpPr>
            <a:spLocks noChangeArrowheads="1"/>
          </p:cNvSpPr>
          <p:nvPr/>
        </p:nvSpPr>
        <p:spPr bwMode="auto">
          <a:xfrm>
            <a:off x="6659563" y="3573463"/>
            <a:ext cx="2305050" cy="7207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1600" dirty="0">
              <a:latin typeface="Tahoma" pitchFamily="34" charset="0"/>
            </a:endParaRPr>
          </a:p>
          <a:p>
            <a:pPr algn="ctr">
              <a:defRPr/>
            </a:pPr>
            <a:r>
              <a:rPr lang="ru-RU" sz="1600" dirty="0">
                <a:latin typeface="+mj-lt"/>
              </a:rPr>
              <a:t>Аренда с экипажем</a:t>
            </a:r>
          </a:p>
          <a:p>
            <a:pPr algn="ctr">
              <a:defRPr/>
            </a:pPr>
            <a:r>
              <a:rPr lang="ru-RU" sz="1600" dirty="0">
                <a:latin typeface="+mj-lt"/>
              </a:rPr>
              <a:t>(ч. 1 § 3 гл. 34 ГК РФ)</a:t>
            </a:r>
          </a:p>
          <a:p>
            <a:pPr algn="ctr">
              <a:defRPr/>
            </a:pPr>
            <a:endParaRPr lang="ru-RU" dirty="0">
              <a:latin typeface="Tahoma" pitchFamily="34" charset="0"/>
            </a:endParaRPr>
          </a:p>
        </p:txBody>
      </p:sp>
      <p:sp>
        <p:nvSpPr>
          <p:cNvPr id="21" name="AutoShape 6"/>
          <p:cNvSpPr>
            <a:spLocks noChangeArrowheads="1"/>
          </p:cNvSpPr>
          <p:nvPr/>
        </p:nvSpPr>
        <p:spPr bwMode="auto">
          <a:xfrm>
            <a:off x="5435600" y="4508500"/>
            <a:ext cx="2305050" cy="7207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1600" dirty="0">
              <a:latin typeface="Tahoma" pitchFamily="34" charset="0"/>
            </a:endParaRPr>
          </a:p>
          <a:p>
            <a:pPr algn="ctr">
              <a:defRPr/>
            </a:pPr>
            <a:r>
              <a:rPr lang="ru-RU" sz="1600" dirty="0">
                <a:latin typeface="+mj-lt"/>
              </a:rPr>
              <a:t>Аренда без экипажа</a:t>
            </a:r>
          </a:p>
          <a:p>
            <a:pPr algn="ctr">
              <a:defRPr/>
            </a:pPr>
            <a:r>
              <a:rPr lang="ru-RU" sz="1600" dirty="0">
                <a:latin typeface="+mj-lt"/>
              </a:rPr>
              <a:t>(ч. 2 § 3 гл. 34 ГК РФ)</a:t>
            </a:r>
          </a:p>
          <a:p>
            <a:pPr algn="ctr">
              <a:defRPr/>
            </a:pPr>
            <a:endParaRPr lang="ru-RU" dirty="0">
              <a:latin typeface="+mj-lt"/>
            </a:endParaRPr>
          </a:p>
        </p:txBody>
      </p:sp>
      <p:sp>
        <p:nvSpPr>
          <p:cNvPr id="22" name="AutoShape 6"/>
          <p:cNvSpPr>
            <a:spLocks noChangeArrowheads="1"/>
          </p:cNvSpPr>
          <p:nvPr/>
        </p:nvSpPr>
        <p:spPr bwMode="auto">
          <a:xfrm>
            <a:off x="900113" y="5013325"/>
            <a:ext cx="3887787" cy="71913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dirty="0">
              <a:latin typeface="Tahoma" pitchFamily="34" charset="0"/>
            </a:endParaRPr>
          </a:p>
          <a:p>
            <a:pPr algn="ctr">
              <a:defRPr/>
            </a:pPr>
            <a:r>
              <a:rPr lang="ru-RU" dirty="0">
                <a:latin typeface="+mj-lt"/>
              </a:rPr>
              <a:t>Финансовая аренда (лизинг)</a:t>
            </a:r>
          </a:p>
          <a:p>
            <a:pPr algn="ctr">
              <a:defRPr/>
            </a:pPr>
            <a:r>
              <a:rPr lang="ru-RU" dirty="0">
                <a:latin typeface="+mj-lt"/>
              </a:rPr>
              <a:t>(§ 6 гл. 34 ГК РФ)</a:t>
            </a:r>
          </a:p>
          <a:p>
            <a:pPr algn="ctr">
              <a:defRPr/>
            </a:pPr>
            <a:endParaRPr lang="ru-RU" dirty="0">
              <a:latin typeface="Tahoma" pitchFamily="34" charset="0"/>
            </a:endParaRPr>
          </a:p>
        </p:txBody>
      </p:sp>
      <p:sp>
        <p:nvSpPr>
          <p:cNvPr id="28" name="Стрелка вниз 27"/>
          <p:cNvSpPr/>
          <p:nvPr/>
        </p:nvSpPr>
        <p:spPr bwMode="auto">
          <a:xfrm>
            <a:off x="7451725" y="3213100"/>
            <a:ext cx="215900" cy="360363"/>
          </a:xfrm>
          <a:prstGeom prst="down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effectLst>
                <a:outerShdw blurRad="38100" dist="38100" dir="2700000" algn="tl">
                  <a:srgbClr val="000000">
                    <a:alpha val="43137"/>
                  </a:srgbClr>
                </a:outerShdw>
              </a:effectLst>
            </a:endParaRPr>
          </a:p>
        </p:txBody>
      </p:sp>
      <p:sp>
        <p:nvSpPr>
          <p:cNvPr id="29" name="Стрелка вниз 28"/>
          <p:cNvSpPr/>
          <p:nvPr/>
        </p:nvSpPr>
        <p:spPr bwMode="auto">
          <a:xfrm>
            <a:off x="5940425" y="3213100"/>
            <a:ext cx="215900" cy="1295400"/>
          </a:xfrm>
          <a:prstGeom prst="down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effectLst>
                <a:outerShdw blurRad="38100" dist="38100" dir="2700000" algn="tl">
                  <a:srgbClr val="000000">
                    <a:alpha val="43137"/>
                  </a:srgbClr>
                </a:outerShdw>
              </a:effectLst>
            </a:endParaRPr>
          </a:p>
        </p:txBody>
      </p:sp>
      <p:sp>
        <p:nvSpPr>
          <p:cNvPr id="18" name="TextBox 17"/>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105</a:t>
            </a:r>
          </a:p>
        </p:txBody>
      </p:sp>
    </p:spTree>
    <p:extLst>
      <p:ext uri="{BB962C8B-B14F-4D97-AF65-F5344CB8AC3E}">
        <p14:creationId xmlns:p14="http://schemas.microsoft.com/office/powerpoint/2010/main" val="189438612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p:cNvSpPr>
          <p:nvPr/>
        </p:nvSpPr>
        <p:spPr bwMode="auto">
          <a:xfrm>
            <a:off x="468313" y="188913"/>
            <a:ext cx="8229600" cy="958850"/>
          </a:xfrm>
          <a:prstGeom prst="rect">
            <a:avLst/>
          </a:prstGeom>
          <a:noFill/>
          <a:ln w="9525">
            <a:noFill/>
            <a:miter lim="800000"/>
            <a:headEnd/>
            <a:tailEnd/>
          </a:ln>
        </p:spPr>
        <p:txBody>
          <a:bodyPr anchor="ctr"/>
          <a:lstStyle/>
          <a:p>
            <a:pPr algn="ctr" eaLnBrk="0" hangingPunct="0">
              <a:defRPr/>
            </a:pPr>
            <a:r>
              <a:rPr lang="ru-RU" sz="2400" b="1" dirty="0">
                <a:solidFill>
                  <a:schemeClr val="tx2"/>
                </a:solidFill>
                <a:effectLst>
                  <a:outerShdw blurRad="38100" dist="38100" dir="2700000" algn="tl">
                    <a:srgbClr val="000000"/>
                  </a:outerShdw>
                </a:effectLst>
                <a:latin typeface="Tahoma" pitchFamily="34" charset="0"/>
              </a:rPr>
              <a:t/>
            </a:r>
            <a:br>
              <a:rPr lang="ru-RU" sz="2400" b="1" dirty="0">
                <a:solidFill>
                  <a:schemeClr val="tx2"/>
                </a:solidFill>
                <a:effectLst>
                  <a:outerShdw blurRad="38100" dist="38100" dir="2700000" algn="tl">
                    <a:srgbClr val="000000"/>
                  </a:outerShdw>
                </a:effectLst>
                <a:latin typeface="Tahoma" pitchFamily="34" charset="0"/>
              </a:rPr>
            </a:br>
            <a:endParaRPr lang="ru-RU" sz="2400" b="1" dirty="0">
              <a:solidFill>
                <a:schemeClr val="tx2"/>
              </a:solidFill>
              <a:effectLst>
                <a:outerShdw blurRad="38100" dist="38100" dir="2700000" algn="tl">
                  <a:srgbClr val="000000"/>
                </a:outerShdw>
              </a:effectLst>
              <a:latin typeface="Tahoma" pitchFamily="34" charset="0"/>
            </a:endParaRPr>
          </a:p>
          <a:p>
            <a:pPr algn="ctr" eaLnBrk="0" hangingPunct="0">
              <a:defRPr/>
            </a:pPr>
            <a:r>
              <a:rPr lang="ru-RU" sz="2400" b="1" dirty="0">
                <a:solidFill>
                  <a:schemeClr val="tx2"/>
                </a:solidFill>
                <a:effectLst>
                  <a:outerShdw blurRad="38100" dist="38100" dir="2700000" algn="tl">
                    <a:srgbClr val="000000"/>
                  </a:outerShdw>
                </a:effectLst>
                <a:latin typeface="+mj-lt"/>
              </a:rPr>
              <a:t>Особенности договора аренды</a:t>
            </a:r>
            <a:r>
              <a:rPr lang="ru-RU" sz="4400" dirty="0">
                <a:solidFill>
                  <a:schemeClr val="tx2"/>
                </a:solidFill>
                <a:effectLst>
                  <a:outerShdw blurRad="38100" dist="38100" dir="2700000" algn="tl">
                    <a:srgbClr val="000000"/>
                  </a:outerShdw>
                </a:effectLst>
                <a:latin typeface="+mj-lt"/>
              </a:rPr>
              <a:t/>
            </a:r>
            <a:br>
              <a:rPr lang="ru-RU" sz="4400" dirty="0">
                <a:solidFill>
                  <a:schemeClr val="tx2"/>
                </a:solidFill>
                <a:effectLst>
                  <a:outerShdw blurRad="38100" dist="38100" dir="2700000" algn="tl">
                    <a:srgbClr val="000000"/>
                  </a:outerShdw>
                </a:effectLst>
                <a:latin typeface="+mj-lt"/>
              </a:rPr>
            </a:br>
            <a:endParaRPr lang="ru-RU" sz="4400" dirty="0">
              <a:solidFill>
                <a:schemeClr val="tx2"/>
              </a:solidFill>
              <a:effectLst>
                <a:outerShdw blurRad="38100" dist="38100" dir="2700000" algn="tl">
                  <a:srgbClr val="000000"/>
                </a:outerShdw>
              </a:effectLst>
              <a:latin typeface="+mj-lt"/>
            </a:endParaRPr>
          </a:p>
        </p:txBody>
      </p:sp>
      <p:sp>
        <p:nvSpPr>
          <p:cNvPr id="4" name="AutoShape 5"/>
          <p:cNvSpPr>
            <a:spLocks noChangeArrowheads="1"/>
          </p:cNvSpPr>
          <p:nvPr/>
        </p:nvSpPr>
        <p:spPr bwMode="auto">
          <a:xfrm>
            <a:off x="395288" y="1557338"/>
            <a:ext cx="3600450" cy="151130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Передача имущества не </a:t>
            </a:r>
          </a:p>
          <a:p>
            <a:pPr marL="342900" indent="-342900" algn="ctr">
              <a:defRPr/>
            </a:pPr>
            <a:r>
              <a:rPr lang="ru-RU" dirty="0">
                <a:latin typeface="+mj-lt"/>
              </a:rPr>
              <a:t>сопровождается переходом </a:t>
            </a:r>
          </a:p>
          <a:p>
            <a:pPr marL="342900" indent="-342900" algn="ctr">
              <a:defRPr/>
            </a:pPr>
            <a:r>
              <a:rPr lang="ru-RU" dirty="0">
                <a:latin typeface="+mj-lt"/>
              </a:rPr>
              <a:t>права собственности </a:t>
            </a:r>
          </a:p>
          <a:p>
            <a:pPr marL="342900" indent="-342900" algn="ctr">
              <a:defRPr/>
            </a:pPr>
            <a:r>
              <a:rPr lang="ru-RU" dirty="0">
                <a:latin typeface="+mj-lt"/>
              </a:rPr>
              <a:t>(но присутствуют </a:t>
            </a:r>
          </a:p>
          <a:p>
            <a:pPr marL="342900" indent="-342900" algn="ctr">
              <a:defRPr/>
            </a:pPr>
            <a:r>
              <a:rPr lang="ru-RU" dirty="0">
                <a:latin typeface="+mj-lt"/>
              </a:rPr>
              <a:t>особенности пользования)</a:t>
            </a:r>
          </a:p>
        </p:txBody>
      </p:sp>
      <p:sp>
        <p:nvSpPr>
          <p:cNvPr id="3" name="AutoShape 5"/>
          <p:cNvSpPr>
            <a:spLocks noChangeArrowheads="1"/>
          </p:cNvSpPr>
          <p:nvPr/>
        </p:nvSpPr>
        <p:spPr bwMode="auto">
          <a:xfrm>
            <a:off x="395288" y="3716338"/>
            <a:ext cx="3455987" cy="86518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Арендатор наделяется </a:t>
            </a:r>
          </a:p>
          <a:p>
            <a:pPr marL="342900" indent="-342900" algn="ctr">
              <a:defRPr/>
            </a:pPr>
            <a:r>
              <a:rPr lang="ru-RU" dirty="0">
                <a:latin typeface="+mj-lt"/>
              </a:rPr>
              <a:t>статусом титульного владельца</a:t>
            </a:r>
          </a:p>
        </p:txBody>
      </p:sp>
      <p:sp>
        <p:nvSpPr>
          <p:cNvPr id="5" name="AutoShape 5"/>
          <p:cNvSpPr>
            <a:spLocks noChangeArrowheads="1"/>
          </p:cNvSpPr>
          <p:nvPr/>
        </p:nvSpPr>
        <p:spPr bwMode="auto">
          <a:xfrm>
            <a:off x="107950" y="4941888"/>
            <a:ext cx="2160588" cy="79057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Вещно-правовые</a:t>
            </a:r>
          </a:p>
          <a:p>
            <a:pPr marL="342900" indent="-342900" algn="ctr">
              <a:defRPr/>
            </a:pPr>
            <a:r>
              <a:rPr lang="ru-RU" dirty="0">
                <a:latin typeface="+mj-lt"/>
              </a:rPr>
              <a:t>способы защиты</a:t>
            </a:r>
          </a:p>
        </p:txBody>
      </p:sp>
      <p:cxnSp>
        <p:nvCxnSpPr>
          <p:cNvPr id="94213" name="Прямая соединительная линия 11"/>
          <p:cNvCxnSpPr>
            <a:cxnSpLocks noChangeShapeType="1"/>
          </p:cNvCxnSpPr>
          <p:nvPr/>
        </p:nvCxnSpPr>
        <p:spPr bwMode="auto">
          <a:xfrm>
            <a:off x="3635375" y="1196975"/>
            <a:ext cx="1800225" cy="0"/>
          </a:xfrm>
          <a:prstGeom prst="line">
            <a:avLst/>
          </a:prstGeom>
          <a:noFill/>
          <a:ln w="38100" algn="ctr">
            <a:solidFill>
              <a:schemeClr val="tx1"/>
            </a:solidFill>
            <a:round/>
            <a:headEnd/>
            <a:tailEnd/>
          </a:ln>
        </p:spPr>
      </p:cxnSp>
      <p:cxnSp>
        <p:nvCxnSpPr>
          <p:cNvPr id="10" name="Прямая со стрелкой 9"/>
          <p:cNvCxnSpPr>
            <a:endCxn id="4" idx="0"/>
          </p:cNvCxnSpPr>
          <p:nvPr/>
        </p:nvCxnSpPr>
        <p:spPr bwMode="auto">
          <a:xfrm flipH="1">
            <a:off x="2195513" y="1196975"/>
            <a:ext cx="2376487" cy="360363"/>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6" name="AutoShape 5"/>
          <p:cNvSpPr>
            <a:spLocks noChangeArrowheads="1"/>
          </p:cNvSpPr>
          <p:nvPr/>
        </p:nvSpPr>
        <p:spPr bwMode="auto">
          <a:xfrm>
            <a:off x="2411413" y="4941888"/>
            <a:ext cx="2160587" cy="79057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Право следования</a:t>
            </a:r>
          </a:p>
        </p:txBody>
      </p:sp>
      <p:cxnSp>
        <p:nvCxnSpPr>
          <p:cNvPr id="18" name="Прямая со стрелкой 9"/>
          <p:cNvCxnSpPr>
            <a:cxnSpLocks noChangeShapeType="1"/>
            <a:stCxn id="4" idx="2"/>
            <a:endCxn id="3" idx="0"/>
          </p:cNvCxnSpPr>
          <p:nvPr/>
        </p:nvCxnSpPr>
        <p:spPr bwMode="auto">
          <a:xfrm flipH="1">
            <a:off x="2124075" y="3068638"/>
            <a:ext cx="71438" cy="64770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21" name="AutoShape 5"/>
          <p:cNvSpPr>
            <a:spLocks noChangeArrowheads="1"/>
          </p:cNvSpPr>
          <p:nvPr/>
        </p:nvSpPr>
        <p:spPr bwMode="auto">
          <a:xfrm>
            <a:off x="4859338" y="4581525"/>
            <a:ext cx="3600450" cy="86360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Право сдачи имущества в </a:t>
            </a:r>
          </a:p>
          <a:p>
            <a:pPr marL="342900" indent="-342900" algn="ctr">
              <a:defRPr/>
            </a:pPr>
            <a:r>
              <a:rPr lang="ru-RU" dirty="0">
                <a:latin typeface="+mj-lt"/>
              </a:rPr>
              <a:t>субаренду – </a:t>
            </a:r>
          </a:p>
          <a:p>
            <a:pPr marL="342900" indent="-342900" algn="ctr">
              <a:defRPr/>
            </a:pPr>
            <a:r>
              <a:rPr lang="ru-RU" dirty="0">
                <a:latin typeface="+mj-lt"/>
              </a:rPr>
              <a:t>только с согласия арендодателя</a:t>
            </a:r>
          </a:p>
        </p:txBody>
      </p:sp>
      <p:cxnSp>
        <p:nvCxnSpPr>
          <p:cNvPr id="24" name="Прямая со стрелкой 9"/>
          <p:cNvCxnSpPr>
            <a:cxnSpLocks noChangeShapeType="1"/>
            <a:stCxn id="4" idx="2"/>
            <a:endCxn id="21" idx="0"/>
          </p:cNvCxnSpPr>
          <p:nvPr/>
        </p:nvCxnSpPr>
        <p:spPr bwMode="auto">
          <a:xfrm>
            <a:off x="2195513" y="3068638"/>
            <a:ext cx="4464050" cy="1512887"/>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cxnSp>
        <p:nvCxnSpPr>
          <p:cNvPr id="27" name="Прямая со стрелкой 9"/>
          <p:cNvCxnSpPr>
            <a:cxnSpLocks noChangeShapeType="1"/>
            <a:stCxn id="3" idx="2"/>
            <a:endCxn id="5" idx="0"/>
          </p:cNvCxnSpPr>
          <p:nvPr/>
        </p:nvCxnSpPr>
        <p:spPr bwMode="auto">
          <a:xfrm flipH="1">
            <a:off x="1187450" y="4581525"/>
            <a:ext cx="936625" cy="360363"/>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cxnSp>
        <p:nvCxnSpPr>
          <p:cNvPr id="28" name="Прямая со стрелкой 9"/>
          <p:cNvCxnSpPr>
            <a:cxnSpLocks noChangeShapeType="1"/>
            <a:stCxn id="3" idx="2"/>
            <a:endCxn id="16" idx="0"/>
          </p:cNvCxnSpPr>
          <p:nvPr/>
        </p:nvCxnSpPr>
        <p:spPr bwMode="auto">
          <a:xfrm>
            <a:off x="2124075" y="4581525"/>
            <a:ext cx="1368425" cy="360363"/>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57" name="AutoShape 5"/>
          <p:cNvSpPr>
            <a:spLocks noChangeArrowheads="1"/>
          </p:cNvSpPr>
          <p:nvPr/>
        </p:nvSpPr>
        <p:spPr bwMode="auto">
          <a:xfrm>
            <a:off x="6011863" y="1412875"/>
            <a:ext cx="2952750" cy="86360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Диспозитивный характер </a:t>
            </a:r>
          </a:p>
          <a:p>
            <a:pPr marL="342900" indent="-342900" algn="ctr">
              <a:defRPr/>
            </a:pPr>
            <a:r>
              <a:rPr lang="ru-RU" dirty="0">
                <a:latin typeface="+mj-lt"/>
              </a:rPr>
              <a:t>большинства норм</a:t>
            </a:r>
          </a:p>
        </p:txBody>
      </p:sp>
      <p:sp>
        <p:nvSpPr>
          <p:cNvPr id="58" name="AutoShape 5"/>
          <p:cNvSpPr>
            <a:spLocks noChangeArrowheads="1"/>
          </p:cNvSpPr>
          <p:nvPr/>
        </p:nvSpPr>
        <p:spPr bwMode="auto">
          <a:xfrm>
            <a:off x="4572000" y="2492375"/>
            <a:ext cx="4105275" cy="12239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Выделение отдельных видов </a:t>
            </a:r>
          </a:p>
          <a:p>
            <a:pPr marL="342900" indent="-342900" algn="ctr">
              <a:defRPr/>
            </a:pPr>
            <a:r>
              <a:rPr lang="ru-RU" dirty="0">
                <a:latin typeface="+mj-lt"/>
              </a:rPr>
              <a:t>договора аренды – в зависимости </a:t>
            </a:r>
          </a:p>
          <a:p>
            <a:pPr marL="342900" indent="-342900" algn="ctr">
              <a:defRPr/>
            </a:pPr>
            <a:r>
              <a:rPr lang="ru-RU" dirty="0">
                <a:latin typeface="+mj-lt"/>
              </a:rPr>
              <a:t>от вида имущества (нет единого </a:t>
            </a:r>
          </a:p>
          <a:p>
            <a:pPr marL="342900" indent="-342900" algn="ctr">
              <a:defRPr/>
            </a:pPr>
            <a:r>
              <a:rPr lang="ru-RU" dirty="0">
                <a:latin typeface="+mj-lt"/>
              </a:rPr>
              <a:t>квалификационного критерия)</a:t>
            </a:r>
          </a:p>
        </p:txBody>
      </p:sp>
      <p:cxnSp>
        <p:nvCxnSpPr>
          <p:cNvPr id="71" name="Прямая со стрелкой 9"/>
          <p:cNvCxnSpPr>
            <a:cxnSpLocks noChangeShapeType="1"/>
          </p:cNvCxnSpPr>
          <p:nvPr/>
        </p:nvCxnSpPr>
        <p:spPr bwMode="auto">
          <a:xfrm>
            <a:off x="4572000" y="1196975"/>
            <a:ext cx="1584325" cy="129540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cxnSp>
        <p:nvCxnSpPr>
          <p:cNvPr id="72" name="Прямая со стрелкой 9"/>
          <p:cNvCxnSpPr>
            <a:cxnSpLocks noChangeShapeType="1"/>
            <a:endCxn id="57" idx="1"/>
          </p:cNvCxnSpPr>
          <p:nvPr/>
        </p:nvCxnSpPr>
        <p:spPr bwMode="auto">
          <a:xfrm>
            <a:off x="4572000" y="1196975"/>
            <a:ext cx="1439863" cy="64770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19" name="TextBox 18"/>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106</a:t>
            </a:r>
          </a:p>
        </p:txBody>
      </p:sp>
    </p:spTree>
    <p:extLst>
      <p:ext uri="{BB962C8B-B14F-4D97-AF65-F5344CB8AC3E}">
        <p14:creationId xmlns:p14="http://schemas.microsoft.com/office/powerpoint/2010/main" val="420242136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p:cNvSpPr>
          <p:nvPr/>
        </p:nvSpPr>
        <p:spPr bwMode="auto">
          <a:xfrm>
            <a:off x="468313" y="188913"/>
            <a:ext cx="8229600" cy="823705"/>
          </a:xfrm>
          <a:prstGeom prst="rect">
            <a:avLst/>
          </a:prstGeom>
          <a:noFill/>
          <a:ln w="9525">
            <a:noFill/>
            <a:miter lim="800000"/>
            <a:headEnd/>
            <a:tailEnd/>
          </a:ln>
        </p:spPr>
        <p:txBody>
          <a:bodyPr anchor="ctr"/>
          <a:lstStyle/>
          <a:p>
            <a:pPr algn="ctr" eaLnBrk="0" hangingPunct="0">
              <a:defRPr/>
            </a:pPr>
            <a:r>
              <a:rPr lang="ru-RU" sz="1200" b="1" dirty="0">
                <a:solidFill>
                  <a:schemeClr val="tx2"/>
                </a:solidFill>
                <a:effectLst>
                  <a:outerShdw blurRad="38100" dist="38100" dir="2700000" algn="tl">
                    <a:srgbClr val="000000"/>
                  </a:outerShdw>
                </a:effectLst>
                <a:latin typeface="Tahoma" pitchFamily="34" charset="0"/>
              </a:rPr>
              <a:t/>
            </a:r>
            <a:br>
              <a:rPr lang="ru-RU" sz="1200" b="1" dirty="0">
                <a:solidFill>
                  <a:schemeClr val="tx2"/>
                </a:solidFill>
                <a:effectLst>
                  <a:outerShdw blurRad="38100" dist="38100" dir="2700000" algn="tl">
                    <a:srgbClr val="000000"/>
                  </a:outerShdw>
                </a:effectLst>
                <a:latin typeface="Tahoma" pitchFamily="34" charset="0"/>
              </a:rPr>
            </a:br>
            <a:endParaRPr lang="ru-RU" sz="1200" b="1" dirty="0">
              <a:solidFill>
                <a:schemeClr val="tx2"/>
              </a:solidFill>
              <a:effectLst>
                <a:outerShdw blurRad="38100" dist="38100" dir="2700000" algn="tl">
                  <a:srgbClr val="000000"/>
                </a:outerShdw>
              </a:effectLst>
              <a:latin typeface="Tahoma" pitchFamily="34" charset="0"/>
            </a:endParaRPr>
          </a:p>
          <a:p>
            <a:pPr algn="ctr" eaLnBrk="0" hangingPunct="0">
              <a:defRPr/>
            </a:pPr>
            <a:r>
              <a:rPr lang="ru-RU" sz="2000" b="1" dirty="0">
                <a:solidFill>
                  <a:schemeClr val="tx2"/>
                </a:solidFill>
                <a:effectLst>
                  <a:outerShdw blurRad="38100" dist="38100" dir="2700000" algn="tl">
                    <a:srgbClr val="000000"/>
                  </a:outerShdw>
                </a:effectLst>
                <a:latin typeface="+mj-lt"/>
              </a:rPr>
              <a:t>Условия аренды и связанные с ними права арендатора</a:t>
            </a:r>
            <a:r>
              <a:rPr lang="ru-RU" sz="2000" dirty="0">
                <a:solidFill>
                  <a:schemeClr val="tx2"/>
                </a:solidFill>
                <a:effectLst>
                  <a:outerShdw blurRad="38100" dist="38100" dir="2700000" algn="tl">
                    <a:srgbClr val="000000"/>
                  </a:outerShdw>
                </a:effectLst>
                <a:latin typeface="+mj-lt"/>
              </a:rPr>
              <a:t/>
            </a:r>
            <a:br>
              <a:rPr lang="ru-RU" sz="2000" dirty="0">
                <a:solidFill>
                  <a:schemeClr val="tx2"/>
                </a:solidFill>
                <a:effectLst>
                  <a:outerShdw blurRad="38100" dist="38100" dir="2700000" algn="tl">
                    <a:srgbClr val="000000"/>
                  </a:outerShdw>
                </a:effectLst>
                <a:latin typeface="+mj-lt"/>
              </a:rPr>
            </a:br>
            <a:endParaRPr lang="ru-RU" sz="2000" dirty="0">
              <a:solidFill>
                <a:schemeClr val="tx2"/>
              </a:solidFill>
              <a:effectLst>
                <a:outerShdw blurRad="38100" dist="38100" dir="2700000" algn="tl">
                  <a:srgbClr val="000000"/>
                </a:outerShdw>
              </a:effectLst>
              <a:latin typeface="+mj-lt"/>
            </a:endParaRPr>
          </a:p>
        </p:txBody>
      </p:sp>
      <p:sp>
        <p:nvSpPr>
          <p:cNvPr id="4" name="AutoShape 5"/>
          <p:cNvSpPr>
            <a:spLocks noChangeArrowheads="1"/>
          </p:cNvSpPr>
          <p:nvPr/>
        </p:nvSpPr>
        <p:spPr bwMode="auto">
          <a:xfrm>
            <a:off x="179388" y="1557338"/>
            <a:ext cx="3816350" cy="18002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b="1" u="sng" dirty="0">
                <a:latin typeface="+mj-lt"/>
              </a:rPr>
              <a:t>Предмет договора </a:t>
            </a:r>
          </a:p>
          <a:p>
            <a:pPr marL="342900" indent="-342900" algn="ctr">
              <a:defRPr/>
            </a:pPr>
            <a:r>
              <a:rPr lang="ru-RU" dirty="0">
                <a:latin typeface="+mj-lt"/>
              </a:rPr>
              <a:t>(существенное условие):</a:t>
            </a:r>
          </a:p>
          <a:p>
            <a:pPr marL="342900" indent="-342900" algn="ctr">
              <a:defRPr/>
            </a:pPr>
            <a:r>
              <a:rPr lang="ru-RU" dirty="0">
                <a:latin typeface="+mj-lt"/>
              </a:rPr>
              <a:t>юридический объект – </a:t>
            </a:r>
          </a:p>
          <a:p>
            <a:pPr marL="342900" indent="-342900" algn="ctr">
              <a:defRPr/>
            </a:pPr>
            <a:r>
              <a:rPr lang="ru-RU" dirty="0">
                <a:latin typeface="+mj-lt"/>
              </a:rPr>
              <a:t>действия сторон;</a:t>
            </a:r>
          </a:p>
          <a:p>
            <a:pPr marL="342900" indent="-342900" algn="ctr">
              <a:defRPr/>
            </a:pPr>
            <a:r>
              <a:rPr lang="ru-RU" dirty="0">
                <a:latin typeface="+mj-lt"/>
              </a:rPr>
              <a:t>материальный объект - имущество</a:t>
            </a:r>
          </a:p>
        </p:txBody>
      </p:sp>
      <p:cxnSp>
        <p:nvCxnSpPr>
          <p:cNvPr id="95235" name="Прямая соединительная линия 11"/>
          <p:cNvCxnSpPr>
            <a:cxnSpLocks noChangeShapeType="1"/>
          </p:cNvCxnSpPr>
          <p:nvPr/>
        </p:nvCxnSpPr>
        <p:spPr bwMode="auto">
          <a:xfrm>
            <a:off x="3635375" y="1196975"/>
            <a:ext cx="1800225" cy="0"/>
          </a:xfrm>
          <a:prstGeom prst="line">
            <a:avLst/>
          </a:prstGeom>
          <a:noFill/>
          <a:ln w="38100" algn="ctr">
            <a:solidFill>
              <a:schemeClr val="tx1"/>
            </a:solidFill>
            <a:round/>
            <a:headEnd/>
            <a:tailEnd/>
          </a:ln>
        </p:spPr>
      </p:cxnSp>
      <p:cxnSp>
        <p:nvCxnSpPr>
          <p:cNvPr id="10" name="Прямая со стрелкой 9"/>
          <p:cNvCxnSpPr>
            <a:endCxn id="4" idx="0"/>
          </p:cNvCxnSpPr>
          <p:nvPr/>
        </p:nvCxnSpPr>
        <p:spPr bwMode="auto">
          <a:xfrm flipH="1">
            <a:off x="2087563" y="1196975"/>
            <a:ext cx="2268537" cy="360363"/>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1" name="AutoShape 5"/>
          <p:cNvSpPr>
            <a:spLocks noChangeArrowheads="1"/>
          </p:cNvSpPr>
          <p:nvPr/>
        </p:nvSpPr>
        <p:spPr bwMode="auto">
          <a:xfrm>
            <a:off x="250825" y="3789363"/>
            <a:ext cx="3600450" cy="10080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Право арендатора на </a:t>
            </a:r>
          </a:p>
          <a:p>
            <a:pPr marL="342900" indent="-342900" algn="ctr">
              <a:defRPr/>
            </a:pPr>
            <a:r>
              <a:rPr lang="ru-RU" dirty="0">
                <a:latin typeface="+mj-lt"/>
              </a:rPr>
              <a:t>возобновление </a:t>
            </a:r>
          </a:p>
          <a:p>
            <a:pPr marL="342900" indent="-342900" algn="ctr">
              <a:defRPr/>
            </a:pPr>
            <a:r>
              <a:rPr lang="ru-RU" dirty="0">
                <a:latin typeface="+mj-lt"/>
              </a:rPr>
              <a:t>арендных отношений</a:t>
            </a:r>
          </a:p>
        </p:txBody>
      </p:sp>
      <p:cxnSp>
        <p:nvCxnSpPr>
          <p:cNvPr id="27" name="Прямая со стрелкой 9"/>
          <p:cNvCxnSpPr>
            <a:cxnSpLocks noChangeShapeType="1"/>
            <a:stCxn id="58" idx="2"/>
            <a:endCxn id="21" idx="0"/>
          </p:cNvCxnSpPr>
          <p:nvPr/>
        </p:nvCxnSpPr>
        <p:spPr bwMode="auto">
          <a:xfrm flipH="1">
            <a:off x="2051050" y="3357563"/>
            <a:ext cx="4645025" cy="43180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cxnSp>
        <p:nvCxnSpPr>
          <p:cNvPr id="28" name="Прямая со стрелкой 9"/>
          <p:cNvCxnSpPr>
            <a:cxnSpLocks noChangeShapeType="1"/>
            <a:stCxn id="58" idx="2"/>
            <a:endCxn id="30" idx="0"/>
          </p:cNvCxnSpPr>
          <p:nvPr/>
        </p:nvCxnSpPr>
        <p:spPr bwMode="auto">
          <a:xfrm>
            <a:off x="6696075" y="3357563"/>
            <a:ext cx="0" cy="576262"/>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58" name="AutoShape 5"/>
          <p:cNvSpPr>
            <a:spLocks noChangeArrowheads="1"/>
          </p:cNvSpPr>
          <p:nvPr/>
        </p:nvSpPr>
        <p:spPr bwMode="auto">
          <a:xfrm>
            <a:off x="4427538" y="1628775"/>
            <a:ext cx="4537075" cy="172878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b="1" u="sng" dirty="0">
                <a:latin typeface="+mj-lt"/>
              </a:rPr>
              <a:t>Срок аренды</a:t>
            </a:r>
          </a:p>
          <a:p>
            <a:pPr marL="342900" indent="-342900" algn="ctr">
              <a:defRPr/>
            </a:pPr>
            <a:r>
              <a:rPr lang="ru-RU" dirty="0">
                <a:latin typeface="+mj-lt"/>
              </a:rPr>
              <a:t>(если срок аренды в договоре не указан, </a:t>
            </a:r>
          </a:p>
          <a:p>
            <a:pPr marL="342900" indent="-342900" algn="ctr">
              <a:defRPr/>
            </a:pPr>
            <a:r>
              <a:rPr lang="ru-RU" dirty="0">
                <a:latin typeface="+mj-lt"/>
              </a:rPr>
              <a:t>договор считается заключенным на </a:t>
            </a:r>
          </a:p>
          <a:p>
            <a:pPr marL="342900" indent="-342900" algn="ctr">
              <a:defRPr/>
            </a:pPr>
            <a:r>
              <a:rPr lang="ru-RU" dirty="0">
                <a:latin typeface="+mj-lt"/>
              </a:rPr>
              <a:t>неопределенный срок, </a:t>
            </a:r>
          </a:p>
          <a:p>
            <a:pPr marL="342900" indent="-342900" algn="ctr">
              <a:defRPr/>
            </a:pPr>
            <a:r>
              <a:rPr lang="ru-RU" dirty="0">
                <a:latin typeface="+mj-lt"/>
              </a:rPr>
              <a:t>который равен предельному)</a:t>
            </a:r>
          </a:p>
        </p:txBody>
      </p:sp>
      <p:cxnSp>
        <p:nvCxnSpPr>
          <p:cNvPr id="71" name="Прямая со стрелкой 9"/>
          <p:cNvCxnSpPr>
            <a:cxnSpLocks noChangeShapeType="1"/>
            <a:endCxn id="58" idx="0"/>
          </p:cNvCxnSpPr>
          <p:nvPr/>
        </p:nvCxnSpPr>
        <p:spPr bwMode="auto">
          <a:xfrm>
            <a:off x="4572000" y="1196975"/>
            <a:ext cx="2124075" cy="43180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30" name="AutoShape 5"/>
          <p:cNvSpPr>
            <a:spLocks noChangeArrowheads="1"/>
          </p:cNvSpPr>
          <p:nvPr/>
        </p:nvSpPr>
        <p:spPr bwMode="auto">
          <a:xfrm>
            <a:off x="4427538" y="3933825"/>
            <a:ext cx="4537075" cy="215900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Преимущественное право арендатора </a:t>
            </a:r>
          </a:p>
          <a:p>
            <a:pPr marL="342900" indent="-342900" algn="ctr">
              <a:defRPr/>
            </a:pPr>
            <a:r>
              <a:rPr lang="ru-RU" dirty="0">
                <a:latin typeface="+mj-lt"/>
              </a:rPr>
              <a:t>на заключение договора </a:t>
            </a:r>
          </a:p>
          <a:p>
            <a:pPr marL="342900" indent="-342900" algn="ctr">
              <a:defRPr/>
            </a:pPr>
            <a:r>
              <a:rPr lang="ru-RU" dirty="0">
                <a:latin typeface="+mj-lt"/>
              </a:rPr>
              <a:t>на новый срок </a:t>
            </a:r>
          </a:p>
          <a:p>
            <a:pPr marL="342900" indent="-342900" algn="ctr">
              <a:defRPr/>
            </a:pPr>
            <a:r>
              <a:rPr lang="ru-RU" dirty="0">
                <a:latin typeface="+mj-lt"/>
              </a:rPr>
              <a:t>(при условии письменного уведомления </a:t>
            </a:r>
          </a:p>
          <a:p>
            <a:pPr marL="342900" indent="-342900" algn="ctr">
              <a:defRPr/>
            </a:pPr>
            <a:r>
              <a:rPr lang="ru-RU" dirty="0">
                <a:latin typeface="+mj-lt"/>
              </a:rPr>
              <a:t>арендодателя </a:t>
            </a:r>
          </a:p>
          <a:p>
            <a:pPr marL="342900" indent="-342900" algn="ctr">
              <a:defRPr/>
            </a:pPr>
            <a:r>
              <a:rPr lang="ru-RU" dirty="0">
                <a:latin typeface="+mj-lt"/>
              </a:rPr>
              <a:t>до истечения срока договора)</a:t>
            </a:r>
          </a:p>
        </p:txBody>
      </p:sp>
      <p:sp>
        <p:nvSpPr>
          <p:cNvPr id="12" name="TextBox 11"/>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107</a:t>
            </a:r>
          </a:p>
        </p:txBody>
      </p:sp>
    </p:spTree>
    <p:extLst>
      <p:ext uri="{BB962C8B-B14F-4D97-AF65-F5344CB8AC3E}">
        <p14:creationId xmlns:p14="http://schemas.microsoft.com/office/powerpoint/2010/main" val="2729244833"/>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p:cNvSpPr>
          <p:nvPr/>
        </p:nvSpPr>
        <p:spPr bwMode="auto">
          <a:xfrm>
            <a:off x="468313" y="188913"/>
            <a:ext cx="8229600" cy="958850"/>
          </a:xfrm>
          <a:prstGeom prst="rect">
            <a:avLst/>
          </a:prstGeom>
          <a:noFill/>
          <a:ln w="9525">
            <a:noFill/>
            <a:miter lim="800000"/>
            <a:headEnd/>
            <a:tailEnd/>
          </a:ln>
        </p:spPr>
        <p:txBody>
          <a:bodyPr anchor="ctr"/>
          <a:lstStyle/>
          <a:p>
            <a:pPr algn="ctr" eaLnBrk="0" hangingPunct="0">
              <a:defRPr/>
            </a:pPr>
            <a:r>
              <a:rPr lang="ru-RU" sz="2400" b="1" dirty="0">
                <a:solidFill>
                  <a:schemeClr val="tx2"/>
                </a:solidFill>
                <a:effectLst>
                  <a:outerShdw blurRad="38100" dist="38100" dir="2700000" algn="tl">
                    <a:srgbClr val="000000"/>
                  </a:outerShdw>
                </a:effectLst>
                <a:latin typeface="Tahoma" pitchFamily="34" charset="0"/>
              </a:rPr>
              <a:t/>
            </a:r>
            <a:br>
              <a:rPr lang="ru-RU" sz="2400" b="1" dirty="0">
                <a:solidFill>
                  <a:schemeClr val="tx2"/>
                </a:solidFill>
                <a:effectLst>
                  <a:outerShdw blurRad="38100" dist="38100" dir="2700000" algn="tl">
                    <a:srgbClr val="000000"/>
                  </a:outerShdw>
                </a:effectLst>
                <a:latin typeface="Tahoma" pitchFamily="34" charset="0"/>
              </a:rPr>
            </a:br>
            <a:endParaRPr lang="ru-RU" sz="2400" b="1" dirty="0">
              <a:solidFill>
                <a:schemeClr val="tx2"/>
              </a:solidFill>
              <a:effectLst>
                <a:outerShdw blurRad="38100" dist="38100" dir="2700000" algn="tl">
                  <a:srgbClr val="000000"/>
                </a:outerShdw>
              </a:effectLst>
              <a:latin typeface="Tahoma" pitchFamily="34" charset="0"/>
            </a:endParaRPr>
          </a:p>
          <a:p>
            <a:pPr algn="ctr" eaLnBrk="0" hangingPunct="0">
              <a:defRPr/>
            </a:pPr>
            <a:r>
              <a:rPr lang="ru-RU" sz="2400" b="1" dirty="0">
                <a:solidFill>
                  <a:schemeClr val="tx2"/>
                </a:solidFill>
                <a:effectLst>
                  <a:outerShdw blurRad="38100" dist="38100" dir="2700000" algn="tl">
                    <a:srgbClr val="000000"/>
                  </a:outerShdw>
                </a:effectLst>
                <a:latin typeface="+mj-lt"/>
              </a:rPr>
              <a:t>Субъекты и объект договора аренды</a:t>
            </a:r>
            <a:r>
              <a:rPr lang="ru-RU" sz="4400" dirty="0">
                <a:solidFill>
                  <a:schemeClr val="tx2"/>
                </a:solidFill>
                <a:effectLst>
                  <a:outerShdw blurRad="38100" dist="38100" dir="2700000" algn="tl">
                    <a:srgbClr val="000000"/>
                  </a:outerShdw>
                </a:effectLst>
                <a:latin typeface="+mj-lt"/>
              </a:rPr>
              <a:t/>
            </a:r>
            <a:br>
              <a:rPr lang="ru-RU" sz="4400" dirty="0">
                <a:solidFill>
                  <a:schemeClr val="tx2"/>
                </a:solidFill>
                <a:effectLst>
                  <a:outerShdw blurRad="38100" dist="38100" dir="2700000" algn="tl">
                    <a:srgbClr val="000000"/>
                  </a:outerShdw>
                </a:effectLst>
                <a:latin typeface="+mj-lt"/>
              </a:rPr>
            </a:br>
            <a:endParaRPr lang="ru-RU" sz="4400" dirty="0">
              <a:solidFill>
                <a:schemeClr val="tx2"/>
              </a:solidFill>
              <a:effectLst>
                <a:outerShdw blurRad="38100" dist="38100" dir="2700000" algn="tl">
                  <a:srgbClr val="000000"/>
                </a:outerShdw>
              </a:effectLst>
              <a:latin typeface="+mj-lt"/>
            </a:endParaRPr>
          </a:p>
        </p:txBody>
      </p:sp>
      <p:sp>
        <p:nvSpPr>
          <p:cNvPr id="4" name="AutoShape 5"/>
          <p:cNvSpPr>
            <a:spLocks noChangeArrowheads="1"/>
          </p:cNvSpPr>
          <p:nvPr/>
        </p:nvSpPr>
        <p:spPr bwMode="auto">
          <a:xfrm>
            <a:off x="179388" y="1557338"/>
            <a:ext cx="3816350" cy="129540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000" b="1" u="sng" dirty="0">
                <a:latin typeface="+mj-lt"/>
              </a:rPr>
              <a:t>Субъекты (стороны) </a:t>
            </a:r>
          </a:p>
          <a:p>
            <a:pPr marL="342900" indent="-342900" algn="ctr">
              <a:defRPr/>
            </a:pPr>
            <a:r>
              <a:rPr lang="ru-RU" sz="2000" b="1" u="sng" dirty="0">
                <a:latin typeface="+mj-lt"/>
              </a:rPr>
              <a:t>договора аренды</a:t>
            </a:r>
            <a:endParaRPr lang="ru-RU" sz="2000" dirty="0">
              <a:latin typeface="+mj-lt"/>
            </a:endParaRPr>
          </a:p>
        </p:txBody>
      </p:sp>
      <p:cxnSp>
        <p:nvCxnSpPr>
          <p:cNvPr id="10" name="Прямая со стрелкой 9"/>
          <p:cNvCxnSpPr>
            <a:stCxn id="4" idx="2"/>
            <a:endCxn id="21" idx="0"/>
          </p:cNvCxnSpPr>
          <p:nvPr/>
        </p:nvCxnSpPr>
        <p:spPr bwMode="auto">
          <a:xfrm>
            <a:off x="2087563" y="2852738"/>
            <a:ext cx="36512" cy="720725"/>
          </a:xfrm>
          <a:prstGeom prst="straightConnector1">
            <a:avLst/>
          </a:prstGeom>
          <a:ln w="38100" cmpd="sng">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1" name="AutoShape 5"/>
          <p:cNvSpPr>
            <a:spLocks noChangeArrowheads="1"/>
          </p:cNvSpPr>
          <p:nvPr/>
        </p:nvSpPr>
        <p:spPr bwMode="auto">
          <a:xfrm>
            <a:off x="250825" y="3573463"/>
            <a:ext cx="3744913" cy="215900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Арендодатель – </a:t>
            </a:r>
          </a:p>
          <a:p>
            <a:pPr marL="342900" indent="-342900" algn="ctr">
              <a:defRPr/>
            </a:pPr>
            <a:r>
              <a:rPr lang="ru-RU" dirty="0">
                <a:latin typeface="+mj-lt"/>
              </a:rPr>
              <a:t>собственник имущества, </a:t>
            </a:r>
          </a:p>
          <a:p>
            <a:pPr marL="342900" indent="-342900" algn="ctr">
              <a:defRPr/>
            </a:pPr>
            <a:r>
              <a:rPr lang="ru-RU" dirty="0">
                <a:latin typeface="+mj-lt"/>
              </a:rPr>
              <a:t>либо иное лицо, </a:t>
            </a:r>
            <a:r>
              <a:rPr lang="ru-RU" dirty="0" err="1">
                <a:latin typeface="+mj-lt"/>
              </a:rPr>
              <a:t>управомоченное</a:t>
            </a:r>
            <a:r>
              <a:rPr lang="ru-RU" dirty="0">
                <a:latin typeface="+mj-lt"/>
              </a:rPr>
              <a:t> </a:t>
            </a:r>
          </a:p>
          <a:p>
            <a:pPr marL="342900" indent="-342900" algn="ctr">
              <a:defRPr/>
            </a:pPr>
            <a:r>
              <a:rPr lang="ru-RU" dirty="0">
                <a:latin typeface="+mj-lt"/>
              </a:rPr>
              <a:t>законом или собственником </a:t>
            </a:r>
          </a:p>
          <a:p>
            <a:pPr marL="342900" indent="-342900" algn="ctr">
              <a:defRPr/>
            </a:pPr>
            <a:r>
              <a:rPr lang="ru-RU" dirty="0">
                <a:latin typeface="+mj-lt"/>
              </a:rPr>
              <a:t>сдавать имущество в аренду</a:t>
            </a:r>
          </a:p>
          <a:p>
            <a:pPr marL="342900" indent="-342900" algn="ctr">
              <a:defRPr/>
            </a:pPr>
            <a:r>
              <a:rPr lang="ru-RU" dirty="0">
                <a:latin typeface="+mj-lt"/>
              </a:rPr>
              <a:t>(ст. 608 ГК РФ)</a:t>
            </a:r>
          </a:p>
        </p:txBody>
      </p:sp>
      <p:cxnSp>
        <p:nvCxnSpPr>
          <p:cNvPr id="28" name="Прямая со стрелкой 9"/>
          <p:cNvCxnSpPr>
            <a:cxnSpLocks noChangeShapeType="1"/>
            <a:stCxn id="4" idx="2"/>
            <a:endCxn id="22" idx="0"/>
          </p:cNvCxnSpPr>
          <p:nvPr/>
        </p:nvCxnSpPr>
        <p:spPr bwMode="auto">
          <a:xfrm>
            <a:off x="2087563" y="2852738"/>
            <a:ext cx="4068762" cy="1296987"/>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13" name="AutoShape 5"/>
          <p:cNvSpPr>
            <a:spLocks noChangeArrowheads="1"/>
          </p:cNvSpPr>
          <p:nvPr/>
        </p:nvSpPr>
        <p:spPr bwMode="auto">
          <a:xfrm>
            <a:off x="4500563" y="1412875"/>
            <a:ext cx="4175125" cy="20161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000" b="1" u="sng" dirty="0">
                <a:latin typeface="+mj-lt"/>
              </a:rPr>
              <a:t>Объект</a:t>
            </a:r>
          </a:p>
          <a:p>
            <a:pPr marL="342900" indent="-342900" algn="ctr">
              <a:defRPr/>
            </a:pPr>
            <a:r>
              <a:rPr lang="ru-RU" sz="2000" b="1" u="sng" dirty="0">
                <a:latin typeface="+mj-lt"/>
              </a:rPr>
              <a:t>договора аренды </a:t>
            </a:r>
            <a:r>
              <a:rPr lang="ru-RU" sz="2000" dirty="0">
                <a:latin typeface="+mj-lt"/>
              </a:rPr>
              <a:t>–</a:t>
            </a:r>
          </a:p>
          <a:p>
            <a:pPr marL="342900" indent="-342900" algn="ctr">
              <a:defRPr/>
            </a:pPr>
            <a:r>
              <a:rPr lang="ru-RU" sz="2000" dirty="0">
                <a:latin typeface="+mj-lt"/>
              </a:rPr>
              <a:t>любое имущество, не теряющее </a:t>
            </a:r>
          </a:p>
          <a:p>
            <a:pPr marL="342900" indent="-342900" algn="ctr">
              <a:defRPr/>
            </a:pPr>
            <a:r>
              <a:rPr lang="ru-RU" sz="2000" dirty="0">
                <a:latin typeface="+mj-lt"/>
              </a:rPr>
              <a:t>в процессе использования </a:t>
            </a:r>
          </a:p>
          <a:p>
            <a:pPr marL="342900" indent="-342900" algn="ctr">
              <a:defRPr/>
            </a:pPr>
            <a:r>
              <a:rPr lang="ru-RU" sz="2000" dirty="0">
                <a:latin typeface="+mj-lt"/>
              </a:rPr>
              <a:t>своих натуральных свойств</a:t>
            </a:r>
          </a:p>
        </p:txBody>
      </p:sp>
      <p:sp>
        <p:nvSpPr>
          <p:cNvPr id="22" name="AutoShape 5"/>
          <p:cNvSpPr>
            <a:spLocks noChangeArrowheads="1"/>
          </p:cNvSpPr>
          <p:nvPr/>
        </p:nvSpPr>
        <p:spPr bwMode="auto">
          <a:xfrm>
            <a:off x="4356100" y="4149725"/>
            <a:ext cx="3600450" cy="10080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Арендатор – </a:t>
            </a:r>
          </a:p>
          <a:p>
            <a:pPr marL="342900" indent="-342900" algn="ctr">
              <a:defRPr/>
            </a:pPr>
            <a:r>
              <a:rPr lang="ru-RU" dirty="0">
                <a:latin typeface="+mj-lt"/>
              </a:rPr>
              <a:t>любой участник </a:t>
            </a:r>
          </a:p>
          <a:p>
            <a:pPr marL="342900" indent="-342900" algn="ctr">
              <a:defRPr/>
            </a:pPr>
            <a:r>
              <a:rPr lang="ru-RU" dirty="0">
                <a:latin typeface="+mj-lt"/>
              </a:rPr>
              <a:t>гражданского оборота</a:t>
            </a:r>
          </a:p>
        </p:txBody>
      </p:sp>
      <p:sp>
        <p:nvSpPr>
          <p:cNvPr id="9" name="TextBox 8"/>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108</a:t>
            </a:r>
          </a:p>
        </p:txBody>
      </p:sp>
    </p:spTree>
    <p:extLst>
      <p:ext uri="{BB962C8B-B14F-4D97-AF65-F5344CB8AC3E}">
        <p14:creationId xmlns:p14="http://schemas.microsoft.com/office/powerpoint/2010/main" val="3884848767"/>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Стрелка вправо 19"/>
          <p:cNvSpPr/>
          <p:nvPr/>
        </p:nvSpPr>
        <p:spPr bwMode="auto">
          <a:xfrm flipH="1">
            <a:off x="8532813" y="3933825"/>
            <a:ext cx="287337" cy="215900"/>
          </a:xfrm>
          <a:prstGeom prst="right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18" name="Стрелка вправо 17"/>
          <p:cNvSpPr/>
          <p:nvPr/>
        </p:nvSpPr>
        <p:spPr bwMode="auto">
          <a:xfrm flipH="1">
            <a:off x="8532813" y="2708275"/>
            <a:ext cx="287337" cy="215900"/>
          </a:xfrm>
          <a:prstGeom prst="right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11" name="Стрелка вправо 10"/>
          <p:cNvSpPr/>
          <p:nvPr/>
        </p:nvSpPr>
        <p:spPr bwMode="auto">
          <a:xfrm>
            <a:off x="250825" y="2708275"/>
            <a:ext cx="360363" cy="215900"/>
          </a:xfrm>
          <a:prstGeom prst="right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13" name="Стрелка вправо 12"/>
          <p:cNvSpPr/>
          <p:nvPr/>
        </p:nvSpPr>
        <p:spPr bwMode="auto">
          <a:xfrm>
            <a:off x="250825" y="3933825"/>
            <a:ext cx="360363" cy="215900"/>
          </a:xfrm>
          <a:prstGeom prst="right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108546" name="Rectangle 2"/>
          <p:cNvSpPr>
            <a:spLocks noGrp="1" noChangeArrowheads="1"/>
          </p:cNvSpPr>
          <p:nvPr>
            <p:ph type="title"/>
          </p:nvPr>
        </p:nvSpPr>
        <p:spPr>
          <a:xfrm>
            <a:off x="468313" y="188913"/>
            <a:ext cx="8229600" cy="690903"/>
          </a:xfrm>
        </p:spPr>
        <p:txBody>
          <a:bodyPr/>
          <a:lstStyle/>
          <a:p>
            <a:pPr algn="ctr">
              <a:defRPr/>
            </a:pPr>
            <a:r>
              <a:rPr lang="ru-RU" sz="2400" b="1" dirty="0"/>
              <a:t>Обязанности сторон по договору аренды</a:t>
            </a:r>
          </a:p>
        </p:txBody>
      </p:sp>
      <p:sp>
        <p:nvSpPr>
          <p:cNvPr id="12" name="AutoShape 5"/>
          <p:cNvSpPr>
            <a:spLocks noChangeArrowheads="1"/>
          </p:cNvSpPr>
          <p:nvPr/>
        </p:nvSpPr>
        <p:spPr bwMode="auto">
          <a:xfrm>
            <a:off x="179388" y="1125538"/>
            <a:ext cx="4032250" cy="86360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b="1" u="sng" dirty="0">
                <a:latin typeface="+mj-lt"/>
              </a:rPr>
              <a:t>Обязанности арендодателя</a:t>
            </a:r>
            <a:endParaRPr lang="ru-RU" sz="1600" b="1" u="sng" dirty="0">
              <a:latin typeface="+mj-lt"/>
            </a:endParaRPr>
          </a:p>
        </p:txBody>
      </p:sp>
      <p:sp>
        <p:nvSpPr>
          <p:cNvPr id="2" name="AutoShape 5"/>
          <p:cNvSpPr>
            <a:spLocks noChangeArrowheads="1"/>
          </p:cNvSpPr>
          <p:nvPr/>
        </p:nvSpPr>
        <p:spPr bwMode="auto">
          <a:xfrm>
            <a:off x="611188" y="2205038"/>
            <a:ext cx="3889375" cy="12239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700" dirty="0">
                <a:latin typeface="+mj-lt"/>
              </a:rPr>
              <a:t>Предоставить имущество в </a:t>
            </a:r>
          </a:p>
          <a:p>
            <a:pPr algn="ctr">
              <a:defRPr/>
            </a:pPr>
            <a:r>
              <a:rPr lang="ru-RU" sz="1700" dirty="0">
                <a:latin typeface="+mj-lt"/>
              </a:rPr>
              <a:t>надлежащем состоянии со всеми </a:t>
            </a:r>
          </a:p>
          <a:p>
            <a:pPr algn="ctr">
              <a:defRPr/>
            </a:pPr>
            <a:r>
              <a:rPr lang="ru-RU" sz="1700" dirty="0">
                <a:latin typeface="+mj-lt"/>
              </a:rPr>
              <a:t>принадлежностями и документами</a:t>
            </a:r>
          </a:p>
        </p:txBody>
      </p:sp>
      <p:sp>
        <p:nvSpPr>
          <p:cNvPr id="4" name="AutoShape 5"/>
          <p:cNvSpPr>
            <a:spLocks noChangeArrowheads="1"/>
          </p:cNvSpPr>
          <p:nvPr/>
        </p:nvSpPr>
        <p:spPr bwMode="auto">
          <a:xfrm>
            <a:off x="611188" y="3573463"/>
            <a:ext cx="3889375" cy="10080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700" dirty="0">
                <a:latin typeface="+mj-lt"/>
              </a:rPr>
              <a:t>Осуществление капитального </a:t>
            </a:r>
          </a:p>
          <a:p>
            <a:pPr algn="ctr">
              <a:defRPr/>
            </a:pPr>
            <a:r>
              <a:rPr lang="ru-RU" sz="1700" dirty="0">
                <a:latin typeface="+mj-lt"/>
              </a:rPr>
              <a:t>ремонта имущества (диспозитивно)</a:t>
            </a:r>
          </a:p>
        </p:txBody>
      </p:sp>
      <p:sp>
        <p:nvSpPr>
          <p:cNvPr id="9" name="AutoShape 5"/>
          <p:cNvSpPr>
            <a:spLocks noChangeArrowheads="1"/>
          </p:cNvSpPr>
          <p:nvPr/>
        </p:nvSpPr>
        <p:spPr bwMode="auto">
          <a:xfrm>
            <a:off x="611188" y="4724400"/>
            <a:ext cx="3889375" cy="108108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700" dirty="0">
                <a:latin typeface="+mj-lt"/>
              </a:rPr>
              <a:t>Воздерживаться от действий, </a:t>
            </a:r>
          </a:p>
          <a:p>
            <a:pPr algn="ctr">
              <a:defRPr/>
            </a:pPr>
            <a:r>
              <a:rPr lang="ru-RU" sz="1700" dirty="0">
                <a:latin typeface="+mj-lt"/>
              </a:rPr>
              <a:t>создающих препятствия </a:t>
            </a:r>
          </a:p>
          <a:p>
            <a:pPr algn="ctr">
              <a:defRPr/>
            </a:pPr>
            <a:r>
              <a:rPr lang="ru-RU" sz="1700" dirty="0">
                <a:latin typeface="+mj-lt"/>
              </a:rPr>
              <a:t>арендатору в пользовании </a:t>
            </a:r>
          </a:p>
          <a:p>
            <a:pPr algn="ctr">
              <a:defRPr/>
            </a:pPr>
            <a:r>
              <a:rPr lang="ru-RU" sz="1700" dirty="0">
                <a:latin typeface="+mj-lt"/>
              </a:rPr>
              <a:t>имуществом</a:t>
            </a:r>
          </a:p>
        </p:txBody>
      </p:sp>
      <p:sp>
        <p:nvSpPr>
          <p:cNvPr id="10" name="Стрелка углом вверх 9"/>
          <p:cNvSpPr/>
          <p:nvPr/>
        </p:nvSpPr>
        <p:spPr bwMode="auto">
          <a:xfrm rot="5400000">
            <a:off x="-1261268" y="3501231"/>
            <a:ext cx="3384550" cy="360363"/>
          </a:xfrm>
          <a:prstGeom prst="bentUp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14" name="AutoShape 5"/>
          <p:cNvSpPr>
            <a:spLocks noChangeArrowheads="1"/>
          </p:cNvSpPr>
          <p:nvPr/>
        </p:nvSpPr>
        <p:spPr bwMode="auto">
          <a:xfrm>
            <a:off x="4932363" y="1180739"/>
            <a:ext cx="4032250" cy="86360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b="1" u="sng" dirty="0">
                <a:latin typeface="+mj-lt"/>
              </a:rPr>
              <a:t>Обязанности арендатора</a:t>
            </a:r>
            <a:endParaRPr lang="ru-RU" sz="1600" b="1" u="sng" dirty="0">
              <a:latin typeface="+mj-lt"/>
            </a:endParaRPr>
          </a:p>
        </p:txBody>
      </p:sp>
      <p:sp>
        <p:nvSpPr>
          <p:cNvPr id="15" name="AutoShape 5"/>
          <p:cNvSpPr>
            <a:spLocks noChangeArrowheads="1"/>
          </p:cNvSpPr>
          <p:nvPr/>
        </p:nvSpPr>
        <p:spPr bwMode="auto">
          <a:xfrm>
            <a:off x="4716463" y="2205038"/>
            <a:ext cx="3816350" cy="12239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700" dirty="0">
                <a:latin typeface="+mj-lt"/>
              </a:rPr>
              <a:t>Пользоваться имуществом в </a:t>
            </a:r>
          </a:p>
          <a:p>
            <a:pPr algn="ctr">
              <a:defRPr/>
            </a:pPr>
            <a:r>
              <a:rPr lang="ru-RU" sz="1700" dirty="0">
                <a:latin typeface="+mj-lt"/>
              </a:rPr>
              <a:t>соответствии с условиями договора </a:t>
            </a:r>
          </a:p>
          <a:p>
            <a:pPr algn="ctr">
              <a:defRPr/>
            </a:pPr>
            <a:r>
              <a:rPr lang="ru-RU" sz="1700" dirty="0">
                <a:latin typeface="+mj-lt"/>
              </a:rPr>
              <a:t>и назначением имущества</a:t>
            </a:r>
          </a:p>
        </p:txBody>
      </p:sp>
      <p:sp>
        <p:nvSpPr>
          <p:cNvPr id="17" name="Стрелка углом вверх 16"/>
          <p:cNvSpPr/>
          <p:nvPr/>
        </p:nvSpPr>
        <p:spPr bwMode="auto">
          <a:xfrm rot="5400000" flipV="1">
            <a:off x="7011807" y="3565344"/>
            <a:ext cx="3329349" cy="287337"/>
          </a:xfrm>
          <a:prstGeom prst="bentUp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19" name="AutoShape 5"/>
          <p:cNvSpPr>
            <a:spLocks noChangeArrowheads="1"/>
          </p:cNvSpPr>
          <p:nvPr/>
        </p:nvSpPr>
        <p:spPr bwMode="auto">
          <a:xfrm>
            <a:off x="4716463" y="3573463"/>
            <a:ext cx="3816350" cy="10080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700" dirty="0">
                <a:latin typeface="+mj-lt"/>
              </a:rPr>
              <a:t>Своевременное внесение </a:t>
            </a:r>
          </a:p>
          <a:p>
            <a:pPr algn="ctr">
              <a:defRPr/>
            </a:pPr>
            <a:r>
              <a:rPr lang="ru-RU" sz="1700" dirty="0">
                <a:latin typeface="+mj-lt"/>
              </a:rPr>
              <a:t>арендной платы</a:t>
            </a:r>
          </a:p>
        </p:txBody>
      </p:sp>
      <p:sp>
        <p:nvSpPr>
          <p:cNvPr id="21" name="AutoShape 5"/>
          <p:cNvSpPr>
            <a:spLocks noChangeArrowheads="1"/>
          </p:cNvSpPr>
          <p:nvPr/>
        </p:nvSpPr>
        <p:spPr bwMode="auto">
          <a:xfrm>
            <a:off x="4716463" y="4724400"/>
            <a:ext cx="3816350" cy="108108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700" dirty="0">
                <a:latin typeface="+mj-lt"/>
              </a:rPr>
              <a:t>Возврат арендованного имущества</a:t>
            </a:r>
          </a:p>
        </p:txBody>
      </p:sp>
      <p:sp>
        <p:nvSpPr>
          <p:cNvPr id="22" name="TextBox 21"/>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109</a:t>
            </a:r>
          </a:p>
        </p:txBody>
      </p:sp>
    </p:spTree>
    <p:extLst>
      <p:ext uri="{BB962C8B-B14F-4D97-AF65-F5344CB8AC3E}">
        <p14:creationId xmlns:p14="http://schemas.microsoft.com/office/powerpoint/2010/main" val="242640408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468313" y="188913"/>
            <a:ext cx="8229600" cy="887412"/>
          </a:xfrm>
        </p:spPr>
        <p:txBody>
          <a:bodyPr/>
          <a:lstStyle/>
          <a:p>
            <a:pPr algn="ctr">
              <a:defRPr/>
            </a:pPr>
            <a:r>
              <a:rPr lang="ru-RU" sz="2400" b="1" dirty="0"/>
              <a:t>Основания досрочного расторжения </a:t>
            </a:r>
            <a:br>
              <a:rPr lang="ru-RU" sz="2400" b="1" dirty="0"/>
            </a:br>
            <a:r>
              <a:rPr lang="ru-RU" sz="2400" b="1" dirty="0"/>
              <a:t>договора аренды по требованию арендодателя</a:t>
            </a:r>
          </a:p>
        </p:txBody>
      </p:sp>
      <p:sp>
        <p:nvSpPr>
          <p:cNvPr id="2" name="AutoShape 5"/>
          <p:cNvSpPr>
            <a:spLocks noChangeArrowheads="1"/>
          </p:cNvSpPr>
          <p:nvPr/>
        </p:nvSpPr>
        <p:spPr bwMode="auto">
          <a:xfrm>
            <a:off x="395288" y="1412875"/>
            <a:ext cx="4105275" cy="13684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700" dirty="0">
                <a:latin typeface="+mj-lt"/>
              </a:rPr>
              <a:t>Арендатор пользуется имуществом с</a:t>
            </a:r>
          </a:p>
          <a:p>
            <a:pPr algn="ctr">
              <a:defRPr/>
            </a:pPr>
            <a:r>
              <a:rPr lang="ru-RU" sz="1700" dirty="0">
                <a:latin typeface="+mj-lt"/>
              </a:rPr>
              <a:t> существенным нарушением условий </a:t>
            </a:r>
          </a:p>
          <a:p>
            <a:pPr algn="ctr">
              <a:defRPr/>
            </a:pPr>
            <a:r>
              <a:rPr lang="ru-RU" sz="1700" dirty="0">
                <a:latin typeface="+mj-lt"/>
              </a:rPr>
              <a:t>договора или назначения имущества </a:t>
            </a:r>
          </a:p>
          <a:p>
            <a:pPr algn="ctr">
              <a:defRPr/>
            </a:pPr>
            <a:r>
              <a:rPr lang="ru-RU" sz="1700" dirty="0">
                <a:latin typeface="+mj-lt"/>
              </a:rPr>
              <a:t>либо с неоднократными нарушениями</a:t>
            </a:r>
          </a:p>
        </p:txBody>
      </p:sp>
      <p:sp>
        <p:nvSpPr>
          <p:cNvPr id="4" name="AutoShape 5"/>
          <p:cNvSpPr>
            <a:spLocks noChangeArrowheads="1"/>
          </p:cNvSpPr>
          <p:nvPr/>
        </p:nvSpPr>
        <p:spPr bwMode="auto">
          <a:xfrm>
            <a:off x="395288" y="3141663"/>
            <a:ext cx="4105275" cy="93503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700" dirty="0">
                <a:latin typeface="+mj-lt"/>
              </a:rPr>
              <a:t>Арендатор </a:t>
            </a:r>
          </a:p>
          <a:p>
            <a:pPr algn="ctr">
              <a:defRPr/>
            </a:pPr>
            <a:r>
              <a:rPr lang="ru-RU" sz="1700" dirty="0">
                <a:latin typeface="+mj-lt"/>
              </a:rPr>
              <a:t>существенно ухудшает имущество</a:t>
            </a:r>
          </a:p>
        </p:txBody>
      </p:sp>
      <p:sp>
        <p:nvSpPr>
          <p:cNvPr id="15" name="AutoShape 5"/>
          <p:cNvSpPr>
            <a:spLocks noChangeArrowheads="1"/>
          </p:cNvSpPr>
          <p:nvPr/>
        </p:nvSpPr>
        <p:spPr bwMode="auto">
          <a:xfrm>
            <a:off x="5148263" y="3141663"/>
            <a:ext cx="3816350" cy="93503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700" dirty="0">
                <a:latin typeface="+mj-lt"/>
              </a:rPr>
              <a:t>Невнесение арендной платы </a:t>
            </a:r>
          </a:p>
          <a:p>
            <a:pPr algn="ctr">
              <a:defRPr/>
            </a:pPr>
            <a:r>
              <a:rPr lang="ru-RU" sz="1700" dirty="0">
                <a:latin typeface="+mj-lt"/>
              </a:rPr>
              <a:t>более двух раз подряд</a:t>
            </a:r>
          </a:p>
        </p:txBody>
      </p:sp>
      <p:sp>
        <p:nvSpPr>
          <p:cNvPr id="19" name="AutoShape 5"/>
          <p:cNvSpPr>
            <a:spLocks noChangeArrowheads="1"/>
          </p:cNvSpPr>
          <p:nvPr/>
        </p:nvSpPr>
        <p:spPr bwMode="auto">
          <a:xfrm>
            <a:off x="5148263" y="1412875"/>
            <a:ext cx="3816350" cy="13684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700" dirty="0">
                <a:latin typeface="+mj-lt"/>
              </a:rPr>
              <a:t>Арендатор не производит </a:t>
            </a:r>
          </a:p>
          <a:p>
            <a:pPr algn="ctr">
              <a:defRPr/>
            </a:pPr>
            <a:r>
              <a:rPr lang="ru-RU" sz="1700" dirty="0">
                <a:latin typeface="+mj-lt"/>
              </a:rPr>
              <a:t>капитального ремонта </a:t>
            </a:r>
          </a:p>
          <a:p>
            <a:pPr algn="ctr">
              <a:defRPr/>
            </a:pPr>
            <a:r>
              <a:rPr lang="ru-RU" sz="1700" dirty="0">
                <a:latin typeface="+mj-lt"/>
              </a:rPr>
              <a:t>Арендованного имущества </a:t>
            </a:r>
          </a:p>
          <a:p>
            <a:pPr algn="ctr">
              <a:defRPr/>
            </a:pPr>
            <a:r>
              <a:rPr lang="ru-RU" sz="1700" dirty="0">
                <a:latin typeface="+mj-lt"/>
              </a:rPr>
              <a:t>(при условии возложения на </a:t>
            </a:r>
          </a:p>
          <a:p>
            <a:pPr algn="ctr">
              <a:defRPr/>
            </a:pPr>
            <a:r>
              <a:rPr lang="ru-RU" sz="1700" dirty="0">
                <a:latin typeface="+mj-lt"/>
              </a:rPr>
              <a:t>него этой обязанности)</a:t>
            </a:r>
          </a:p>
        </p:txBody>
      </p:sp>
      <p:sp>
        <p:nvSpPr>
          <p:cNvPr id="22" name="AutoShape 5"/>
          <p:cNvSpPr>
            <a:spLocks noChangeArrowheads="1"/>
          </p:cNvSpPr>
          <p:nvPr/>
        </p:nvSpPr>
        <p:spPr bwMode="auto">
          <a:xfrm>
            <a:off x="395288" y="4365625"/>
            <a:ext cx="8569325" cy="86360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700" dirty="0">
                <a:latin typeface="+mj-lt"/>
              </a:rPr>
              <a:t>Иные</a:t>
            </a:r>
            <a:r>
              <a:rPr lang="ru-RU" sz="1700" dirty="0">
                <a:latin typeface="Tahoma" pitchFamily="34" charset="0"/>
              </a:rPr>
              <a:t> </a:t>
            </a:r>
            <a:r>
              <a:rPr lang="ru-RU" sz="1700" dirty="0">
                <a:latin typeface="+mj-lt"/>
              </a:rPr>
              <a:t>основания, предусмотренные законом (включая ст.ст. 450 и 451 ГК РФ) </a:t>
            </a:r>
          </a:p>
          <a:p>
            <a:pPr algn="ctr">
              <a:defRPr/>
            </a:pPr>
            <a:r>
              <a:rPr lang="ru-RU" sz="1700" dirty="0">
                <a:latin typeface="+mj-lt"/>
              </a:rPr>
              <a:t>или договором</a:t>
            </a:r>
          </a:p>
        </p:txBody>
      </p:sp>
      <p:sp>
        <p:nvSpPr>
          <p:cNvPr id="24" name="TextBox 23"/>
          <p:cNvSpPr txBox="1"/>
          <p:nvPr/>
        </p:nvSpPr>
        <p:spPr>
          <a:xfrm>
            <a:off x="611188" y="5229225"/>
            <a:ext cx="576262" cy="1446213"/>
          </a:xfrm>
          <a:prstGeom prst="rect">
            <a:avLst/>
          </a:prstGeom>
          <a:noFill/>
        </p:spPr>
        <p:txBody>
          <a:bodyPr>
            <a:spAutoFit/>
          </a:bodyPr>
          <a:lstStyle/>
          <a:p>
            <a:pPr>
              <a:defRPr/>
            </a:pPr>
            <a:r>
              <a:rPr lang="ru-RU" sz="8800" b="1" dirty="0">
                <a:solidFill>
                  <a:srgbClr val="C00000"/>
                </a:solidFill>
                <a:latin typeface="+mn-lt"/>
              </a:rPr>
              <a:t>!</a:t>
            </a:r>
          </a:p>
        </p:txBody>
      </p:sp>
      <p:sp>
        <p:nvSpPr>
          <p:cNvPr id="25" name="TextBox 24"/>
          <p:cNvSpPr txBox="1"/>
          <p:nvPr/>
        </p:nvSpPr>
        <p:spPr>
          <a:xfrm>
            <a:off x="1476375" y="5445125"/>
            <a:ext cx="7056438" cy="1077913"/>
          </a:xfrm>
          <a:prstGeom prst="rect">
            <a:avLst/>
          </a:prstGeom>
          <a:solidFill>
            <a:schemeClr val="tx1"/>
          </a:solidFill>
          <a:ln w="38100">
            <a:solidFill>
              <a:srgbClr val="C00000"/>
            </a:solidFill>
          </a:ln>
        </p:spPr>
        <p:txBody>
          <a:bodyPr>
            <a:spAutoFit/>
          </a:bodyPr>
          <a:lstStyle/>
          <a:p>
            <a:pPr algn="ctr" defTabSz="1044575">
              <a:tabLst>
                <a:tab pos="7445375" algn="l"/>
              </a:tabLst>
              <a:defRPr/>
            </a:pPr>
            <a:endParaRPr lang="ru-RU" sz="1000" b="1" dirty="0">
              <a:solidFill>
                <a:srgbClr val="C00000"/>
              </a:solidFill>
              <a:latin typeface="+mn-lt"/>
            </a:endParaRPr>
          </a:p>
          <a:p>
            <a:pPr algn="ctr" defTabSz="1044575">
              <a:tabLst>
                <a:tab pos="7445375" algn="l"/>
              </a:tabLst>
              <a:defRPr/>
            </a:pPr>
            <a:r>
              <a:rPr lang="ru-RU" b="1" dirty="0">
                <a:solidFill>
                  <a:srgbClr val="C00000"/>
                </a:solidFill>
                <a:latin typeface="+mn-lt"/>
              </a:rPr>
              <a:t>При условии соблюдения досудебного порядка урегулирования спора (ст. 619 ГК РФ)</a:t>
            </a:r>
          </a:p>
          <a:p>
            <a:pPr algn="ctr" defTabSz="1044575">
              <a:tabLst>
                <a:tab pos="7445375" algn="l"/>
              </a:tabLst>
              <a:defRPr/>
            </a:pPr>
            <a:endParaRPr lang="ru-RU" dirty="0">
              <a:latin typeface="+mn-lt"/>
            </a:endParaRPr>
          </a:p>
        </p:txBody>
      </p:sp>
      <p:sp>
        <p:nvSpPr>
          <p:cNvPr id="10" name="TextBox 9"/>
          <p:cNvSpPr txBox="1"/>
          <p:nvPr/>
        </p:nvSpPr>
        <p:spPr>
          <a:xfrm>
            <a:off x="8483442" y="615952"/>
            <a:ext cx="722574" cy="492443"/>
          </a:xfrm>
          <a:prstGeom prst="rect">
            <a:avLst/>
          </a:prstGeom>
          <a:noFill/>
        </p:spPr>
        <p:txBody>
          <a:bodyPr wrap="none" rtlCol="0">
            <a:spAutoFit/>
          </a:bodyPr>
          <a:lstStyle/>
          <a:p>
            <a:r>
              <a:rPr lang="ru-RU" sz="2600" b="1" dirty="0">
                <a:solidFill>
                  <a:srgbClr val="40464F"/>
                </a:solidFill>
              </a:rPr>
              <a:t>110</a:t>
            </a:r>
          </a:p>
        </p:txBody>
      </p:sp>
    </p:spTree>
    <p:extLst>
      <p:ext uri="{BB962C8B-B14F-4D97-AF65-F5344CB8AC3E}">
        <p14:creationId xmlns:p14="http://schemas.microsoft.com/office/powerpoint/2010/main" val="70189861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468313" y="188913"/>
            <a:ext cx="8229600" cy="887412"/>
          </a:xfrm>
        </p:spPr>
        <p:txBody>
          <a:bodyPr/>
          <a:lstStyle/>
          <a:p>
            <a:pPr algn="ctr">
              <a:defRPr/>
            </a:pPr>
            <a:r>
              <a:rPr lang="ru-RU" sz="2400" b="1" dirty="0"/>
              <a:t>Основания досрочного расторжения </a:t>
            </a:r>
            <a:br>
              <a:rPr lang="ru-RU" sz="2400" b="1" dirty="0"/>
            </a:br>
            <a:r>
              <a:rPr lang="ru-RU" sz="2400" b="1" dirty="0"/>
              <a:t>договора аренды по требованию арендатора</a:t>
            </a:r>
          </a:p>
        </p:txBody>
      </p:sp>
      <p:sp>
        <p:nvSpPr>
          <p:cNvPr id="2" name="AutoShape 5"/>
          <p:cNvSpPr>
            <a:spLocks noChangeArrowheads="1"/>
          </p:cNvSpPr>
          <p:nvPr/>
        </p:nvSpPr>
        <p:spPr bwMode="auto">
          <a:xfrm>
            <a:off x="468313" y="1484313"/>
            <a:ext cx="3887787" cy="129698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700" dirty="0">
                <a:latin typeface="+mj-lt"/>
              </a:rPr>
              <a:t>Арендодатель не предоставляет </a:t>
            </a:r>
          </a:p>
          <a:p>
            <a:pPr algn="ctr">
              <a:defRPr/>
            </a:pPr>
            <a:r>
              <a:rPr lang="ru-RU" sz="1700" dirty="0">
                <a:latin typeface="+mj-lt"/>
              </a:rPr>
              <a:t>имущество или чинит препятствия в </a:t>
            </a:r>
          </a:p>
          <a:p>
            <a:pPr algn="ctr">
              <a:defRPr/>
            </a:pPr>
            <a:r>
              <a:rPr lang="ru-RU" sz="1700" dirty="0">
                <a:latin typeface="+mj-lt"/>
              </a:rPr>
              <a:t>пользовании им</a:t>
            </a:r>
          </a:p>
        </p:txBody>
      </p:sp>
      <p:sp>
        <p:nvSpPr>
          <p:cNvPr id="4" name="AutoShape 5"/>
          <p:cNvSpPr>
            <a:spLocks noChangeArrowheads="1"/>
          </p:cNvSpPr>
          <p:nvPr/>
        </p:nvSpPr>
        <p:spPr bwMode="auto">
          <a:xfrm>
            <a:off x="539750" y="3068638"/>
            <a:ext cx="3887788" cy="129698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700" dirty="0">
                <a:latin typeface="+mj-lt"/>
              </a:rPr>
              <a:t>Имущество имеет недостатки, </a:t>
            </a:r>
          </a:p>
          <a:p>
            <a:pPr algn="ctr">
              <a:defRPr/>
            </a:pPr>
            <a:r>
              <a:rPr lang="ru-RU" sz="1700" dirty="0">
                <a:latin typeface="+mj-lt"/>
              </a:rPr>
              <a:t>препятствующие его использованию </a:t>
            </a:r>
          </a:p>
          <a:p>
            <a:pPr algn="ctr">
              <a:defRPr/>
            </a:pPr>
            <a:r>
              <a:rPr lang="ru-RU" sz="1700" dirty="0">
                <a:latin typeface="+mj-lt"/>
              </a:rPr>
              <a:t>(за которые отвечает арендодатель</a:t>
            </a:r>
            <a:r>
              <a:rPr lang="ru-RU" sz="1700" dirty="0">
                <a:latin typeface="Tahoma" pitchFamily="34" charset="0"/>
              </a:rPr>
              <a:t>)</a:t>
            </a:r>
          </a:p>
        </p:txBody>
      </p:sp>
      <p:sp>
        <p:nvSpPr>
          <p:cNvPr id="9" name="AutoShape 5"/>
          <p:cNvSpPr>
            <a:spLocks noChangeArrowheads="1"/>
          </p:cNvSpPr>
          <p:nvPr/>
        </p:nvSpPr>
        <p:spPr bwMode="auto">
          <a:xfrm>
            <a:off x="4932363" y="1484313"/>
            <a:ext cx="3887787" cy="129698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700" dirty="0">
                <a:latin typeface="+mj-lt"/>
              </a:rPr>
              <a:t>Арендодатель не выполняет </a:t>
            </a:r>
          </a:p>
          <a:p>
            <a:pPr algn="ctr">
              <a:defRPr/>
            </a:pPr>
            <a:r>
              <a:rPr lang="ru-RU" sz="1700" dirty="0">
                <a:latin typeface="+mj-lt"/>
              </a:rPr>
              <a:t>обязанности </a:t>
            </a:r>
          </a:p>
          <a:p>
            <a:pPr algn="ctr">
              <a:defRPr/>
            </a:pPr>
            <a:r>
              <a:rPr lang="ru-RU" sz="1700" dirty="0">
                <a:latin typeface="+mj-lt"/>
              </a:rPr>
              <a:t>по капитальному ремонту</a:t>
            </a:r>
          </a:p>
        </p:txBody>
      </p:sp>
      <p:sp>
        <p:nvSpPr>
          <p:cNvPr id="22" name="AutoShape 5"/>
          <p:cNvSpPr>
            <a:spLocks noChangeArrowheads="1"/>
          </p:cNvSpPr>
          <p:nvPr/>
        </p:nvSpPr>
        <p:spPr bwMode="auto">
          <a:xfrm>
            <a:off x="4932363" y="3068638"/>
            <a:ext cx="3887787" cy="129698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700" dirty="0">
                <a:latin typeface="+mj-lt"/>
              </a:rPr>
              <a:t>Имущество в силу обстоятельств, </a:t>
            </a:r>
          </a:p>
          <a:p>
            <a:pPr algn="ctr">
              <a:defRPr/>
            </a:pPr>
            <a:r>
              <a:rPr lang="ru-RU" sz="1700" dirty="0">
                <a:latin typeface="+mj-lt"/>
              </a:rPr>
              <a:t>за которые арендатор не отвечает, </a:t>
            </a:r>
          </a:p>
          <a:p>
            <a:pPr algn="ctr">
              <a:defRPr/>
            </a:pPr>
            <a:r>
              <a:rPr lang="ru-RU" sz="1700" dirty="0">
                <a:latin typeface="+mj-lt"/>
              </a:rPr>
              <a:t>оказывается в состоянии, </a:t>
            </a:r>
          </a:p>
          <a:p>
            <a:pPr algn="ctr">
              <a:defRPr/>
            </a:pPr>
            <a:r>
              <a:rPr lang="ru-RU" sz="1700" dirty="0">
                <a:latin typeface="+mj-lt"/>
              </a:rPr>
              <a:t>непригодном для использования</a:t>
            </a:r>
          </a:p>
        </p:txBody>
      </p:sp>
      <p:sp>
        <p:nvSpPr>
          <p:cNvPr id="23" name="AutoShape 5"/>
          <p:cNvSpPr>
            <a:spLocks noChangeArrowheads="1"/>
          </p:cNvSpPr>
          <p:nvPr/>
        </p:nvSpPr>
        <p:spPr bwMode="auto">
          <a:xfrm>
            <a:off x="2555875" y="4724400"/>
            <a:ext cx="3887788" cy="129698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700" dirty="0">
                <a:latin typeface="+mj-lt"/>
              </a:rPr>
              <a:t>Иные основания, предусмотренные </a:t>
            </a:r>
          </a:p>
          <a:p>
            <a:pPr algn="ctr">
              <a:defRPr/>
            </a:pPr>
            <a:r>
              <a:rPr lang="ru-RU" sz="1700" dirty="0">
                <a:latin typeface="+mj-lt"/>
              </a:rPr>
              <a:t>законом </a:t>
            </a:r>
          </a:p>
          <a:p>
            <a:pPr algn="ctr">
              <a:defRPr/>
            </a:pPr>
            <a:r>
              <a:rPr lang="ru-RU" sz="1700" dirty="0">
                <a:latin typeface="+mj-lt"/>
              </a:rPr>
              <a:t>(включая ст.ст. 450 и 451 ГК РФ)</a:t>
            </a:r>
          </a:p>
          <a:p>
            <a:pPr algn="ctr">
              <a:defRPr/>
            </a:pPr>
            <a:r>
              <a:rPr lang="ru-RU" sz="1700" dirty="0">
                <a:latin typeface="+mj-lt"/>
              </a:rPr>
              <a:t>или договором</a:t>
            </a:r>
          </a:p>
        </p:txBody>
      </p:sp>
      <p:sp>
        <p:nvSpPr>
          <p:cNvPr id="8" name="TextBox 7"/>
          <p:cNvSpPr txBox="1"/>
          <p:nvPr/>
        </p:nvSpPr>
        <p:spPr>
          <a:xfrm>
            <a:off x="8483442" y="615952"/>
            <a:ext cx="704177" cy="492443"/>
          </a:xfrm>
          <a:prstGeom prst="rect">
            <a:avLst/>
          </a:prstGeom>
          <a:noFill/>
        </p:spPr>
        <p:txBody>
          <a:bodyPr wrap="none" rtlCol="0">
            <a:spAutoFit/>
          </a:bodyPr>
          <a:lstStyle/>
          <a:p>
            <a:r>
              <a:rPr lang="ru-RU" sz="2600" b="1" dirty="0">
                <a:solidFill>
                  <a:srgbClr val="40464F"/>
                </a:solidFill>
              </a:rPr>
              <a:t>111</a:t>
            </a:r>
          </a:p>
        </p:txBody>
      </p:sp>
    </p:spTree>
    <p:extLst>
      <p:ext uri="{BB962C8B-B14F-4D97-AF65-F5344CB8AC3E}">
        <p14:creationId xmlns:p14="http://schemas.microsoft.com/office/powerpoint/2010/main" val="477886984"/>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p:cNvSpPr>
          <p:nvPr/>
        </p:nvSpPr>
        <p:spPr bwMode="auto">
          <a:xfrm>
            <a:off x="468313" y="188913"/>
            <a:ext cx="8229600" cy="958850"/>
          </a:xfrm>
          <a:prstGeom prst="rect">
            <a:avLst/>
          </a:prstGeom>
          <a:noFill/>
          <a:ln w="9525">
            <a:noFill/>
            <a:miter lim="800000"/>
            <a:headEnd/>
            <a:tailEnd/>
          </a:ln>
        </p:spPr>
        <p:txBody>
          <a:bodyPr anchor="ctr"/>
          <a:lstStyle/>
          <a:p>
            <a:pPr algn="ctr" eaLnBrk="0" hangingPunct="0">
              <a:defRPr/>
            </a:pPr>
            <a:r>
              <a:rPr lang="ru-RU" sz="2400" b="1" dirty="0">
                <a:solidFill>
                  <a:schemeClr val="tx2"/>
                </a:solidFill>
                <a:effectLst>
                  <a:outerShdw blurRad="38100" dist="38100" dir="2700000" algn="tl">
                    <a:srgbClr val="000000"/>
                  </a:outerShdw>
                </a:effectLst>
                <a:latin typeface="Tahoma" pitchFamily="34" charset="0"/>
              </a:rPr>
              <a:t/>
            </a:r>
            <a:br>
              <a:rPr lang="ru-RU" sz="2400" b="1" dirty="0">
                <a:solidFill>
                  <a:schemeClr val="tx2"/>
                </a:solidFill>
                <a:effectLst>
                  <a:outerShdw blurRad="38100" dist="38100" dir="2700000" algn="tl">
                    <a:srgbClr val="000000"/>
                  </a:outerShdw>
                </a:effectLst>
                <a:latin typeface="Tahoma" pitchFamily="34" charset="0"/>
              </a:rPr>
            </a:br>
            <a:r>
              <a:rPr lang="ru-RU" sz="2400" b="1" dirty="0">
                <a:solidFill>
                  <a:schemeClr val="tx2"/>
                </a:solidFill>
                <a:effectLst>
                  <a:outerShdw blurRad="38100" dist="38100" dir="2700000" algn="tl">
                    <a:srgbClr val="000000"/>
                  </a:outerShdw>
                </a:effectLst>
                <a:latin typeface="+mj-lt"/>
              </a:rPr>
              <a:t>Квалифицирующие признаки договора проката</a:t>
            </a:r>
            <a:r>
              <a:rPr lang="ru-RU" sz="4400" dirty="0">
                <a:solidFill>
                  <a:schemeClr val="tx2"/>
                </a:solidFill>
                <a:effectLst>
                  <a:outerShdw blurRad="38100" dist="38100" dir="2700000" algn="tl">
                    <a:srgbClr val="000000"/>
                  </a:outerShdw>
                </a:effectLst>
                <a:latin typeface="+mj-lt"/>
              </a:rPr>
              <a:t/>
            </a:r>
            <a:br>
              <a:rPr lang="ru-RU" sz="4400" dirty="0">
                <a:solidFill>
                  <a:schemeClr val="tx2"/>
                </a:solidFill>
                <a:effectLst>
                  <a:outerShdw blurRad="38100" dist="38100" dir="2700000" algn="tl">
                    <a:srgbClr val="000000"/>
                  </a:outerShdw>
                </a:effectLst>
                <a:latin typeface="+mj-lt"/>
              </a:rPr>
            </a:br>
            <a:endParaRPr lang="ru-RU" sz="4400" dirty="0">
              <a:solidFill>
                <a:schemeClr val="tx2"/>
              </a:solidFill>
              <a:effectLst>
                <a:outerShdw blurRad="38100" dist="38100" dir="2700000" algn="tl">
                  <a:srgbClr val="000000"/>
                </a:outerShdw>
              </a:effectLst>
              <a:latin typeface="+mj-lt"/>
            </a:endParaRPr>
          </a:p>
        </p:txBody>
      </p:sp>
      <p:sp>
        <p:nvSpPr>
          <p:cNvPr id="100354" name="Текст 22"/>
          <p:cNvSpPr>
            <a:spLocks noGrp="1" noChangeArrowheads="1"/>
          </p:cNvSpPr>
          <p:nvPr>
            <p:ph type="body" idx="1"/>
          </p:nvPr>
        </p:nvSpPr>
        <p:spPr>
          <a:xfrm>
            <a:off x="395288" y="5445125"/>
            <a:ext cx="8229600" cy="1152525"/>
          </a:xfrm>
          <a:ln w="38100">
            <a:solidFill>
              <a:srgbClr val="FF6600"/>
            </a:solidFill>
            <a:prstDash val="dash"/>
          </a:ln>
        </p:spPr>
        <p:txBody>
          <a:bodyPr/>
          <a:lstStyle/>
          <a:p>
            <a:pPr marL="0" indent="449263">
              <a:buFont typeface="Wingdings" pitchFamily="2" charset="2"/>
              <a:buNone/>
            </a:pPr>
            <a:r>
              <a:rPr lang="ru-RU" sz="2000" b="1" u="sng" dirty="0">
                <a:solidFill>
                  <a:srgbClr val="FF8600"/>
                </a:solidFill>
                <a:effectLst/>
              </a:rPr>
              <a:t>Квалифицирующие признаки </a:t>
            </a:r>
            <a:r>
              <a:rPr lang="ru-RU" sz="2000" dirty="0">
                <a:effectLst/>
              </a:rPr>
              <a:t>– это признаки, позволяющие выделить соответствующий договор в самостоятельный тип (и вид) договорного обязательства. </a:t>
            </a:r>
          </a:p>
        </p:txBody>
      </p:sp>
      <p:sp>
        <p:nvSpPr>
          <p:cNvPr id="4" name="AutoShape 5"/>
          <p:cNvSpPr>
            <a:spLocks noChangeArrowheads="1"/>
          </p:cNvSpPr>
          <p:nvPr/>
        </p:nvSpPr>
        <p:spPr bwMode="auto">
          <a:xfrm>
            <a:off x="323850" y="1628775"/>
            <a:ext cx="4176713" cy="194468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endParaRPr lang="ru-RU" dirty="0">
              <a:latin typeface="Tahoma" pitchFamily="34" charset="0"/>
            </a:endParaRPr>
          </a:p>
          <a:p>
            <a:pPr marL="342900" indent="-342900" algn="ctr">
              <a:defRPr/>
            </a:pPr>
            <a:r>
              <a:rPr lang="ru-RU" dirty="0">
                <a:latin typeface="+mj-lt"/>
              </a:rPr>
              <a:t>Арендодатель – </a:t>
            </a:r>
          </a:p>
          <a:p>
            <a:pPr marL="342900" indent="-342900" algn="ctr">
              <a:defRPr/>
            </a:pPr>
            <a:r>
              <a:rPr lang="ru-RU" dirty="0">
                <a:latin typeface="+mj-lt"/>
              </a:rPr>
              <a:t>коммерческая организация или </a:t>
            </a:r>
          </a:p>
          <a:p>
            <a:pPr marL="342900" indent="-342900" algn="ctr">
              <a:defRPr/>
            </a:pPr>
            <a:r>
              <a:rPr lang="ru-RU" dirty="0">
                <a:latin typeface="+mj-lt"/>
              </a:rPr>
              <a:t>индивидуальный предприниматель, </a:t>
            </a:r>
          </a:p>
          <a:p>
            <a:pPr marL="342900" indent="-342900" algn="ctr">
              <a:defRPr/>
            </a:pPr>
            <a:r>
              <a:rPr lang="ru-RU" dirty="0">
                <a:latin typeface="+mj-lt"/>
              </a:rPr>
              <a:t>осуществляющие сдачу имущества в </a:t>
            </a:r>
          </a:p>
          <a:p>
            <a:pPr marL="342900" indent="-342900" algn="ctr">
              <a:defRPr/>
            </a:pPr>
            <a:r>
              <a:rPr lang="ru-RU" dirty="0">
                <a:latin typeface="+mj-lt"/>
              </a:rPr>
              <a:t>аренду в качестве постоянной </a:t>
            </a:r>
          </a:p>
          <a:p>
            <a:pPr marL="342900" indent="-342900" algn="ctr">
              <a:defRPr/>
            </a:pPr>
            <a:r>
              <a:rPr lang="ru-RU" dirty="0">
                <a:latin typeface="+mj-lt"/>
              </a:rPr>
              <a:t>предпринимательской деятельности</a:t>
            </a:r>
          </a:p>
          <a:p>
            <a:pPr marL="342900" indent="-342900" algn="ctr">
              <a:defRPr/>
            </a:pPr>
            <a:endParaRPr lang="ru-RU" dirty="0">
              <a:latin typeface="Tahoma" pitchFamily="34" charset="0"/>
            </a:endParaRPr>
          </a:p>
        </p:txBody>
      </p:sp>
      <p:sp>
        <p:nvSpPr>
          <p:cNvPr id="3" name="AutoShape 5"/>
          <p:cNvSpPr>
            <a:spLocks noChangeArrowheads="1"/>
          </p:cNvSpPr>
          <p:nvPr/>
        </p:nvSpPr>
        <p:spPr bwMode="auto">
          <a:xfrm>
            <a:off x="5148263" y="1844675"/>
            <a:ext cx="3600450" cy="7921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Объект – движимое имущество</a:t>
            </a:r>
          </a:p>
        </p:txBody>
      </p:sp>
      <p:sp>
        <p:nvSpPr>
          <p:cNvPr id="5" name="AutoShape 5"/>
          <p:cNvSpPr>
            <a:spLocks noChangeArrowheads="1"/>
          </p:cNvSpPr>
          <p:nvPr/>
        </p:nvSpPr>
        <p:spPr bwMode="auto">
          <a:xfrm>
            <a:off x="4932363" y="3284538"/>
            <a:ext cx="3743325" cy="14398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Публичный характер договора, </a:t>
            </a:r>
          </a:p>
          <a:p>
            <a:pPr marL="342900" indent="-342900" algn="ctr">
              <a:defRPr/>
            </a:pPr>
            <a:r>
              <a:rPr lang="ru-RU" dirty="0">
                <a:latin typeface="+mj-lt"/>
              </a:rPr>
              <a:t>но с соблюдением целевого </a:t>
            </a:r>
          </a:p>
          <a:p>
            <a:pPr marL="342900" indent="-342900" algn="ctr">
              <a:defRPr/>
            </a:pPr>
            <a:r>
              <a:rPr lang="ru-RU" dirty="0">
                <a:latin typeface="+mj-lt"/>
              </a:rPr>
              <a:t>назначения имущества – </a:t>
            </a:r>
          </a:p>
          <a:p>
            <a:pPr marL="342900" indent="-342900" algn="ctr">
              <a:defRPr/>
            </a:pPr>
            <a:r>
              <a:rPr lang="ru-RU" dirty="0">
                <a:latin typeface="+mj-lt"/>
              </a:rPr>
              <a:t>для потребительских целей</a:t>
            </a:r>
          </a:p>
        </p:txBody>
      </p:sp>
      <p:cxnSp>
        <p:nvCxnSpPr>
          <p:cNvPr id="100358" name="Прямая соединительная линия 11"/>
          <p:cNvCxnSpPr>
            <a:cxnSpLocks noChangeShapeType="1"/>
          </p:cNvCxnSpPr>
          <p:nvPr/>
        </p:nvCxnSpPr>
        <p:spPr bwMode="auto">
          <a:xfrm>
            <a:off x="3635375" y="1196975"/>
            <a:ext cx="1800225" cy="0"/>
          </a:xfrm>
          <a:prstGeom prst="line">
            <a:avLst/>
          </a:prstGeom>
          <a:noFill/>
          <a:ln w="38100" algn="ctr">
            <a:solidFill>
              <a:schemeClr val="tx1"/>
            </a:solidFill>
            <a:round/>
            <a:headEnd/>
            <a:tailEnd/>
          </a:ln>
        </p:spPr>
      </p:cxnSp>
      <p:cxnSp>
        <p:nvCxnSpPr>
          <p:cNvPr id="10" name="Прямая со стрелкой 9"/>
          <p:cNvCxnSpPr>
            <a:endCxn id="4" idx="0"/>
          </p:cNvCxnSpPr>
          <p:nvPr/>
        </p:nvCxnSpPr>
        <p:spPr bwMode="auto">
          <a:xfrm flipH="1">
            <a:off x="2411413" y="1196975"/>
            <a:ext cx="2160587" cy="431800"/>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6" name="Прямая со стрелкой 9"/>
          <p:cNvCxnSpPr>
            <a:cxnSpLocks noChangeShapeType="1"/>
            <a:endCxn id="3" idx="0"/>
          </p:cNvCxnSpPr>
          <p:nvPr/>
        </p:nvCxnSpPr>
        <p:spPr bwMode="auto">
          <a:xfrm>
            <a:off x="4572000" y="1196975"/>
            <a:ext cx="2376488" cy="64770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cxnSp>
        <p:nvCxnSpPr>
          <p:cNvPr id="7" name="Прямая со стрелкой 9"/>
          <p:cNvCxnSpPr>
            <a:cxnSpLocks noChangeShapeType="1"/>
          </p:cNvCxnSpPr>
          <p:nvPr/>
        </p:nvCxnSpPr>
        <p:spPr bwMode="auto">
          <a:xfrm>
            <a:off x="4572000" y="1196975"/>
            <a:ext cx="504825" cy="2087563"/>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21" name="AutoShape 5"/>
          <p:cNvSpPr>
            <a:spLocks noChangeArrowheads="1"/>
          </p:cNvSpPr>
          <p:nvPr/>
        </p:nvSpPr>
        <p:spPr bwMode="auto">
          <a:xfrm>
            <a:off x="395288" y="4365625"/>
            <a:ext cx="3889375" cy="7921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Арендатор (по общему правилу)</a:t>
            </a:r>
          </a:p>
          <a:p>
            <a:pPr marL="342900" indent="-342900" algn="ctr">
              <a:defRPr/>
            </a:pPr>
            <a:r>
              <a:rPr lang="ru-RU" dirty="0">
                <a:latin typeface="+mj-lt"/>
              </a:rPr>
              <a:t> – гражданин-потребитель</a:t>
            </a:r>
          </a:p>
        </p:txBody>
      </p:sp>
      <p:cxnSp>
        <p:nvCxnSpPr>
          <p:cNvPr id="22" name="Прямая со стрелкой 21"/>
          <p:cNvCxnSpPr>
            <a:stCxn id="5" idx="1"/>
            <a:endCxn id="21" idx="0"/>
          </p:cNvCxnSpPr>
          <p:nvPr/>
        </p:nvCxnSpPr>
        <p:spPr bwMode="auto">
          <a:xfrm flipH="1">
            <a:off x="2339975" y="4005263"/>
            <a:ext cx="2592388" cy="360362"/>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3" name="TextBox 12"/>
          <p:cNvSpPr txBox="1"/>
          <p:nvPr/>
        </p:nvSpPr>
        <p:spPr>
          <a:xfrm>
            <a:off x="8483442" y="615952"/>
            <a:ext cx="722574" cy="492443"/>
          </a:xfrm>
          <a:prstGeom prst="rect">
            <a:avLst/>
          </a:prstGeom>
          <a:noFill/>
        </p:spPr>
        <p:txBody>
          <a:bodyPr wrap="none" rtlCol="0">
            <a:spAutoFit/>
          </a:bodyPr>
          <a:lstStyle/>
          <a:p>
            <a:r>
              <a:rPr lang="ru-RU" sz="2600" b="1" dirty="0">
                <a:solidFill>
                  <a:srgbClr val="40464F"/>
                </a:solidFill>
              </a:rPr>
              <a:t>112</a:t>
            </a:r>
          </a:p>
        </p:txBody>
      </p:sp>
    </p:spTree>
    <p:extLst>
      <p:ext uri="{BB962C8B-B14F-4D97-AF65-F5344CB8AC3E}">
        <p14:creationId xmlns:p14="http://schemas.microsoft.com/office/powerpoint/2010/main" val="250607254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913"/>
            <a:ext cx="8229600" cy="360362"/>
          </a:xfrm>
        </p:spPr>
        <p:txBody>
          <a:bodyPr>
            <a:noAutofit/>
          </a:bodyPr>
          <a:lstStyle/>
          <a:p>
            <a:pPr algn="ctr">
              <a:defRPr/>
            </a:pPr>
            <a:r>
              <a:rPr lang="ru-RU" sz="2800" b="1" dirty="0"/>
              <a:t/>
            </a:r>
            <a:br>
              <a:rPr lang="ru-RU" sz="2800" b="1" dirty="0"/>
            </a:br>
            <a:r>
              <a:rPr lang="ru-RU" sz="2400" b="1" dirty="0"/>
              <a:t>Виды договора аренды транспортных средств</a:t>
            </a:r>
            <a:endParaRPr lang="ru-RU" sz="2400" b="1" dirty="0">
              <a:solidFill>
                <a:schemeClr val="tx1"/>
              </a:solidFill>
              <a:latin typeface="Times New Roman" pitchFamily="18" charset="0"/>
              <a:cs typeface="Times New Roman" pitchFamily="18" charset="0"/>
            </a:endParaRPr>
          </a:p>
        </p:txBody>
      </p:sp>
      <p:sp>
        <p:nvSpPr>
          <p:cNvPr id="4" name="Скругленный прямоугольник 3"/>
          <p:cNvSpPr/>
          <p:nvPr/>
        </p:nvSpPr>
        <p:spPr>
          <a:xfrm>
            <a:off x="323850" y="1125538"/>
            <a:ext cx="4319588" cy="3311525"/>
          </a:xfrm>
          <a:prstGeom prst="roundRect">
            <a:avLst/>
          </a:prstGeom>
          <a:solidFill>
            <a:schemeClr val="accent1">
              <a:lumMod val="5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b="1" dirty="0">
              <a:solidFill>
                <a:schemeClr val="tx1"/>
              </a:solidFill>
              <a:latin typeface="Times New Roman" pitchFamily="18" charset="0"/>
              <a:cs typeface="Times New Roman" pitchFamily="18" charset="0"/>
            </a:endParaRPr>
          </a:p>
          <a:p>
            <a:pPr algn="ctr">
              <a:defRPr/>
            </a:pPr>
            <a:endParaRPr lang="ru-RU" b="1" dirty="0">
              <a:solidFill>
                <a:schemeClr val="tx1"/>
              </a:solidFill>
              <a:cs typeface="Times New Roman" pitchFamily="18" charset="0"/>
            </a:endParaRPr>
          </a:p>
          <a:p>
            <a:pPr algn="ctr">
              <a:defRPr/>
            </a:pPr>
            <a:r>
              <a:rPr lang="ru-RU" b="1" u="sng" dirty="0">
                <a:solidFill>
                  <a:schemeClr val="tx1"/>
                </a:solidFill>
                <a:cs typeface="Times New Roman" pitchFamily="18" charset="0"/>
              </a:rPr>
              <a:t>Договор аренды транспортного средства с экипажем </a:t>
            </a:r>
          </a:p>
          <a:p>
            <a:pPr algn="ctr">
              <a:defRPr/>
            </a:pPr>
            <a:r>
              <a:rPr lang="ru-RU" dirty="0">
                <a:solidFill>
                  <a:schemeClr val="tx1"/>
                </a:solidFill>
              </a:rPr>
              <a:t>(фрахтование на время) –</a:t>
            </a:r>
          </a:p>
          <a:p>
            <a:pPr algn="ctr">
              <a:defRPr/>
            </a:pPr>
            <a:endParaRPr lang="ru-RU" dirty="0">
              <a:solidFill>
                <a:schemeClr val="tx1"/>
              </a:solidFill>
            </a:endParaRPr>
          </a:p>
          <a:p>
            <a:pPr algn="ctr">
              <a:defRPr/>
            </a:pPr>
            <a:r>
              <a:rPr lang="ru-RU" dirty="0">
                <a:solidFill>
                  <a:schemeClr val="tx1"/>
                </a:solidFill>
              </a:rPr>
              <a:t>арендодатель предоставляет арендатору транспортное средство за плату во временное владение и пользование и оказывает своими силами услуги по управлению им и по его технической эксплуатации</a:t>
            </a:r>
            <a:r>
              <a:rPr lang="ru-RU" dirty="0">
                <a:solidFill>
                  <a:schemeClr val="tx1"/>
                </a:solidFill>
                <a:cs typeface="Times New Roman" pitchFamily="18" charset="0"/>
              </a:rPr>
              <a:t> (ст. 623 ГК РФ)</a:t>
            </a:r>
            <a:endParaRPr lang="ru-RU" dirty="0">
              <a:solidFill>
                <a:schemeClr val="tx1"/>
              </a:solidFill>
            </a:endParaRPr>
          </a:p>
          <a:p>
            <a:pPr algn="ctr">
              <a:defRPr/>
            </a:pPr>
            <a:endParaRPr lang="ru-RU" dirty="0">
              <a:solidFill>
                <a:schemeClr val="tx1"/>
              </a:solidFill>
            </a:endParaRPr>
          </a:p>
          <a:p>
            <a:pPr algn="ctr">
              <a:defRPr/>
            </a:pPr>
            <a:endParaRPr lang="ru-RU" dirty="0">
              <a:solidFill>
                <a:schemeClr val="tx1"/>
              </a:solidFill>
              <a:latin typeface="Times New Roman" pitchFamily="18" charset="0"/>
              <a:cs typeface="Times New Roman" pitchFamily="18" charset="0"/>
            </a:endParaRPr>
          </a:p>
        </p:txBody>
      </p:sp>
      <p:sp>
        <p:nvSpPr>
          <p:cNvPr id="5" name="Скругленный прямоугольник 4"/>
          <p:cNvSpPr/>
          <p:nvPr/>
        </p:nvSpPr>
        <p:spPr>
          <a:xfrm>
            <a:off x="4859338" y="1125538"/>
            <a:ext cx="4105275" cy="3311525"/>
          </a:xfrm>
          <a:prstGeom prst="roundRect">
            <a:avLst/>
          </a:prstGeom>
          <a:solidFill>
            <a:schemeClr val="accent1">
              <a:lumMod val="5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b="1" u="sng" dirty="0">
                <a:solidFill>
                  <a:schemeClr val="tx1"/>
                </a:solidFill>
                <a:cs typeface="Times New Roman" pitchFamily="18" charset="0"/>
              </a:rPr>
              <a:t>Договор аренды транспортного средства без экипажа </a:t>
            </a:r>
            <a:r>
              <a:rPr lang="ru-RU" u="sng" dirty="0">
                <a:solidFill>
                  <a:schemeClr val="tx1"/>
                </a:solidFill>
                <a:cs typeface="Times New Roman" pitchFamily="18" charset="0"/>
              </a:rPr>
              <a:t>– </a:t>
            </a:r>
          </a:p>
          <a:p>
            <a:pPr algn="ctr">
              <a:defRPr/>
            </a:pPr>
            <a:endParaRPr lang="ru-RU" dirty="0">
              <a:solidFill>
                <a:schemeClr val="tx1"/>
              </a:solidFill>
              <a:cs typeface="Times New Roman" pitchFamily="18" charset="0"/>
            </a:endParaRPr>
          </a:p>
          <a:p>
            <a:pPr algn="ctr">
              <a:defRPr/>
            </a:pPr>
            <a:r>
              <a:rPr lang="ru-RU" dirty="0">
                <a:solidFill>
                  <a:schemeClr val="tx1"/>
                </a:solidFill>
              </a:rPr>
              <a:t>арендодатель предоставляет арендатору транспортное средство за плату во временное владение и пользование без оказания услуг по управлению им и его технической эксплуатации</a:t>
            </a:r>
            <a:r>
              <a:rPr lang="ru-RU" dirty="0">
                <a:solidFill>
                  <a:schemeClr val="tx1"/>
                </a:solidFill>
                <a:cs typeface="Times New Roman" pitchFamily="18" charset="0"/>
              </a:rPr>
              <a:t> (ст. 642 ГК РФ) </a:t>
            </a:r>
            <a:endParaRPr lang="ru-RU" dirty="0">
              <a:solidFill>
                <a:schemeClr val="tx1"/>
              </a:solidFill>
            </a:endParaRPr>
          </a:p>
          <a:p>
            <a:pPr algn="ctr">
              <a:defRPr/>
            </a:pPr>
            <a:endParaRPr lang="ru-RU" dirty="0">
              <a:solidFill>
                <a:schemeClr val="tx1"/>
              </a:solidFill>
              <a:latin typeface="Times New Roman" pitchFamily="18" charset="0"/>
              <a:cs typeface="Times New Roman" pitchFamily="18" charset="0"/>
            </a:endParaRPr>
          </a:p>
        </p:txBody>
      </p:sp>
      <p:sp>
        <p:nvSpPr>
          <p:cNvPr id="6" name="Скругленный прямоугольник 5"/>
          <p:cNvSpPr/>
          <p:nvPr/>
        </p:nvSpPr>
        <p:spPr>
          <a:xfrm>
            <a:off x="323850" y="4797425"/>
            <a:ext cx="8569325" cy="1871663"/>
          </a:xfrm>
          <a:prstGeom prst="round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buFont typeface="Wingdings" pitchFamily="2" charset="2"/>
              <a:buChar char="ü"/>
              <a:defRPr/>
            </a:pPr>
            <a:r>
              <a:rPr lang="ru-RU" dirty="0">
                <a:solidFill>
                  <a:schemeClr val="tx1"/>
                </a:solidFill>
                <a:cs typeface="Times New Roman" pitchFamily="18" charset="0"/>
              </a:rPr>
              <a:t> заключаются в письменной форме и не подлежат государственной регистрации (ст. 633, 643 ГК РФ);</a:t>
            </a:r>
          </a:p>
          <a:p>
            <a:pPr algn="just">
              <a:buFont typeface="Wingdings" pitchFamily="2" charset="2"/>
              <a:buChar char="ü"/>
              <a:defRPr/>
            </a:pPr>
            <a:r>
              <a:rPr lang="ru-RU" dirty="0">
                <a:solidFill>
                  <a:schemeClr val="tx1"/>
                </a:solidFill>
                <a:cs typeface="Times New Roman" pitchFamily="18" charset="0"/>
              </a:rPr>
              <a:t> являются реальными, т.е. считаются заключенными с момента передачи арендатору ТС (ст. 632, п. 2 ст. 635, ст. 642, п. 2 ст. 433 ГК РФ) ;</a:t>
            </a:r>
          </a:p>
          <a:p>
            <a:pPr algn="just">
              <a:buFont typeface="Wingdings" pitchFamily="2" charset="2"/>
              <a:buChar char="ü"/>
              <a:defRPr/>
            </a:pPr>
            <a:r>
              <a:rPr lang="ru-RU" dirty="0">
                <a:solidFill>
                  <a:schemeClr val="tx1"/>
                </a:solidFill>
                <a:cs typeface="Times New Roman" pitchFamily="18" charset="0"/>
              </a:rPr>
              <a:t> к договорам применяются общие положения об аренде (§ 1 гл. 34 ГК РФ), кроме правил, предусмотренных ст. 621 ГК РФ</a:t>
            </a:r>
          </a:p>
        </p:txBody>
      </p:sp>
      <p:sp>
        <p:nvSpPr>
          <p:cNvPr id="7" name="Стрелка вниз 6"/>
          <p:cNvSpPr/>
          <p:nvPr/>
        </p:nvSpPr>
        <p:spPr>
          <a:xfrm>
            <a:off x="2051050" y="4437063"/>
            <a:ext cx="720725" cy="360362"/>
          </a:xfrm>
          <a:prstGeom prst="downArrow">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8" name="Стрелка вниз 7"/>
          <p:cNvSpPr/>
          <p:nvPr/>
        </p:nvSpPr>
        <p:spPr>
          <a:xfrm>
            <a:off x="6372225" y="4437063"/>
            <a:ext cx="792163" cy="360362"/>
          </a:xfrm>
          <a:prstGeom prst="downArrow">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9" name="TextBox 8"/>
          <p:cNvSpPr txBox="1"/>
          <p:nvPr/>
        </p:nvSpPr>
        <p:spPr>
          <a:xfrm>
            <a:off x="8483442" y="615952"/>
            <a:ext cx="722574" cy="492443"/>
          </a:xfrm>
          <a:prstGeom prst="rect">
            <a:avLst/>
          </a:prstGeom>
          <a:noFill/>
        </p:spPr>
        <p:txBody>
          <a:bodyPr wrap="none" rtlCol="0">
            <a:spAutoFit/>
          </a:bodyPr>
          <a:lstStyle/>
          <a:p>
            <a:r>
              <a:rPr lang="ru-RU" sz="2600" b="1" dirty="0">
                <a:solidFill>
                  <a:srgbClr val="40464F"/>
                </a:solidFill>
              </a:rPr>
              <a:t>113</a:t>
            </a:r>
          </a:p>
        </p:txBody>
      </p:sp>
    </p:spTree>
    <p:extLst>
      <p:ext uri="{BB962C8B-B14F-4D97-AF65-F5344CB8AC3E}">
        <p14:creationId xmlns:p14="http://schemas.microsoft.com/office/powerpoint/2010/main" val="4795317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5496272"/>
          </a:xfrm>
        </p:spPr>
        <p:txBody>
          <a:bodyPr>
            <a:normAutofit fontScale="90000"/>
          </a:bodyPr>
          <a:lstStyle/>
          <a:p>
            <a:pPr algn="ctr"/>
            <a:r>
              <a:rPr lang="ru-RU" sz="2400" b="1" u="sng" dirty="0"/>
              <a:t/>
            </a:r>
            <a:br>
              <a:rPr lang="ru-RU" sz="2400" b="1" u="sng" dirty="0"/>
            </a:br>
            <a:r>
              <a:rPr lang="ru-RU" sz="2400" b="1" u="sng" dirty="0"/>
              <a:t/>
            </a:r>
            <a:br>
              <a:rPr lang="ru-RU" sz="2400" b="1" u="sng" dirty="0"/>
            </a:br>
            <a:r>
              <a:rPr lang="ru-RU" sz="2400" b="1" u="sng" dirty="0"/>
              <a:t/>
            </a:r>
            <a:br>
              <a:rPr lang="ru-RU" sz="2400" b="1" u="sng" dirty="0"/>
            </a:br>
            <a:r>
              <a:rPr lang="ru-RU" sz="2400" b="1" u="sng" dirty="0"/>
              <a:t/>
            </a:r>
            <a:br>
              <a:rPr lang="ru-RU" sz="2400" b="1" u="sng" dirty="0"/>
            </a:br>
            <a:r>
              <a:rPr lang="ru-RU" sz="2400" b="1" u="sng" dirty="0"/>
              <a:t/>
            </a:r>
            <a:br>
              <a:rPr lang="ru-RU" sz="2400" b="1" u="sng" dirty="0"/>
            </a:br>
            <a:r>
              <a:rPr lang="ru-RU" sz="2400" b="1" u="sng" dirty="0"/>
              <a:t/>
            </a:r>
            <a:br>
              <a:rPr lang="ru-RU" sz="2400" b="1" u="sng" dirty="0"/>
            </a:br>
            <a:r>
              <a:rPr lang="ru-RU" sz="2400" b="1" u="sng" dirty="0"/>
              <a:t/>
            </a:r>
            <a:br>
              <a:rPr lang="ru-RU" sz="2400" b="1" u="sng" dirty="0"/>
            </a:br>
            <a:r>
              <a:rPr lang="ru-RU" sz="2400" b="1" u="sng" dirty="0"/>
              <a:t/>
            </a:r>
            <a:br>
              <a:rPr lang="ru-RU" sz="2400" b="1" u="sng" dirty="0"/>
            </a:br>
            <a:r>
              <a:rPr lang="ru-RU" sz="2400" b="1" u="sng" dirty="0"/>
              <a:t/>
            </a:r>
            <a:br>
              <a:rPr lang="ru-RU" sz="2400" b="1" u="sng" dirty="0"/>
            </a:br>
            <a:r>
              <a:rPr lang="ru-RU" sz="2400" b="1" u="sng" dirty="0"/>
              <a:t/>
            </a:r>
            <a:br>
              <a:rPr lang="ru-RU" sz="2400" b="1" u="sng" dirty="0"/>
            </a:br>
            <a:r>
              <a:rPr lang="ru-RU" sz="2400" b="1" u="sng" dirty="0"/>
              <a:t>Доктринально и законодательно выделяются:</a:t>
            </a:r>
            <a:r>
              <a:rPr lang="ru-RU" sz="2400" b="1" u="sng" dirty="0">
                <a:solidFill>
                  <a:schemeClr val="tx1"/>
                </a:solidFill>
              </a:rPr>
              <a:t/>
            </a:r>
            <a:br>
              <a:rPr lang="ru-RU" sz="2400" b="1" u="sng" dirty="0">
                <a:solidFill>
                  <a:schemeClr val="tx1"/>
                </a:solidFill>
              </a:rPr>
            </a:br>
            <a:r>
              <a:rPr lang="ru-RU" sz="2400" b="1" u="sng" dirty="0">
                <a:solidFill>
                  <a:schemeClr val="tx1"/>
                </a:solidFill>
              </a:rPr>
              <a:t/>
            </a:r>
            <a:br>
              <a:rPr lang="ru-RU" sz="2400" b="1" u="sng" dirty="0">
                <a:solidFill>
                  <a:schemeClr val="tx1"/>
                </a:solidFill>
              </a:rPr>
            </a:br>
            <a:r>
              <a:rPr lang="ru-RU" sz="2400" b="1" u="sng" dirty="0">
                <a:solidFill>
                  <a:schemeClr val="tx1"/>
                </a:solidFill>
              </a:rPr>
              <a:t/>
            </a:r>
            <a:br>
              <a:rPr lang="ru-RU" sz="2400" b="1" u="sng" dirty="0">
                <a:solidFill>
                  <a:schemeClr val="tx1"/>
                </a:solidFill>
              </a:rPr>
            </a:br>
            <a:r>
              <a:rPr lang="ru-RU" sz="2400" b="1" u="sng" dirty="0">
                <a:solidFill>
                  <a:schemeClr val="tx1"/>
                </a:solidFill>
              </a:rPr>
              <a:t>1. Основные и дополнительные договоры</a:t>
            </a:r>
            <a:br>
              <a:rPr lang="ru-RU" sz="2400" b="1" u="sng" dirty="0">
                <a:solidFill>
                  <a:schemeClr val="tx1"/>
                </a:solidFill>
              </a:rPr>
            </a:br>
            <a:r>
              <a:rPr lang="ru-RU" sz="2400" b="1" u="sng" dirty="0">
                <a:solidFill>
                  <a:schemeClr val="tx1"/>
                </a:solidFill>
              </a:rPr>
              <a:t/>
            </a:r>
            <a:br>
              <a:rPr lang="ru-RU" sz="2400" b="1" u="sng" dirty="0">
                <a:solidFill>
                  <a:schemeClr val="tx1"/>
                </a:solidFill>
              </a:rPr>
            </a:br>
            <a:r>
              <a:rPr lang="ru-RU" sz="2400" b="1" u="sng" dirty="0">
                <a:solidFill>
                  <a:schemeClr val="tx1"/>
                </a:solidFill>
              </a:rPr>
              <a:t>2. Публичный договор (ст. </a:t>
            </a:r>
            <a:r>
              <a:rPr lang="ru-RU" sz="2400" b="1" u="sng" dirty="0" smtClean="0">
                <a:solidFill>
                  <a:schemeClr val="tx1"/>
                </a:solidFill>
              </a:rPr>
              <a:t>528 </a:t>
            </a:r>
            <a:r>
              <a:rPr lang="ru-RU" sz="2400" b="1" u="sng" dirty="0">
                <a:solidFill>
                  <a:schemeClr val="tx1"/>
                </a:solidFill>
              </a:rPr>
              <a:t>ГК </a:t>
            </a:r>
            <a:r>
              <a:rPr lang="ru-RU" sz="2400" b="1" u="sng" dirty="0" smtClean="0">
                <a:solidFill>
                  <a:schemeClr val="tx1"/>
                </a:solidFill>
              </a:rPr>
              <a:t>ДНР)</a:t>
            </a:r>
            <a:r>
              <a:rPr lang="ru-RU" sz="2400" b="1" u="sng" dirty="0">
                <a:solidFill>
                  <a:schemeClr val="tx1"/>
                </a:solidFill>
              </a:rPr>
              <a:t/>
            </a:r>
            <a:br>
              <a:rPr lang="ru-RU" sz="2400" b="1" u="sng" dirty="0">
                <a:solidFill>
                  <a:schemeClr val="tx1"/>
                </a:solidFill>
              </a:rPr>
            </a:br>
            <a:r>
              <a:rPr lang="ru-RU" sz="2400" b="1" u="sng" dirty="0">
                <a:solidFill>
                  <a:schemeClr val="tx1"/>
                </a:solidFill>
              </a:rPr>
              <a:t/>
            </a:r>
            <a:br>
              <a:rPr lang="ru-RU" sz="2400" b="1" u="sng" dirty="0">
                <a:solidFill>
                  <a:schemeClr val="tx1"/>
                </a:solidFill>
              </a:rPr>
            </a:br>
            <a:r>
              <a:rPr lang="ru-RU" sz="2400" b="1" u="sng" dirty="0">
                <a:solidFill>
                  <a:schemeClr val="tx1"/>
                </a:solidFill>
              </a:rPr>
              <a:t>3. Предварительный договор (ст. </a:t>
            </a:r>
            <a:r>
              <a:rPr lang="ru-RU" sz="2400" b="1" u="sng" dirty="0" smtClean="0">
                <a:solidFill>
                  <a:schemeClr val="tx1"/>
                </a:solidFill>
              </a:rPr>
              <a:t>531 </a:t>
            </a:r>
            <a:r>
              <a:rPr lang="ru-RU" sz="2400" b="1" u="sng" dirty="0">
                <a:solidFill>
                  <a:schemeClr val="tx1"/>
                </a:solidFill>
              </a:rPr>
              <a:t>ГК </a:t>
            </a:r>
            <a:r>
              <a:rPr lang="ru-RU" sz="2400" b="1" u="sng" dirty="0" smtClean="0">
                <a:solidFill>
                  <a:schemeClr val="tx1"/>
                </a:solidFill>
              </a:rPr>
              <a:t>ДНР)</a:t>
            </a:r>
            <a:r>
              <a:rPr lang="ru-RU" sz="2400" b="1" u="sng" dirty="0">
                <a:solidFill>
                  <a:schemeClr val="tx1"/>
                </a:solidFill>
              </a:rPr>
              <a:t/>
            </a:r>
            <a:br>
              <a:rPr lang="ru-RU" sz="2400" b="1" u="sng" dirty="0">
                <a:solidFill>
                  <a:schemeClr val="tx1"/>
                </a:solidFill>
              </a:rPr>
            </a:br>
            <a:r>
              <a:rPr lang="ru-RU" sz="2400" b="1" u="sng" dirty="0">
                <a:solidFill>
                  <a:schemeClr val="tx1"/>
                </a:solidFill>
              </a:rPr>
              <a:t/>
            </a:r>
            <a:br>
              <a:rPr lang="ru-RU" sz="2400" b="1" u="sng" dirty="0">
                <a:solidFill>
                  <a:schemeClr val="tx1"/>
                </a:solidFill>
              </a:rPr>
            </a:br>
            <a:r>
              <a:rPr lang="ru-RU" sz="2400" b="1" u="sng" dirty="0">
                <a:solidFill>
                  <a:schemeClr val="tx1"/>
                </a:solidFill>
              </a:rPr>
              <a:t>4. Договор присоединения (ст. </a:t>
            </a:r>
            <a:r>
              <a:rPr lang="ru-RU" sz="2400" b="1" u="sng" dirty="0" smtClean="0">
                <a:solidFill>
                  <a:schemeClr val="tx1"/>
                </a:solidFill>
              </a:rPr>
              <a:t>530 </a:t>
            </a:r>
            <a:r>
              <a:rPr lang="ru-RU" sz="2400" b="1" u="sng" dirty="0">
                <a:solidFill>
                  <a:schemeClr val="tx1"/>
                </a:solidFill>
              </a:rPr>
              <a:t>ГК </a:t>
            </a:r>
            <a:r>
              <a:rPr lang="ru-RU" sz="2400" b="1" u="sng" dirty="0" smtClean="0">
                <a:solidFill>
                  <a:schemeClr val="tx1"/>
                </a:solidFill>
              </a:rPr>
              <a:t>ДНР)</a:t>
            </a:r>
            <a:r>
              <a:rPr lang="ru-RU" sz="2400" b="1" u="sng" dirty="0">
                <a:solidFill>
                  <a:schemeClr val="tx1"/>
                </a:solidFill>
              </a:rPr>
              <a:t/>
            </a:r>
            <a:br>
              <a:rPr lang="ru-RU" sz="2400" b="1" u="sng" dirty="0">
                <a:solidFill>
                  <a:schemeClr val="tx1"/>
                </a:solidFill>
              </a:rPr>
            </a:br>
            <a:r>
              <a:rPr lang="ru-RU" sz="2400" b="1" u="sng" dirty="0">
                <a:solidFill>
                  <a:schemeClr val="tx1"/>
                </a:solidFill>
              </a:rPr>
              <a:t/>
            </a:r>
            <a:br>
              <a:rPr lang="ru-RU" sz="2400" b="1" u="sng" dirty="0">
                <a:solidFill>
                  <a:schemeClr val="tx1"/>
                </a:solidFill>
              </a:rPr>
            </a:br>
            <a:r>
              <a:rPr lang="ru-RU" sz="2400" b="1" u="sng" dirty="0">
                <a:solidFill>
                  <a:schemeClr val="tx1"/>
                </a:solidFill>
              </a:rPr>
              <a:t>5. Договор в пользу третьего лица (ст. </a:t>
            </a:r>
            <a:r>
              <a:rPr lang="ru-RU" sz="2400" b="1" u="sng" dirty="0" smtClean="0">
                <a:solidFill>
                  <a:schemeClr val="tx1"/>
                </a:solidFill>
              </a:rPr>
              <a:t>536 </a:t>
            </a:r>
            <a:r>
              <a:rPr lang="ru-RU" sz="2400" b="1" u="sng" dirty="0">
                <a:solidFill>
                  <a:schemeClr val="tx1"/>
                </a:solidFill>
              </a:rPr>
              <a:t>ГК </a:t>
            </a:r>
            <a:r>
              <a:rPr lang="ru-RU" sz="2400" b="1" u="sng" dirty="0" smtClean="0">
                <a:solidFill>
                  <a:schemeClr val="tx1"/>
                </a:solidFill>
              </a:rPr>
              <a:t>ДНР)</a:t>
            </a:r>
            <a:r>
              <a:rPr lang="ru-RU" sz="2400" b="1" u="sng" dirty="0">
                <a:solidFill>
                  <a:schemeClr val="tx1"/>
                </a:solidFill>
              </a:rPr>
              <a:t/>
            </a:r>
            <a:br>
              <a:rPr lang="ru-RU" sz="2400" b="1" u="sng" dirty="0">
                <a:solidFill>
                  <a:schemeClr val="tx1"/>
                </a:solidFill>
              </a:rPr>
            </a:br>
            <a:r>
              <a:rPr lang="ru-RU" sz="2400" b="1" u="sng" dirty="0"/>
              <a:t/>
            </a:r>
            <a:br>
              <a:rPr lang="ru-RU" sz="2400" b="1" u="sng" dirty="0"/>
            </a:br>
            <a:r>
              <a:rPr lang="ru-RU" sz="2400" b="1" u="sng" dirty="0"/>
              <a:t/>
            </a:r>
            <a:br>
              <a:rPr lang="ru-RU" sz="2400" b="1" u="sng" dirty="0"/>
            </a:br>
            <a:r>
              <a:rPr lang="ru-RU" sz="2400" b="1" u="sng" dirty="0"/>
              <a:t/>
            </a:r>
            <a:br>
              <a:rPr lang="ru-RU" sz="2400" b="1" u="sng" dirty="0"/>
            </a:br>
            <a:endParaRPr lang="ru-RU" sz="2400" dirty="0"/>
          </a:p>
        </p:txBody>
      </p:sp>
      <p:sp>
        <p:nvSpPr>
          <p:cNvPr id="5" name="TextBox 4"/>
          <p:cNvSpPr txBox="1"/>
          <p:nvPr/>
        </p:nvSpPr>
        <p:spPr>
          <a:xfrm>
            <a:off x="8502879" y="548680"/>
            <a:ext cx="234547" cy="861774"/>
          </a:xfrm>
          <a:prstGeom prst="rect">
            <a:avLst/>
          </a:prstGeom>
          <a:noFill/>
        </p:spPr>
        <p:txBody>
          <a:bodyPr wrap="none" rtlCol="0">
            <a:spAutoFit/>
          </a:bodyPr>
          <a:lstStyle/>
          <a:p>
            <a:endParaRPr lang="ru-RU" sz="3200" b="1" dirty="0">
              <a:solidFill>
                <a:srgbClr val="40464F"/>
              </a:solidFill>
            </a:endParaRPr>
          </a:p>
          <a:p>
            <a:endParaRPr lang="ru-RU" dirty="0"/>
          </a:p>
        </p:txBody>
      </p:sp>
      <p:sp>
        <p:nvSpPr>
          <p:cNvPr id="4" name="TextBox 3"/>
          <p:cNvSpPr txBox="1"/>
          <p:nvPr/>
        </p:nvSpPr>
        <p:spPr>
          <a:xfrm>
            <a:off x="8506374" y="548680"/>
            <a:ext cx="618479" cy="584776"/>
          </a:xfrm>
          <a:prstGeom prst="rect">
            <a:avLst/>
          </a:prstGeom>
          <a:noFill/>
        </p:spPr>
        <p:txBody>
          <a:bodyPr wrap="none" rtlCol="0">
            <a:spAutoFit/>
          </a:bodyPr>
          <a:lstStyle/>
          <a:p>
            <a:r>
              <a:rPr lang="ru-RU" sz="3200" b="1" dirty="0">
                <a:solidFill>
                  <a:srgbClr val="40464F"/>
                </a:solidFill>
              </a:rPr>
              <a:t>11</a:t>
            </a:r>
          </a:p>
        </p:txBody>
      </p:sp>
    </p:spTree>
    <p:extLst>
      <p:ext uri="{BB962C8B-B14F-4D97-AF65-F5344CB8AC3E}">
        <p14:creationId xmlns:p14="http://schemas.microsoft.com/office/powerpoint/2010/main" val="291131060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0825" y="188913"/>
            <a:ext cx="8642350" cy="647700"/>
          </a:xfrm>
        </p:spPr>
        <p:txBody>
          <a:bodyPr>
            <a:noAutofit/>
          </a:bodyPr>
          <a:lstStyle/>
          <a:p>
            <a:pPr algn="ctr">
              <a:defRPr/>
            </a:pPr>
            <a:r>
              <a:rPr lang="ru-RU" sz="2400" b="1" dirty="0"/>
              <a:t>Особенности аренды транспортного средства с экипажем</a:t>
            </a:r>
            <a:endParaRPr lang="ru-RU" sz="2300" b="1" dirty="0">
              <a:solidFill>
                <a:schemeClr val="tx1"/>
              </a:solidFill>
              <a:latin typeface="Times New Roman" pitchFamily="18" charset="0"/>
              <a:cs typeface="Times New Roman" pitchFamily="18" charset="0"/>
            </a:endParaRPr>
          </a:p>
        </p:txBody>
      </p:sp>
      <p:sp>
        <p:nvSpPr>
          <p:cNvPr id="3" name="Содержимое 2"/>
          <p:cNvSpPr>
            <a:spLocks noGrp="1"/>
          </p:cNvSpPr>
          <p:nvPr>
            <p:ph idx="1"/>
          </p:nvPr>
        </p:nvSpPr>
        <p:spPr>
          <a:xfrm>
            <a:off x="250825" y="908050"/>
            <a:ext cx="8785225" cy="6049963"/>
          </a:xfrm>
        </p:spPr>
        <p:txBody>
          <a:bodyPr>
            <a:normAutofit/>
          </a:bodyPr>
          <a:lstStyle/>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1800" dirty="0">
              <a:latin typeface="Times New Roman" pitchFamily="18" charset="0"/>
              <a:cs typeface="Times New Roman" pitchFamily="18" charset="0"/>
            </a:endParaRPr>
          </a:p>
        </p:txBody>
      </p:sp>
      <p:sp>
        <p:nvSpPr>
          <p:cNvPr id="5" name="Прямоугольник с двумя скругленными противолежащими углами 4"/>
          <p:cNvSpPr/>
          <p:nvPr/>
        </p:nvSpPr>
        <p:spPr>
          <a:xfrm>
            <a:off x="250825" y="981075"/>
            <a:ext cx="8642350" cy="1008063"/>
          </a:xfrm>
          <a:prstGeom prst="round2Diag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ru-RU" dirty="0">
                <a:solidFill>
                  <a:schemeClr val="tx1"/>
                </a:solidFill>
                <a:cs typeface="Times New Roman" pitchFamily="18" charset="0"/>
              </a:rPr>
              <a:t>- арендодатель обязан поддерживать надлежащее состояние сданного в аренду транспортного средства, включая осуществление текущего и капитального ремонта и предоставление необходимых принадлежностей</a:t>
            </a:r>
          </a:p>
        </p:txBody>
      </p:sp>
      <p:sp>
        <p:nvSpPr>
          <p:cNvPr id="6" name="Прямоугольник с двумя скругленными противолежащими углами 5"/>
          <p:cNvSpPr/>
          <p:nvPr/>
        </p:nvSpPr>
        <p:spPr>
          <a:xfrm>
            <a:off x="250825" y="2133600"/>
            <a:ext cx="8642350" cy="863600"/>
          </a:xfrm>
          <a:prstGeom prst="round2Diag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ru-RU" dirty="0">
                <a:solidFill>
                  <a:schemeClr val="tx1"/>
                </a:solidFill>
                <a:cs typeface="Times New Roman" pitchFamily="18" charset="0"/>
              </a:rPr>
              <a:t>- услуги по управлению и технической эксплуатации транспортного средства должны обеспечивать его нормальную и безопасную эксплуатацию</a:t>
            </a:r>
          </a:p>
        </p:txBody>
      </p:sp>
      <p:sp>
        <p:nvSpPr>
          <p:cNvPr id="7" name="Прямоугольник с двумя скругленными противолежащими углами 6"/>
          <p:cNvSpPr/>
          <p:nvPr/>
        </p:nvSpPr>
        <p:spPr>
          <a:xfrm>
            <a:off x="250825" y="3141663"/>
            <a:ext cx="8642350" cy="792162"/>
          </a:xfrm>
          <a:prstGeom prst="round2Diag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ru-RU" dirty="0">
                <a:solidFill>
                  <a:schemeClr val="tx1"/>
                </a:solidFill>
                <a:cs typeface="Times New Roman" pitchFamily="18" charset="0"/>
              </a:rPr>
              <a:t>- оплата услуг членов экипажа, а также расходы на их содержание несет Арендодатель, если иное не установлено договором</a:t>
            </a:r>
          </a:p>
        </p:txBody>
      </p:sp>
      <p:sp>
        <p:nvSpPr>
          <p:cNvPr id="8" name="Прямоугольник с двумя скругленными противолежащими углами 7"/>
          <p:cNvSpPr/>
          <p:nvPr/>
        </p:nvSpPr>
        <p:spPr>
          <a:xfrm>
            <a:off x="250825" y="4076700"/>
            <a:ext cx="8642350" cy="792163"/>
          </a:xfrm>
          <a:prstGeom prst="round2Diag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ru-RU" dirty="0">
                <a:solidFill>
                  <a:schemeClr val="tx1"/>
                </a:solidFill>
                <a:cs typeface="Times New Roman" pitchFamily="18" charset="0"/>
              </a:rPr>
              <a:t>- Арендатор несет расходы, возникающие в связи с коммерческой эксплуатацией транспортного средства, если иное не установлено в договоре </a:t>
            </a:r>
          </a:p>
        </p:txBody>
      </p:sp>
      <p:sp>
        <p:nvSpPr>
          <p:cNvPr id="9" name="Прямоугольник с двумя скругленными противолежащими углами 8"/>
          <p:cNvSpPr/>
          <p:nvPr/>
        </p:nvSpPr>
        <p:spPr>
          <a:xfrm>
            <a:off x="250825" y="5013325"/>
            <a:ext cx="8642350" cy="1079500"/>
          </a:xfrm>
          <a:prstGeom prst="round2Diag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ru-RU" dirty="0">
                <a:solidFill>
                  <a:schemeClr val="tx1"/>
                </a:solidFill>
                <a:cs typeface="Times New Roman" pitchFamily="18" charset="0"/>
              </a:rPr>
              <a:t>- обязанность страховать транспортное средство и (или) ответственность за ущерб, который может быть причинен им или в связи с его эксплуатацией, возлагается на Арендодателя в тех случаях, когда такое страхование является обязательным в силу закона или договора</a:t>
            </a:r>
          </a:p>
        </p:txBody>
      </p:sp>
      <p:sp>
        <p:nvSpPr>
          <p:cNvPr id="10" name="TextBox 9"/>
          <p:cNvSpPr txBox="1"/>
          <p:nvPr/>
        </p:nvSpPr>
        <p:spPr>
          <a:xfrm>
            <a:off x="8483442" y="615952"/>
            <a:ext cx="722574" cy="492443"/>
          </a:xfrm>
          <a:prstGeom prst="rect">
            <a:avLst/>
          </a:prstGeom>
          <a:noFill/>
        </p:spPr>
        <p:txBody>
          <a:bodyPr wrap="none" rtlCol="0">
            <a:spAutoFit/>
          </a:bodyPr>
          <a:lstStyle/>
          <a:p>
            <a:r>
              <a:rPr lang="ru-RU" sz="2600" b="1" dirty="0">
                <a:solidFill>
                  <a:srgbClr val="40464F"/>
                </a:solidFill>
              </a:rPr>
              <a:t>114</a:t>
            </a:r>
          </a:p>
        </p:txBody>
      </p:sp>
    </p:spTree>
    <p:extLst>
      <p:ext uri="{BB962C8B-B14F-4D97-AF65-F5344CB8AC3E}">
        <p14:creationId xmlns:p14="http://schemas.microsoft.com/office/powerpoint/2010/main" val="3990675282"/>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двумя скругленными противолежащими углами 3"/>
          <p:cNvSpPr/>
          <p:nvPr/>
        </p:nvSpPr>
        <p:spPr>
          <a:xfrm>
            <a:off x="395288" y="1557338"/>
            <a:ext cx="8497887" cy="1295400"/>
          </a:xfrm>
          <a:prstGeom prst="round2Diag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r>
              <a:rPr lang="ru-RU">
                <a:solidFill>
                  <a:schemeClr val="tx1"/>
                </a:solidFill>
                <a:cs typeface="Tahoma" pitchFamily="34" charset="0"/>
              </a:rPr>
              <a:t>в случае гибели или повреждения арендованного транспортного средства Арендатор обязан возместить Арендодателю причиненные убытки, если последний докажет, что гибель или повреждение произошли по обстоятельствам, за которые отвечает Арендатор</a:t>
            </a:r>
          </a:p>
        </p:txBody>
      </p:sp>
      <p:sp>
        <p:nvSpPr>
          <p:cNvPr id="5" name="Прямоугольник с двумя скругленными противолежащими углами 4"/>
          <p:cNvSpPr/>
          <p:nvPr/>
        </p:nvSpPr>
        <p:spPr>
          <a:xfrm>
            <a:off x="395288" y="3141663"/>
            <a:ext cx="8497887" cy="1655762"/>
          </a:xfrm>
          <a:prstGeom prst="round2Diag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r>
              <a:rPr lang="ru-RU">
                <a:solidFill>
                  <a:schemeClr val="tx1"/>
                </a:solidFill>
                <a:cs typeface="Tahoma" pitchFamily="34" charset="0"/>
              </a:rPr>
              <a:t>ответственность за вред, причиненный третьим лицам арендованным транспортным средством, его механизмами, устройствами, оборудованием, несет Арендодатель в соответствии с правилами, предусмотренными гл. 59 ГК РФ. Он вправе предъявить к Арендатору регрессное требование о возмещении сумм, выплаченных третьим лицам, если докажет, что вред возник по вине Арендатора</a:t>
            </a:r>
          </a:p>
        </p:txBody>
      </p:sp>
      <p:sp>
        <p:nvSpPr>
          <p:cNvPr id="6" name="Прямоугольник с двумя скругленными противолежащими углами 5"/>
          <p:cNvSpPr/>
          <p:nvPr/>
        </p:nvSpPr>
        <p:spPr>
          <a:xfrm>
            <a:off x="395288" y="5157788"/>
            <a:ext cx="8497887" cy="792162"/>
          </a:xfrm>
          <a:prstGeom prst="round2Diag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r>
              <a:rPr lang="ru-RU">
                <a:solidFill>
                  <a:schemeClr val="tx1"/>
                </a:solidFill>
                <a:cs typeface="Tahoma" pitchFamily="34" charset="0"/>
              </a:rPr>
              <a:t>Арендатор вправе без согласия арендодателя сдавать транспортное средство в субаренду.  </a:t>
            </a:r>
          </a:p>
        </p:txBody>
      </p:sp>
      <p:sp>
        <p:nvSpPr>
          <p:cNvPr id="7" name="Заголовок 1"/>
          <p:cNvSpPr txBox="1">
            <a:spLocks/>
          </p:cNvSpPr>
          <p:nvPr/>
        </p:nvSpPr>
        <p:spPr bwMode="auto">
          <a:xfrm>
            <a:off x="323850" y="260350"/>
            <a:ext cx="8640763" cy="647700"/>
          </a:xfrm>
          <a:prstGeom prst="rect">
            <a:avLst/>
          </a:prstGeom>
          <a:noFill/>
          <a:ln w="9525">
            <a:noFill/>
            <a:miter lim="800000"/>
            <a:headEnd/>
            <a:tailEnd/>
          </a:ln>
          <a:effectLst/>
        </p:spPr>
        <p:txBody>
          <a:bodyPr anchor="ctr"/>
          <a:lstStyle/>
          <a:p>
            <a:pPr algn="ctr" eaLnBrk="0" hangingPunct="0">
              <a:defRPr/>
            </a:pPr>
            <a:endParaRPr lang="ru-RU" sz="2400" b="1" kern="0" dirty="0">
              <a:solidFill>
                <a:schemeClr val="tx2"/>
              </a:solidFill>
              <a:effectLst>
                <a:outerShdw blurRad="38100" dist="38100" dir="2700000" algn="tl">
                  <a:srgbClr val="000000"/>
                </a:outerShdw>
              </a:effectLst>
              <a:latin typeface="Tahoma" pitchFamily="34" charset="0"/>
              <a:ea typeface="+mj-ea"/>
              <a:cs typeface="+mj-cs"/>
            </a:endParaRPr>
          </a:p>
          <a:p>
            <a:pPr algn="ctr" eaLnBrk="0" hangingPunct="0">
              <a:defRPr/>
            </a:pPr>
            <a:r>
              <a:rPr lang="ru-RU" sz="2400" b="1" kern="0" dirty="0">
                <a:solidFill>
                  <a:schemeClr val="tx2"/>
                </a:solidFill>
                <a:effectLst>
                  <a:outerShdw blurRad="38100" dist="38100" dir="2700000" algn="tl">
                    <a:srgbClr val="000000"/>
                  </a:outerShdw>
                </a:effectLst>
                <a:latin typeface="+mj-lt"/>
                <a:ea typeface="+mj-ea"/>
                <a:cs typeface="+mj-cs"/>
              </a:rPr>
              <a:t>Особенности аренды транспортного средства с экипажем</a:t>
            </a:r>
            <a:endParaRPr lang="ru-RU" sz="2300" b="1" kern="0" dirty="0">
              <a:effectLst>
                <a:outerShdw blurRad="38100" dist="38100" dir="2700000" algn="tl">
                  <a:srgbClr val="000000"/>
                </a:outerShdw>
              </a:effectLst>
              <a:latin typeface="+mj-lt"/>
              <a:ea typeface="+mj-ea"/>
              <a:cs typeface="Times New Roman" pitchFamily="18" charset="0"/>
            </a:endParaRPr>
          </a:p>
        </p:txBody>
      </p:sp>
      <p:sp>
        <p:nvSpPr>
          <p:cNvPr id="8" name="TextBox 7"/>
          <p:cNvSpPr txBox="1"/>
          <p:nvPr/>
        </p:nvSpPr>
        <p:spPr>
          <a:xfrm>
            <a:off x="8483442" y="615952"/>
            <a:ext cx="722574" cy="492443"/>
          </a:xfrm>
          <a:prstGeom prst="rect">
            <a:avLst/>
          </a:prstGeom>
          <a:noFill/>
        </p:spPr>
        <p:txBody>
          <a:bodyPr wrap="none" rtlCol="0">
            <a:spAutoFit/>
          </a:bodyPr>
          <a:lstStyle/>
          <a:p>
            <a:r>
              <a:rPr lang="ru-RU" sz="2600" b="1" dirty="0">
                <a:solidFill>
                  <a:srgbClr val="40464F"/>
                </a:solidFill>
              </a:rPr>
              <a:t>115</a:t>
            </a:r>
          </a:p>
        </p:txBody>
      </p:sp>
    </p:spTree>
    <p:extLst>
      <p:ext uri="{BB962C8B-B14F-4D97-AF65-F5344CB8AC3E}">
        <p14:creationId xmlns:p14="http://schemas.microsoft.com/office/powerpoint/2010/main" val="175179111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850" y="188913"/>
            <a:ext cx="8569325" cy="431800"/>
          </a:xfrm>
        </p:spPr>
        <p:txBody>
          <a:bodyPr>
            <a:noAutofit/>
          </a:bodyPr>
          <a:lstStyle/>
          <a:p>
            <a:pPr algn="ctr">
              <a:defRPr/>
            </a:pPr>
            <a:r>
              <a:rPr lang="ru-RU" sz="2800" b="1" dirty="0"/>
              <a:t/>
            </a:r>
            <a:br>
              <a:rPr lang="ru-RU" sz="2800" b="1" dirty="0"/>
            </a:br>
            <a:r>
              <a:rPr lang="ru-RU" sz="2800" b="1" dirty="0"/>
              <a:t/>
            </a:r>
            <a:br>
              <a:rPr lang="ru-RU" sz="2800" b="1" dirty="0"/>
            </a:br>
            <a:r>
              <a:rPr lang="ru-RU" sz="2200" b="1" dirty="0"/>
              <a:t>Особенности аренды транспортного средства без экипажа</a:t>
            </a:r>
            <a:endParaRPr lang="ru-RU" sz="2200" dirty="0"/>
          </a:p>
        </p:txBody>
      </p:sp>
      <p:sp>
        <p:nvSpPr>
          <p:cNvPr id="3" name="Содержимое 2"/>
          <p:cNvSpPr>
            <a:spLocks noGrp="1"/>
          </p:cNvSpPr>
          <p:nvPr>
            <p:ph idx="1"/>
          </p:nvPr>
        </p:nvSpPr>
        <p:spPr>
          <a:xfrm>
            <a:off x="323850" y="836613"/>
            <a:ext cx="8569325" cy="5487987"/>
          </a:xfrm>
        </p:spPr>
        <p:txBody>
          <a:bodyPr>
            <a:normAutofit/>
          </a:bodyPr>
          <a:lstStyle/>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2000" dirty="0">
              <a:latin typeface="Times New Roman" pitchFamily="18" charset="0"/>
              <a:cs typeface="Times New Roman" pitchFamily="18" charset="0"/>
            </a:endParaRPr>
          </a:p>
          <a:p>
            <a:pPr marL="0" indent="0" algn="just">
              <a:buFont typeface="Wingdings" pitchFamily="2" charset="2"/>
              <a:buNone/>
              <a:defRPr/>
            </a:pPr>
            <a:endParaRPr lang="ru-RU" sz="1800" dirty="0">
              <a:latin typeface="Times New Roman" pitchFamily="18" charset="0"/>
              <a:cs typeface="Times New Roman" pitchFamily="18" charset="0"/>
            </a:endParaRPr>
          </a:p>
          <a:p>
            <a:pPr marL="0" indent="0" algn="just">
              <a:buFont typeface="Wingdings" pitchFamily="2" charset="2"/>
              <a:buNone/>
              <a:defRPr/>
            </a:pPr>
            <a:endParaRPr lang="ru-RU" sz="1800" dirty="0"/>
          </a:p>
          <a:p>
            <a:pPr marL="0" indent="0" algn="just">
              <a:buFont typeface="Wingdings" pitchFamily="2" charset="2"/>
              <a:buNone/>
              <a:defRPr/>
            </a:pPr>
            <a:endParaRPr lang="ru-RU" sz="1800" dirty="0"/>
          </a:p>
          <a:p>
            <a:pPr marL="0" indent="0" algn="just">
              <a:buFont typeface="Wingdings" pitchFamily="2" charset="2"/>
              <a:buNone/>
              <a:defRPr/>
            </a:pPr>
            <a:endParaRPr lang="ru-RU" sz="1800" dirty="0">
              <a:latin typeface="Times New Roman" pitchFamily="18" charset="0"/>
              <a:cs typeface="Times New Roman" pitchFamily="18" charset="0"/>
            </a:endParaRPr>
          </a:p>
          <a:p>
            <a:pPr>
              <a:buFont typeface="Wingdings" pitchFamily="2" charset="2"/>
              <a:buNone/>
              <a:defRPr/>
            </a:pPr>
            <a:endParaRPr lang="ru-RU" sz="1800" dirty="0">
              <a:latin typeface="Times New Roman" pitchFamily="18" charset="0"/>
              <a:cs typeface="Times New Roman" pitchFamily="18" charset="0"/>
            </a:endParaRPr>
          </a:p>
        </p:txBody>
      </p:sp>
      <p:sp>
        <p:nvSpPr>
          <p:cNvPr id="4" name="Прямоугольник с двумя скругленными противолежащими углами 3"/>
          <p:cNvSpPr/>
          <p:nvPr/>
        </p:nvSpPr>
        <p:spPr>
          <a:xfrm>
            <a:off x="323850" y="765175"/>
            <a:ext cx="8569325" cy="1150938"/>
          </a:xfrm>
          <a:prstGeom prst="round2Diag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r>
              <a:rPr lang="ru-RU" dirty="0">
                <a:solidFill>
                  <a:schemeClr val="tx1"/>
                </a:solidFill>
                <a:cs typeface="Times New Roman" pitchFamily="18" charset="0"/>
              </a:rPr>
              <a:t>Арендатор обязан поддерживать надлежащее состояние арендованного </a:t>
            </a:r>
            <a:r>
              <a:rPr lang="ru-RU" dirty="0">
                <a:solidFill>
                  <a:schemeClr val="tx1"/>
                </a:solidFill>
                <a:cs typeface="Tahoma" pitchFamily="34" charset="0"/>
              </a:rPr>
              <a:t>транспортного</a:t>
            </a:r>
            <a:r>
              <a:rPr lang="ru-RU" dirty="0">
                <a:solidFill>
                  <a:schemeClr val="tx1"/>
                </a:solidFill>
                <a:cs typeface="Times New Roman" pitchFamily="18" charset="0"/>
              </a:rPr>
              <a:t> средства, включая осуществление текущего и капитального ремонта</a:t>
            </a:r>
          </a:p>
        </p:txBody>
      </p:sp>
      <p:sp>
        <p:nvSpPr>
          <p:cNvPr id="5" name="Прямоугольник с двумя скругленными противолежащими углами 4"/>
          <p:cNvSpPr/>
          <p:nvPr/>
        </p:nvSpPr>
        <p:spPr>
          <a:xfrm>
            <a:off x="323850" y="2060575"/>
            <a:ext cx="8569325" cy="863600"/>
          </a:xfrm>
          <a:prstGeom prst="round2Diag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r>
              <a:rPr lang="ru-RU">
                <a:solidFill>
                  <a:schemeClr val="tx1"/>
                </a:solidFill>
                <a:cs typeface="Tahoma" pitchFamily="34" charset="0"/>
              </a:rPr>
              <a:t>Арендатор своими силами осуществляет управление арендованным транспортным средством и его эксплуатацию</a:t>
            </a:r>
          </a:p>
        </p:txBody>
      </p:sp>
      <p:sp>
        <p:nvSpPr>
          <p:cNvPr id="6" name="Прямоугольник с двумя скругленными противолежащими углами 5"/>
          <p:cNvSpPr/>
          <p:nvPr/>
        </p:nvSpPr>
        <p:spPr>
          <a:xfrm>
            <a:off x="323850" y="3141663"/>
            <a:ext cx="8569325" cy="1079500"/>
          </a:xfrm>
          <a:prstGeom prst="round2Diag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r>
              <a:rPr lang="ru-RU">
                <a:solidFill>
                  <a:schemeClr val="tx1"/>
                </a:solidFill>
                <a:cs typeface="Tahoma" pitchFamily="34" charset="0"/>
              </a:rPr>
              <a:t>Арендатор несет расходы на содержание арендованного транспортного средства, его страхование, включая страхование своей ответственности, а также расходы, возникающие в связи с его эксплуатацией</a:t>
            </a:r>
          </a:p>
        </p:txBody>
      </p:sp>
      <p:sp>
        <p:nvSpPr>
          <p:cNvPr id="7" name="Прямоугольник с двумя скругленными противолежащими углами 6"/>
          <p:cNvSpPr/>
          <p:nvPr/>
        </p:nvSpPr>
        <p:spPr>
          <a:xfrm>
            <a:off x="323850" y="4437063"/>
            <a:ext cx="8569325" cy="1008062"/>
          </a:xfrm>
          <a:prstGeom prst="round2Diag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r>
              <a:rPr lang="ru-RU">
                <a:solidFill>
                  <a:schemeClr val="tx1"/>
                </a:solidFill>
                <a:cs typeface="Tahoma" pitchFamily="34" charset="0"/>
              </a:rPr>
              <a:t>ответственность за вред, причиненный третьим лицам транспортным средством, его механизмами, устройствами, оборудованием, несет Арендатор в соответствии с правилами гл. 59 ГК РФ</a:t>
            </a:r>
          </a:p>
        </p:txBody>
      </p:sp>
      <p:sp>
        <p:nvSpPr>
          <p:cNvPr id="8" name="Прямоугольник с двумя скругленными противолежащими углами 7"/>
          <p:cNvSpPr/>
          <p:nvPr/>
        </p:nvSpPr>
        <p:spPr>
          <a:xfrm>
            <a:off x="323850" y="5661025"/>
            <a:ext cx="8640763" cy="863600"/>
          </a:xfrm>
          <a:prstGeom prst="round2Diag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r>
              <a:rPr lang="ru-RU">
                <a:solidFill>
                  <a:schemeClr val="tx1"/>
                </a:solidFill>
                <a:cs typeface="Tahoma" pitchFamily="34" charset="0"/>
              </a:rPr>
              <a:t>Арендатор вправе без согласия арендодателя сдавать арендованное транспортное средство в субаренду на условиях договора аренды транспортного средства с экипажем или без экипажа</a:t>
            </a:r>
          </a:p>
        </p:txBody>
      </p:sp>
      <p:sp>
        <p:nvSpPr>
          <p:cNvPr id="9" name="TextBox 8"/>
          <p:cNvSpPr txBox="1"/>
          <p:nvPr/>
        </p:nvSpPr>
        <p:spPr>
          <a:xfrm>
            <a:off x="8483442" y="615952"/>
            <a:ext cx="722574" cy="492443"/>
          </a:xfrm>
          <a:prstGeom prst="rect">
            <a:avLst/>
          </a:prstGeom>
          <a:noFill/>
        </p:spPr>
        <p:txBody>
          <a:bodyPr wrap="none" rtlCol="0">
            <a:spAutoFit/>
          </a:bodyPr>
          <a:lstStyle/>
          <a:p>
            <a:r>
              <a:rPr lang="ru-RU" sz="2600" b="1" dirty="0">
                <a:solidFill>
                  <a:srgbClr val="40464F"/>
                </a:solidFill>
              </a:rPr>
              <a:t>116</a:t>
            </a:r>
          </a:p>
        </p:txBody>
      </p:sp>
    </p:spTree>
    <p:extLst>
      <p:ext uri="{BB962C8B-B14F-4D97-AF65-F5344CB8AC3E}">
        <p14:creationId xmlns:p14="http://schemas.microsoft.com/office/powerpoint/2010/main" val="4148915268"/>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1789935"/>
            <a:ext cx="8229600" cy="3414260"/>
          </a:xfrm>
          <a:solidFill>
            <a:schemeClr val="accent1">
              <a:lumMod val="50000"/>
            </a:schemeClr>
          </a:solidFill>
          <a:ln w="38100">
            <a:solidFill>
              <a:schemeClr val="tx2"/>
            </a:solidFill>
            <a:prstDash val="dash"/>
          </a:ln>
        </p:spPr>
        <p:txBody>
          <a:bodyPr>
            <a:normAutofit fontScale="90000"/>
          </a:bodyPr>
          <a:lstStyle/>
          <a:p>
            <a:pPr algn="ctr">
              <a:defRPr/>
            </a:pPr>
            <a:r>
              <a:rPr lang="ru-RU" sz="2400" b="1" u="sng" dirty="0">
                <a:solidFill>
                  <a:schemeClr val="tx1"/>
                </a:solidFill>
              </a:rPr>
              <a:t/>
            </a:r>
            <a:br>
              <a:rPr lang="ru-RU" sz="2400" b="1" u="sng" dirty="0">
                <a:solidFill>
                  <a:schemeClr val="tx1"/>
                </a:solidFill>
              </a:rPr>
            </a:br>
            <a:r>
              <a:rPr lang="ru-RU" sz="2400" b="1" u="sng" dirty="0">
                <a:solidFill>
                  <a:schemeClr val="tx1"/>
                </a:solidFill>
              </a:rPr>
              <a:t/>
            </a:r>
            <a:br>
              <a:rPr lang="ru-RU" sz="2400" b="1" u="sng" dirty="0">
                <a:solidFill>
                  <a:schemeClr val="tx1"/>
                </a:solidFill>
              </a:rPr>
            </a:br>
            <a:r>
              <a:rPr lang="ru-RU" sz="2700" b="1" u="sng" dirty="0"/>
              <a:t>Договор финансовой аренды (лизинга) </a:t>
            </a:r>
            <a:r>
              <a:rPr lang="ru-RU" sz="2700" b="1" dirty="0"/>
              <a:t>–</a:t>
            </a:r>
            <a:br>
              <a:rPr lang="ru-RU" sz="2700" b="1" dirty="0"/>
            </a:br>
            <a:r>
              <a:rPr lang="ru-RU" sz="2700" b="1" dirty="0"/>
              <a:t/>
            </a:r>
            <a:br>
              <a:rPr lang="ru-RU" sz="2700" b="1" dirty="0"/>
            </a:br>
            <a:r>
              <a:rPr lang="ru-RU" sz="2700" b="1" dirty="0">
                <a:solidFill>
                  <a:schemeClr val="tx1"/>
                </a:solidFill>
              </a:rPr>
              <a:t> </a:t>
            </a:r>
            <a:r>
              <a:rPr lang="ru-RU" sz="2700" dirty="0">
                <a:solidFill>
                  <a:schemeClr val="tx1"/>
                </a:solidFill>
              </a:rPr>
              <a:t>договор по которому  арендодатель обязуется приобрести в собственность указанное арендатором имущество за плату во временное владение и пользование или во временное пользование (ст. 665 ГК РФ)</a:t>
            </a:r>
            <a:br>
              <a:rPr lang="ru-RU" sz="2700" dirty="0">
                <a:solidFill>
                  <a:schemeClr val="tx1"/>
                </a:solidFill>
              </a:rPr>
            </a:br>
            <a:endParaRPr lang="ru-RU" sz="2700" dirty="0">
              <a:solidFill>
                <a:schemeClr val="tx1"/>
              </a:solidFill>
            </a:endParaRPr>
          </a:p>
        </p:txBody>
      </p:sp>
      <p:sp>
        <p:nvSpPr>
          <p:cNvPr id="3" name="Прямоугольник 2"/>
          <p:cNvSpPr/>
          <p:nvPr/>
        </p:nvSpPr>
        <p:spPr>
          <a:xfrm>
            <a:off x="468313" y="620713"/>
            <a:ext cx="8280400" cy="523220"/>
          </a:xfrm>
          <a:prstGeom prst="rect">
            <a:avLst/>
          </a:prstGeom>
        </p:spPr>
        <p:txBody>
          <a:bodyPr>
            <a:spAutoFit/>
          </a:bodyPr>
          <a:lstStyle/>
          <a:p>
            <a:pPr algn="ctr">
              <a:defRPr/>
            </a:pPr>
            <a:r>
              <a:rPr lang="ru-RU" sz="2800" b="1" dirty="0">
                <a:solidFill>
                  <a:schemeClr val="tx2"/>
                </a:solidFill>
                <a:effectLst>
                  <a:outerShdw blurRad="38100" dist="38100" dir="2700000" algn="tl">
                    <a:srgbClr val="000000"/>
                  </a:outerShdw>
                </a:effectLst>
                <a:latin typeface="+mj-lt"/>
              </a:rPr>
              <a:t>Договор лизинга и виды лизинга</a:t>
            </a:r>
            <a:endParaRPr lang="ru-RU" sz="2800" dirty="0">
              <a:latin typeface="+mj-lt"/>
            </a:endParaRPr>
          </a:p>
        </p:txBody>
      </p:sp>
      <p:sp>
        <p:nvSpPr>
          <p:cNvPr id="4" name="TextBox 3"/>
          <p:cNvSpPr txBox="1"/>
          <p:nvPr/>
        </p:nvSpPr>
        <p:spPr>
          <a:xfrm>
            <a:off x="8483442" y="615952"/>
            <a:ext cx="722574" cy="492443"/>
          </a:xfrm>
          <a:prstGeom prst="rect">
            <a:avLst/>
          </a:prstGeom>
          <a:noFill/>
        </p:spPr>
        <p:txBody>
          <a:bodyPr wrap="none" rtlCol="0">
            <a:spAutoFit/>
          </a:bodyPr>
          <a:lstStyle/>
          <a:p>
            <a:r>
              <a:rPr lang="ru-RU" sz="2600" b="1" dirty="0">
                <a:solidFill>
                  <a:srgbClr val="40464F"/>
                </a:solidFill>
              </a:rPr>
              <a:t>118</a:t>
            </a:r>
          </a:p>
        </p:txBody>
      </p:sp>
    </p:spTree>
    <p:extLst>
      <p:ext uri="{BB962C8B-B14F-4D97-AF65-F5344CB8AC3E}">
        <p14:creationId xmlns:p14="http://schemas.microsoft.com/office/powerpoint/2010/main" val="4286430467"/>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120922" y="307534"/>
            <a:ext cx="8520723" cy="631214"/>
          </a:xfrm>
        </p:spPr>
        <p:txBody>
          <a:bodyPr anchor="ctr">
            <a:noAutofit/>
          </a:bodyPr>
          <a:lstStyle/>
          <a:p>
            <a:pPr algn="ctr">
              <a:defRPr/>
            </a:pPr>
            <a:r>
              <a:rPr lang="ru-RU" sz="2000" b="1" u="sng" dirty="0">
                <a:solidFill>
                  <a:srgbClr val="FF8600"/>
                </a:solidFill>
                <a:effectLst>
                  <a:outerShdw blurRad="50800" dist="38100" dir="2700000" algn="tl" rotWithShape="0">
                    <a:srgbClr val="000000">
                      <a:alpha val="43000"/>
                    </a:srgbClr>
                  </a:outerShdw>
                </a:effectLst>
              </a:rPr>
              <a:t>Отношения финансовой аренды (лизинга)</a:t>
            </a:r>
            <a:endParaRPr lang="ru-RU" sz="2000" b="1" u="sng" dirty="0"/>
          </a:p>
        </p:txBody>
      </p:sp>
      <p:sp>
        <p:nvSpPr>
          <p:cNvPr id="8" name="AutoShape 6"/>
          <p:cNvSpPr>
            <a:spLocks noChangeArrowheads="1"/>
          </p:cNvSpPr>
          <p:nvPr/>
        </p:nvSpPr>
        <p:spPr bwMode="auto">
          <a:xfrm>
            <a:off x="3280052" y="3494571"/>
            <a:ext cx="2448270" cy="150824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Продавец</a:t>
            </a:r>
          </a:p>
        </p:txBody>
      </p:sp>
      <p:sp>
        <p:nvSpPr>
          <p:cNvPr id="9" name="AutoShape 6"/>
          <p:cNvSpPr>
            <a:spLocks noChangeArrowheads="1"/>
          </p:cNvSpPr>
          <p:nvPr/>
        </p:nvSpPr>
        <p:spPr bwMode="auto">
          <a:xfrm>
            <a:off x="6235612" y="1431703"/>
            <a:ext cx="2664296" cy="150824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Лизингополучатель</a:t>
            </a:r>
          </a:p>
          <a:p>
            <a:pPr algn="ctr"/>
            <a:r>
              <a:rPr lang="ru-RU" i="1" u="sng" dirty="0">
                <a:latin typeface="+mn-lt"/>
              </a:rPr>
              <a:t>(арендатор)</a:t>
            </a:r>
          </a:p>
        </p:txBody>
      </p:sp>
      <p:sp>
        <p:nvSpPr>
          <p:cNvPr id="17" name="TextBox 16"/>
          <p:cNvSpPr txBox="1"/>
          <p:nvPr/>
        </p:nvSpPr>
        <p:spPr>
          <a:xfrm>
            <a:off x="3595325" y="1670293"/>
            <a:ext cx="2043499" cy="307777"/>
          </a:xfrm>
          <a:prstGeom prst="rect">
            <a:avLst/>
          </a:prstGeom>
          <a:noFill/>
          <a:ln w="38100">
            <a:solidFill>
              <a:srgbClr val="FFFF00"/>
            </a:solidFill>
          </a:ln>
        </p:spPr>
        <p:txBody>
          <a:bodyPr wrap="square" rtlCol="0">
            <a:spAutoFit/>
          </a:bodyPr>
          <a:lstStyle/>
          <a:p>
            <a:pPr algn="ctr"/>
            <a:r>
              <a:rPr lang="ru-RU" sz="1400" b="1" dirty="0">
                <a:solidFill>
                  <a:srgbClr val="FFFF00"/>
                </a:solidFill>
              </a:rPr>
              <a:t> 1. Договор лизинга</a:t>
            </a:r>
          </a:p>
        </p:txBody>
      </p:sp>
      <p:sp>
        <p:nvSpPr>
          <p:cNvPr id="64" name="TextBox 63"/>
          <p:cNvSpPr txBox="1"/>
          <p:nvPr/>
        </p:nvSpPr>
        <p:spPr>
          <a:xfrm>
            <a:off x="527223" y="3840927"/>
            <a:ext cx="1953879" cy="523220"/>
          </a:xfrm>
          <a:prstGeom prst="rect">
            <a:avLst/>
          </a:prstGeom>
          <a:solidFill>
            <a:schemeClr val="bg2">
              <a:lumMod val="75000"/>
              <a:lumOff val="25000"/>
            </a:schemeClr>
          </a:solidFill>
          <a:ln w="38100">
            <a:solidFill>
              <a:srgbClr val="00B0F0"/>
            </a:solidFill>
          </a:ln>
        </p:spPr>
        <p:txBody>
          <a:bodyPr wrap="square" rtlCol="0">
            <a:spAutoFit/>
          </a:bodyPr>
          <a:lstStyle/>
          <a:p>
            <a:pPr algn="ctr"/>
            <a:r>
              <a:rPr lang="ru-RU" sz="1400" b="1" dirty="0">
                <a:solidFill>
                  <a:srgbClr val="00B0F0"/>
                </a:solidFill>
              </a:rPr>
              <a:t>2. Договор купли-продажи</a:t>
            </a:r>
          </a:p>
        </p:txBody>
      </p:sp>
      <p:sp>
        <p:nvSpPr>
          <p:cNvPr id="25" name="TextBox 24"/>
          <p:cNvSpPr txBox="1"/>
          <p:nvPr/>
        </p:nvSpPr>
        <p:spPr>
          <a:xfrm>
            <a:off x="8458192" y="548680"/>
            <a:ext cx="765979" cy="523220"/>
          </a:xfrm>
          <a:prstGeom prst="rect">
            <a:avLst/>
          </a:prstGeom>
          <a:noFill/>
        </p:spPr>
        <p:txBody>
          <a:bodyPr wrap="none" rtlCol="0">
            <a:spAutoFit/>
          </a:bodyPr>
          <a:lstStyle/>
          <a:p>
            <a:r>
              <a:rPr lang="ru-RU" sz="2800" b="1" dirty="0">
                <a:solidFill>
                  <a:schemeClr val="accent1">
                    <a:lumMod val="50000"/>
                  </a:schemeClr>
                </a:solidFill>
              </a:rPr>
              <a:t>119</a:t>
            </a:r>
          </a:p>
        </p:txBody>
      </p:sp>
      <p:cxnSp>
        <p:nvCxnSpPr>
          <p:cNvPr id="21" name="Прямая со стрелкой 20"/>
          <p:cNvCxnSpPr>
            <a:cxnSpLocks/>
          </p:cNvCxnSpPr>
          <p:nvPr/>
        </p:nvCxnSpPr>
        <p:spPr bwMode="auto">
          <a:xfrm flipH="1">
            <a:off x="2772764" y="2216659"/>
            <a:ext cx="3462848" cy="0"/>
          </a:xfrm>
          <a:prstGeom prst="straightConnector1">
            <a:avLst/>
          </a:prstGeom>
          <a:ln w="38100" cap="sq" cmpd="sng">
            <a:solidFill>
              <a:srgbClr val="FFFF00"/>
            </a:solidFill>
            <a:headEnd type="arrow" w="med" len="med"/>
            <a:tailEnd type="arrow" w="med" len="med"/>
          </a:ln>
        </p:spPr>
        <p:style>
          <a:lnRef idx="3">
            <a:schemeClr val="accent1"/>
          </a:lnRef>
          <a:fillRef idx="0">
            <a:schemeClr val="accent1"/>
          </a:fillRef>
          <a:effectRef idx="2">
            <a:schemeClr val="accent1"/>
          </a:effectRef>
          <a:fontRef idx="minor">
            <a:schemeClr val="tx1"/>
          </a:fontRef>
        </p:style>
      </p:cxnSp>
      <p:cxnSp>
        <p:nvCxnSpPr>
          <p:cNvPr id="32" name="Прямая со стрелкой 31"/>
          <p:cNvCxnSpPr>
            <a:cxnSpLocks/>
            <a:stCxn id="5" idx="2"/>
            <a:endCxn id="8" idx="1"/>
          </p:cNvCxnSpPr>
          <p:nvPr/>
        </p:nvCxnSpPr>
        <p:spPr bwMode="auto">
          <a:xfrm>
            <a:off x="1548626" y="2970783"/>
            <a:ext cx="1731426" cy="1277912"/>
          </a:xfrm>
          <a:prstGeom prst="straightConnector1">
            <a:avLst/>
          </a:prstGeom>
          <a:ln w="38100" cmpd="sng">
            <a:solidFill>
              <a:srgbClr val="00B0F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37" name="TextBox 36"/>
          <p:cNvSpPr txBox="1"/>
          <p:nvPr/>
        </p:nvSpPr>
        <p:spPr>
          <a:xfrm>
            <a:off x="6504313" y="3840927"/>
            <a:ext cx="1953879" cy="523220"/>
          </a:xfrm>
          <a:prstGeom prst="rect">
            <a:avLst/>
          </a:prstGeom>
          <a:solidFill>
            <a:schemeClr val="accent6">
              <a:lumMod val="50000"/>
            </a:schemeClr>
          </a:solidFill>
          <a:ln w="38100">
            <a:solidFill>
              <a:schemeClr val="accent4">
                <a:lumMod val="60000"/>
                <a:lumOff val="40000"/>
              </a:schemeClr>
            </a:solidFill>
          </a:ln>
        </p:spPr>
        <p:txBody>
          <a:bodyPr wrap="square" rtlCol="0">
            <a:spAutoFit/>
          </a:bodyPr>
          <a:lstStyle/>
          <a:p>
            <a:pPr algn="ctr"/>
            <a:r>
              <a:rPr lang="ru-RU" sz="1400" b="1" dirty="0">
                <a:solidFill>
                  <a:schemeClr val="accent4">
                    <a:lumMod val="60000"/>
                    <a:lumOff val="40000"/>
                  </a:schemeClr>
                </a:solidFill>
              </a:rPr>
              <a:t>3. Передача объекта лизинга</a:t>
            </a:r>
          </a:p>
        </p:txBody>
      </p:sp>
      <p:cxnSp>
        <p:nvCxnSpPr>
          <p:cNvPr id="45" name="Прямая со стрелкой 44"/>
          <p:cNvCxnSpPr>
            <a:cxnSpLocks/>
            <a:endCxn id="9" idx="2"/>
          </p:cNvCxnSpPr>
          <p:nvPr/>
        </p:nvCxnSpPr>
        <p:spPr bwMode="auto">
          <a:xfrm flipV="1">
            <a:off x="5768045" y="2939951"/>
            <a:ext cx="1799715" cy="1185082"/>
          </a:xfrm>
          <a:prstGeom prst="straightConnector1">
            <a:avLst/>
          </a:prstGeom>
          <a:ln w="38100" cmpd="sng">
            <a:solidFill>
              <a:schemeClr val="accent4">
                <a:lumMod val="60000"/>
                <a:lumOff val="40000"/>
              </a:schemeClr>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5" name="AutoShape 6"/>
          <p:cNvSpPr>
            <a:spLocks noChangeArrowheads="1"/>
          </p:cNvSpPr>
          <p:nvPr/>
        </p:nvSpPr>
        <p:spPr bwMode="auto">
          <a:xfrm>
            <a:off x="324490" y="1462535"/>
            <a:ext cx="2448272" cy="150824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Лизингодатель</a:t>
            </a:r>
          </a:p>
          <a:p>
            <a:pPr algn="ctr"/>
            <a:r>
              <a:rPr lang="ru-RU" i="1" u="sng" dirty="0">
                <a:latin typeface="+mn-lt"/>
              </a:rPr>
              <a:t>(арендодатель)</a:t>
            </a:r>
          </a:p>
        </p:txBody>
      </p:sp>
    </p:spTree>
    <p:extLst>
      <p:ext uri="{BB962C8B-B14F-4D97-AF65-F5344CB8AC3E}">
        <p14:creationId xmlns:p14="http://schemas.microsoft.com/office/powerpoint/2010/main" val="4262392871"/>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p:cNvSpPr>
          <p:nvPr/>
        </p:nvSpPr>
        <p:spPr bwMode="auto">
          <a:xfrm>
            <a:off x="468313" y="188913"/>
            <a:ext cx="8229600" cy="958850"/>
          </a:xfrm>
          <a:prstGeom prst="rect">
            <a:avLst/>
          </a:prstGeom>
          <a:noFill/>
          <a:ln w="9525">
            <a:noFill/>
            <a:miter lim="800000"/>
            <a:headEnd/>
            <a:tailEnd/>
          </a:ln>
        </p:spPr>
        <p:txBody>
          <a:bodyPr anchor="ctr"/>
          <a:lstStyle/>
          <a:p>
            <a:pPr algn="ctr" eaLnBrk="0" hangingPunct="0">
              <a:defRPr/>
            </a:pPr>
            <a:r>
              <a:rPr lang="ru-RU" sz="2400" b="1" dirty="0">
                <a:solidFill>
                  <a:schemeClr val="tx2"/>
                </a:solidFill>
                <a:effectLst>
                  <a:outerShdw blurRad="38100" dist="38100" dir="2700000" algn="tl">
                    <a:srgbClr val="000000"/>
                  </a:outerShdw>
                </a:effectLst>
                <a:latin typeface="Tahoma" pitchFamily="34" charset="0"/>
              </a:rPr>
              <a:t/>
            </a:r>
            <a:br>
              <a:rPr lang="ru-RU" sz="2400" b="1" dirty="0">
                <a:solidFill>
                  <a:schemeClr val="tx2"/>
                </a:solidFill>
                <a:effectLst>
                  <a:outerShdw blurRad="38100" dist="38100" dir="2700000" algn="tl">
                    <a:srgbClr val="000000"/>
                  </a:outerShdw>
                </a:effectLst>
                <a:latin typeface="Tahoma" pitchFamily="34" charset="0"/>
              </a:rPr>
            </a:br>
            <a:r>
              <a:rPr lang="ru-RU" sz="2400" b="1" dirty="0">
                <a:solidFill>
                  <a:schemeClr val="tx2"/>
                </a:solidFill>
                <a:effectLst>
                  <a:outerShdw blurRad="38100" dist="38100" dir="2700000" algn="tl">
                    <a:srgbClr val="000000"/>
                  </a:outerShdw>
                </a:effectLst>
                <a:latin typeface="+mj-lt"/>
              </a:rPr>
              <a:t>Квалифицирующие признаки договора лизинга</a:t>
            </a:r>
            <a:r>
              <a:rPr lang="ru-RU" sz="2400" dirty="0">
                <a:solidFill>
                  <a:schemeClr val="tx2"/>
                </a:solidFill>
                <a:effectLst>
                  <a:outerShdw blurRad="38100" dist="38100" dir="2700000" algn="tl">
                    <a:srgbClr val="000000"/>
                  </a:outerShdw>
                </a:effectLst>
                <a:latin typeface="+mj-lt"/>
              </a:rPr>
              <a:t/>
            </a:r>
            <a:br>
              <a:rPr lang="ru-RU" sz="2400" dirty="0">
                <a:solidFill>
                  <a:schemeClr val="tx2"/>
                </a:solidFill>
                <a:effectLst>
                  <a:outerShdw blurRad="38100" dist="38100" dir="2700000" algn="tl">
                    <a:srgbClr val="000000"/>
                  </a:outerShdw>
                </a:effectLst>
                <a:latin typeface="+mj-lt"/>
              </a:rPr>
            </a:br>
            <a:endParaRPr lang="ru-RU" sz="2400" dirty="0">
              <a:solidFill>
                <a:schemeClr val="tx2"/>
              </a:solidFill>
              <a:effectLst>
                <a:outerShdw blurRad="38100" dist="38100" dir="2700000" algn="tl">
                  <a:srgbClr val="000000"/>
                </a:outerShdw>
              </a:effectLst>
              <a:latin typeface="+mj-lt"/>
            </a:endParaRPr>
          </a:p>
        </p:txBody>
      </p:sp>
      <p:sp>
        <p:nvSpPr>
          <p:cNvPr id="4" name="AutoShape 5"/>
          <p:cNvSpPr>
            <a:spLocks noChangeArrowheads="1"/>
          </p:cNvSpPr>
          <p:nvPr/>
        </p:nvSpPr>
        <p:spPr bwMode="auto">
          <a:xfrm>
            <a:off x="250825" y="1844675"/>
            <a:ext cx="4176713" cy="194468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Tahoma" pitchFamily="34" charset="0"/>
              </a:rPr>
              <a:t>В </a:t>
            </a:r>
            <a:r>
              <a:rPr lang="ru-RU" dirty="0">
                <a:latin typeface="+mj-lt"/>
              </a:rPr>
              <a:t>качестве обязанного лица по </a:t>
            </a:r>
          </a:p>
          <a:p>
            <a:pPr marL="342900" indent="-342900" algn="ctr">
              <a:defRPr/>
            </a:pPr>
            <a:r>
              <a:rPr lang="ru-RU" dirty="0">
                <a:latin typeface="+mj-lt"/>
              </a:rPr>
              <a:t>договору лизинга наряду с </a:t>
            </a:r>
          </a:p>
          <a:p>
            <a:pPr marL="342900" indent="-342900" algn="ctr">
              <a:defRPr/>
            </a:pPr>
            <a:r>
              <a:rPr lang="ru-RU" dirty="0">
                <a:latin typeface="+mj-lt"/>
              </a:rPr>
              <a:t>арендодателем и арендатором, </a:t>
            </a:r>
          </a:p>
          <a:p>
            <a:pPr marL="342900" indent="-342900" algn="ctr">
              <a:defRPr/>
            </a:pPr>
            <a:r>
              <a:rPr lang="ru-RU" dirty="0">
                <a:latin typeface="+mj-lt"/>
              </a:rPr>
              <a:t>выступает продавец имущества, не </a:t>
            </a:r>
          </a:p>
          <a:p>
            <a:pPr marL="342900" indent="-342900" algn="ctr">
              <a:defRPr/>
            </a:pPr>
            <a:r>
              <a:rPr lang="ru-RU" dirty="0">
                <a:latin typeface="+mj-lt"/>
              </a:rPr>
              <a:t>участвующий в договоре в </a:t>
            </a:r>
          </a:p>
          <a:p>
            <a:pPr marL="342900" indent="-342900" algn="ctr">
              <a:defRPr/>
            </a:pPr>
            <a:r>
              <a:rPr lang="ru-RU" dirty="0">
                <a:latin typeface="+mj-lt"/>
              </a:rPr>
              <a:t>качестве его стороны</a:t>
            </a:r>
          </a:p>
        </p:txBody>
      </p:sp>
      <p:sp>
        <p:nvSpPr>
          <p:cNvPr id="3" name="AutoShape 5"/>
          <p:cNvSpPr>
            <a:spLocks noChangeArrowheads="1"/>
          </p:cNvSpPr>
          <p:nvPr/>
        </p:nvSpPr>
        <p:spPr bwMode="auto">
          <a:xfrm>
            <a:off x="5148263" y="1628775"/>
            <a:ext cx="3600450" cy="10080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Арендодатель не является </a:t>
            </a:r>
          </a:p>
          <a:p>
            <a:pPr marL="342900" indent="-342900" algn="ctr">
              <a:defRPr/>
            </a:pPr>
            <a:r>
              <a:rPr lang="ru-RU" dirty="0">
                <a:latin typeface="+mj-lt"/>
              </a:rPr>
              <a:t>собственником или титульным </a:t>
            </a:r>
          </a:p>
          <a:p>
            <a:pPr marL="342900" indent="-342900" algn="ctr">
              <a:defRPr/>
            </a:pPr>
            <a:r>
              <a:rPr lang="ru-RU" dirty="0">
                <a:latin typeface="+mj-lt"/>
              </a:rPr>
              <a:t>владельцем имущества</a:t>
            </a:r>
          </a:p>
        </p:txBody>
      </p:sp>
      <p:sp>
        <p:nvSpPr>
          <p:cNvPr id="5" name="AutoShape 5"/>
          <p:cNvSpPr>
            <a:spLocks noChangeArrowheads="1"/>
          </p:cNvSpPr>
          <p:nvPr/>
        </p:nvSpPr>
        <p:spPr bwMode="auto">
          <a:xfrm>
            <a:off x="5076825" y="3141663"/>
            <a:ext cx="3743325" cy="14398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Активная роль арендатора, </a:t>
            </a:r>
          </a:p>
          <a:p>
            <a:pPr marL="342900" indent="-342900" algn="ctr">
              <a:defRPr/>
            </a:pPr>
            <a:r>
              <a:rPr lang="ru-RU" dirty="0">
                <a:latin typeface="+mj-lt"/>
              </a:rPr>
              <a:t>не свойственная в целом </a:t>
            </a:r>
          </a:p>
          <a:p>
            <a:pPr marL="342900" indent="-342900" algn="ctr">
              <a:defRPr/>
            </a:pPr>
            <a:r>
              <a:rPr lang="ru-RU" dirty="0">
                <a:latin typeface="+mj-lt"/>
              </a:rPr>
              <a:t>арендным отношениям</a:t>
            </a:r>
          </a:p>
        </p:txBody>
      </p:sp>
      <p:cxnSp>
        <p:nvCxnSpPr>
          <p:cNvPr id="107525" name="Прямая соединительная линия 11"/>
          <p:cNvCxnSpPr>
            <a:cxnSpLocks noChangeShapeType="1"/>
          </p:cNvCxnSpPr>
          <p:nvPr/>
        </p:nvCxnSpPr>
        <p:spPr bwMode="auto">
          <a:xfrm>
            <a:off x="3635375" y="1196975"/>
            <a:ext cx="1800225" cy="0"/>
          </a:xfrm>
          <a:prstGeom prst="line">
            <a:avLst/>
          </a:prstGeom>
          <a:noFill/>
          <a:ln w="38100" algn="ctr">
            <a:solidFill>
              <a:schemeClr val="tx1"/>
            </a:solidFill>
            <a:round/>
            <a:headEnd/>
            <a:tailEnd/>
          </a:ln>
        </p:spPr>
      </p:cxnSp>
      <p:cxnSp>
        <p:nvCxnSpPr>
          <p:cNvPr id="10" name="Прямая со стрелкой 9"/>
          <p:cNvCxnSpPr>
            <a:endCxn id="4" idx="0"/>
          </p:cNvCxnSpPr>
          <p:nvPr/>
        </p:nvCxnSpPr>
        <p:spPr bwMode="auto">
          <a:xfrm flipH="1">
            <a:off x="2339975" y="1196975"/>
            <a:ext cx="2232025" cy="647700"/>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6" name="Прямая со стрелкой 9"/>
          <p:cNvCxnSpPr>
            <a:cxnSpLocks noChangeShapeType="1"/>
            <a:endCxn id="3" idx="0"/>
          </p:cNvCxnSpPr>
          <p:nvPr/>
        </p:nvCxnSpPr>
        <p:spPr bwMode="auto">
          <a:xfrm>
            <a:off x="4572000" y="1196975"/>
            <a:ext cx="2376488" cy="43180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cxnSp>
        <p:nvCxnSpPr>
          <p:cNvPr id="7" name="Прямая со стрелкой 9"/>
          <p:cNvCxnSpPr>
            <a:cxnSpLocks noChangeShapeType="1"/>
          </p:cNvCxnSpPr>
          <p:nvPr/>
        </p:nvCxnSpPr>
        <p:spPr bwMode="auto">
          <a:xfrm>
            <a:off x="4572000" y="1196975"/>
            <a:ext cx="504825" cy="2087563"/>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21" name="AutoShape 5"/>
          <p:cNvSpPr>
            <a:spLocks noChangeArrowheads="1"/>
          </p:cNvSpPr>
          <p:nvPr/>
        </p:nvSpPr>
        <p:spPr bwMode="auto">
          <a:xfrm>
            <a:off x="611188" y="4652963"/>
            <a:ext cx="4248150" cy="151288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Специальное правило: передача</a:t>
            </a:r>
          </a:p>
          <a:p>
            <a:pPr marL="342900" indent="-342900" algn="ctr">
              <a:defRPr/>
            </a:pPr>
            <a:r>
              <a:rPr lang="ru-RU" dirty="0">
                <a:latin typeface="+mj-lt"/>
              </a:rPr>
              <a:t>арендованного имущества арендатору </a:t>
            </a:r>
          </a:p>
          <a:p>
            <a:pPr marL="342900" indent="-342900" algn="ctr">
              <a:defRPr/>
            </a:pPr>
            <a:r>
              <a:rPr lang="ru-RU" dirty="0">
                <a:latin typeface="+mj-lt"/>
              </a:rPr>
              <a:t>производится не арендодателем, </a:t>
            </a:r>
          </a:p>
          <a:p>
            <a:pPr marL="342900" indent="-342900" algn="ctr">
              <a:defRPr/>
            </a:pPr>
            <a:r>
              <a:rPr lang="ru-RU" dirty="0">
                <a:latin typeface="+mj-lt"/>
              </a:rPr>
              <a:t>а продавцом имущества</a:t>
            </a:r>
          </a:p>
        </p:txBody>
      </p:sp>
      <p:cxnSp>
        <p:nvCxnSpPr>
          <p:cNvPr id="22" name="Прямая со стрелкой 21"/>
          <p:cNvCxnSpPr/>
          <p:nvPr/>
        </p:nvCxnSpPr>
        <p:spPr bwMode="auto">
          <a:xfrm>
            <a:off x="4572000" y="1196975"/>
            <a:ext cx="71438" cy="3455988"/>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2" name="TextBox 11"/>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120</a:t>
            </a:r>
          </a:p>
        </p:txBody>
      </p:sp>
    </p:spTree>
    <p:extLst>
      <p:ext uri="{BB962C8B-B14F-4D97-AF65-F5344CB8AC3E}">
        <p14:creationId xmlns:p14="http://schemas.microsoft.com/office/powerpoint/2010/main" val="2505362832"/>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p:cNvSpPr>
          <p:nvPr/>
        </p:nvSpPr>
        <p:spPr bwMode="auto">
          <a:xfrm>
            <a:off x="468313" y="188913"/>
            <a:ext cx="8229600" cy="958850"/>
          </a:xfrm>
          <a:prstGeom prst="rect">
            <a:avLst/>
          </a:prstGeom>
          <a:noFill/>
          <a:ln w="9525">
            <a:noFill/>
            <a:miter lim="800000"/>
            <a:headEnd/>
            <a:tailEnd/>
          </a:ln>
        </p:spPr>
        <p:txBody>
          <a:bodyPr anchor="ctr"/>
          <a:lstStyle/>
          <a:p>
            <a:pPr algn="ctr" eaLnBrk="0" hangingPunct="0">
              <a:defRPr/>
            </a:pPr>
            <a:r>
              <a:rPr lang="ru-RU" sz="2400" b="1" dirty="0">
                <a:solidFill>
                  <a:schemeClr val="tx2"/>
                </a:solidFill>
                <a:effectLst>
                  <a:outerShdw blurRad="38100" dist="38100" dir="2700000" algn="tl">
                    <a:srgbClr val="000000"/>
                  </a:outerShdw>
                </a:effectLst>
                <a:latin typeface="Tahoma" pitchFamily="34" charset="0"/>
              </a:rPr>
              <a:t/>
            </a:r>
            <a:br>
              <a:rPr lang="ru-RU" sz="2400" b="1" dirty="0">
                <a:solidFill>
                  <a:schemeClr val="tx2"/>
                </a:solidFill>
                <a:effectLst>
                  <a:outerShdw blurRad="38100" dist="38100" dir="2700000" algn="tl">
                    <a:srgbClr val="000000"/>
                  </a:outerShdw>
                </a:effectLst>
                <a:latin typeface="Tahoma" pitchFamily="34" charset="0"/>
              </a:rPr>
            </a:br>
            <a:r>
              <a:rPr lang="ru-RU" sz="2400" b="1" dirty="0">
                <a:solidFill>
                  <a:schemeClr val="tx2"/>
                </a:solidFill>
                <a:effectLst>
                  <a:outerShdw blurRad="38100" dist="38100" dir="2700000" algn="tl">
                    <a:srgbClr val="000000"/>
                  </a:outerShdw>
                </a:effectLst>
                <a:latin typeface="+mj-lt"/>
              </a:rPr>
              <a:t>Виды лизинга по ФЗ «О финансовой аренде (лизинге)»</a:t>
            </a:r>
            <a:r>
              <a:rPr lang="ru-RU" sz="2400" dirty="0">
                <a:solidFill>
                  <a:schemeClr val="tx2"/>
                </a:solidFill>
                <a:effectLst>
                  <a:outerShdw blurRad="38100" dist="38100" dir="2700000" algn="tl">
                    <a:srgbClr val="000000"/>
                  </a:outerShdw>
                </a:effectLst>
                <a:latin typeface="+mj-lt"/>
              </a:rPr>
              <a:t/>
            </a:r>
            <a:br>
              <a:rPr lang="ru-RU" sz="2400" dirty="0">
                <a:solidFill>
                  <a:schemeClr val="tx2"/>
                </a:solidFill>
                <a:effectLst>
                  <a:outerShdw blurRad="38100" dist="38100" dir="2700000" algn="tl">
                    <a:srgbClr val="000000"/>
                  </a:outerShdw>
                </a:effectLst>
                <a:latin typeface="+mj-lt"/>
              </a:rPr>
            </a:br>
            <a:endParaRPr lang="ru-RU" sz="2400" dirty="0">
              <a:solidFill>
                <a:schemeClr val="tx2"/>
              </a:solidFill>
              <a:effectLst>
                <a:outerShdw blurRad="38100" dist="38100" dir="2700000" algn="tl">
                  <a:srgbClr val="000000"/>
                </a:outerShdw>
              </a:effectLst>
              <a:latin typeface="+mj-lt"/>
            </a:endParaRPr>
          </a:p>
        </p:txBody>
      </p:sp>
      <p:sp>
        <p:nvSpPr>
          <p:cNvPr id="4" name="AutoShape 5"/>
          <p:cNvSpPr>
            <a:spLocks noChangeArrowheads="1"/>
          </p:cNvSpPr>
          <p:nvPr/>
        </p:nvSpPr>
        <p:spPr bwMode="auto">
          <a:xfrm>
            <a:off x="250825" y="1844675"/>
            <a:ext cx="3744913" cy="151288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400" b="1" dirty="0">
                <a:latin typeface="+mj-lt"/>
              </a:rPr>
              <a:t>Внутренний</a:t>
            </a:r>
          </a:p>
        </p:txBody>
      </p:sp>
      <p:cxnSp>
        <p:nvCxnSpPr>
          <p:cNvPr id="108547" name="Прямая соединительная линия 11"/>
          <p:cNvCxnSpPr>
            <a:cxnSpLocks noChangeShapeType="1"/>
          </p:cNvCxnSpPr>
          <p:nvPr/>
        </p:nvCxnSpPr>
        <p:spPr bwMode="auto">
          <a:xfrm>
            <a:off x="3635375" y="1196975"/>
            <a:ext cx="1800225" cy="0"/>
          </a:xfrm>
          <a:prstGeom prst="line">
            <a:avLst/>
          </a:prstGeom>
          <a:noFill/>
          <a:ln w="38100" algn="ctr">
            <a:solidFill>
              <a:schemeClr val="tx1"/>
            </a:solidFill>
            <a:round/>
            <a:headEnd/>
            <a:tailEnd/>
          </a:ln>
        </p:spPr>
      </p:cxnSp>
      <p:cxnSp>
        <p:nvCxnSpPr>
          <p:cNvPr id="10" name="Прямая со стрелкой 9"/>
          <p:cNvCxnSpPr>
            <a:endCxn id="4" idx="0"/>
          </p:cNvCxnSpPr>
          <p:nvPr/>
        </p:nvCxnSpPr>
        <p:spPr bwMode="auto">
          <a:xfrm flipH="1">
            <a:off x="2124075" y="1196975"/>
            <a:ext cx="2447925" cy="647700"/>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22" name="Прямая со стрелкой 21"/>
          <p:cNvCxnSpPr>
            <a:endCxn id="12" idx="0"/>
          </p:cNvCxnSpPr>
          <p:nvPr/>
        </p:nvCxnSpPr>
        <p:spPr bwMode="auto">
          <a:xfrm>
            <a:off x="4572000" y="1196975"/>
            <a:ext cx="2413000" cy="647700"/>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2" name="AutoShape 5"/>
          <p:cNvSpPr>
            <a:spLocks noChangeArrowheads="1"/>
          </p:cNvSpPr>
          <p:nvPr/>
        </p:nvSpPr>
        <p:spPr bwMode="auto">
          <a:xfrm>
            <a:off x="5003800" y="1844675"/>
            <a:ext cx="3960813" cy="151288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400" b="1" dirty="0">
                <a:latin typeface="+mj-lt"/>
              </a:rPr>
              <a:t>Международный</a:t>
            </a:r>
          </a:p>
        </p:txBody>
      </p:sp>
      <p:sp>
        <p:nvSpPr>
          <p:cNvPr id="15" name="AutoShape 5"/>
          <p:cNvSpPr>
            <a:spLocks noChangeArrowheads="1"/>
          </p:cNvSpPr>
          <p:nvPr/>
        </p:nvSpPr>
        <p:spPr bwMode="auto">
          <a:xfrm>
            <a:off x="250825" y="3933825"/>
            <a:ext cx="3744913" cy="10080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Лизингодатель и </a:t>
            </a:r>
          </a:p>
          <a:p>
            <a:pPr marL="342900" indent="-342900" algn="ctr">
              <a:defRPr/>
            </a:pPr>
            <a:r>
              <a:rPr lang="ru-RU" dirty="0">
                <a:latin typeface="+mj-lt"/>
              </a:rPr>
              <a:t>лизингополучатель – </a:t>
            </a:r>
          </a:p>
          <a:p>
            <a:pPr marL="342900" indent="-342900" algn="ctr">
              <a:defRPr/>
            </a:pPr>
            <a:r>
              <a:rPr lang="ru-RU" dirty="0">
                <a:latin typeface="+mj-lt"/>
              </a:rPr>
              <a:t>резиденты РФ</a:t>
            </a:r>
          </a:p>
        </p:txBody>
      </p:sp>
      <p:sp>
        <p:nvSpPr>
          <p:cNvPr id="18" name="AutoShape 5"/>
          <p:cNvSpPr>
            <a:spLocks noChangeArrowheads="1"/>
          </p:cNvSpPr>
          <p:nvPr/>
        </p:nvSpPr>
        <p:spPr bwMode="auto">
          <a:xfrm>
            <a:off x="5076825" y="4005263"/>
            <a:ext cx="3816350" cy="10080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Лизингодатель и/или </a:t>
            </a:r>
          </a:p>
          <a:p>
            <a:pPr marL="342900" indent="-342900" algn="ctr">
              <a:defRPr/>
            </a:pPr>
            <a:r>
              <a:rPr lang="ru-RU" dirty="0">
                <a:latin typeface="+mj-lt"/>
              </a:rPr>
              <a:t>лизингополучатель – </a:t>
            </a:r>
          </a:p>
          <a:p>
            <a:pPr marL="342900" indent="-342900" algn="ctr">
              <a:defRPr/>
            </a:pPr>
            <a:r>
              <a:rPr lang="ru-RU" dirty="0">
                <a:latin typeface="+mj-lt"/>
              </a:rPr>
              <a:t>нерезиденты РФ</a:t>
            </a:r>
          </a:p>
        </p:txBody>
      </p:sp>
      <p:cxnSp>
        <p:nvCxnSpPr>
          <p:cNvPr id="19" name="Прямая со стрелкой 18"/>
          <p:cNvCxnSpPr>
            <a:stCxn id="12" idx="2"/>
            <a:endCxn id="18" idx="0"/>
          </p:cNvCxnSpPr>
          <p:nvPr/>
        </p:nvCxnSpPr>
        <p:spPr bwMode="auto">
          <a:xfrm>
            <a:off x="6985000" y="3357563"/>
            <a:ext cx="0" cy="647700"/>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20" name="Прямая со стрелкой 19"/>
          <p:cNvCxnSpPr>
            <a:stCxn id="4" idx="2"/>
            <a:endCxn id="15" idx="0"/>
          </p:cNvCxnSpPr>
          <p:nvPr/>
        </p:nvCxnSpPr>
        <p:spPr bwMode="auto">
          <a:xfrm>
            <a:off x="2124075" y="3357563"/>
            <a:ext cx="0" cy="576262"/>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3" name="TextBox 12"/>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121</a:t>
            </a:r>
          </a:p>
        </p:txBody>
      </p:sp>
    </p:spTree>
    <p:extLst>
      <p:ext uri="{BB962C8B-B14F-4D97-AF65-F5344CB8AC3E}">
        <p14:creationId xmlns:p14="http://schemas.microsoft.com/office/powerpoint/2010/main" val="3657073405"/>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p:cNvSpPr>
          <p:nvPr/>
        </p:nvSpPr>
        <p:spPr bwMode="auto">
          <a:xfrm>
            <a:off x="468313" y="188913"/>
            <a:ext cx="8229600" cy="1368425"/>
          </a:xfrm>
          <a:prstGeom prst="rect">
            <a:avLst/>
          </a:prstGeom>
          <a:noFill/>
          <a:ln w="9525">
            <a:noFill/>
            <a:miter lim="800000"/>
            <a:headEnd/>
            <a:tailEnd/>
          </a:ln>
        </p:spPr>
        <p:txBody>
          <a:bodyPr anchor="ctr"/>
          <a:lstStyle/>
          <a:p>
            <a:pPr algn="ctr" eaLnBrk="0" hangingPunct="0">
              <a:defRPr/>
            </a:pPr>
            <a:r>
              <a:rPr lang="ru-RU" sz="2400" b="1" dirty="0">
                <a:solidFill>
                  <a:schemeClr val="tx2"/>
                </a:solidFill>
                <a:effectLst>
                  <a:outerShdw blurRad="38100" dist="38100" dir="2700000" algn="tl">
                    <a:srgbClr val="000000"/>
                  </a:outerShdw>
                </a:effectLst>
                <a:latin typeface="Tahoma" pitchFamily="34" charset="0"/>
              </a:rPr>
              <a:t/>
            </a:r>
            <a:br>
              <a:rPr lang="ru-RU" sz="2400" b="1" dirty="0">
                <a:solidFill>
                  <a:schemeClr val="tx2"/>
                </a:solidFill>
                <a:effectLst>
                  <a:outerShdw blurRad="38100" dist="38100" dir="2700000" algn="tl">
                    <a:srgbClr val="000000"/>
                  </a:outerShdw>
                </a:effectLst>
                <a:latin typeface="Tahoma" pitchFamily="34" charset="0"/>
              </a:rPr>
            </a:br>
            <a:endParaRPr lang="ru-RU" sz="2400" b="1" dirty="0">
              <a:solidFill>
                <a:schemeClr val="tx2"/>
              </a:solidFill>
              <a:effectLst>
                <a:outerShdw blurRad="38100" dist="38100" dir="2700000" algn="tl">
                  <a:srgbClr val="000000"/>
                </a:outerShdw>
              </a:effectLst>
              <a:latin typeface="Tahoma" pitchFamily="34" charset="0"/>
            </a:endParaRPr>
          </a:p>
          <a:p>
            <a:pPr algn="ctr" eaLnBrk="0" hangingPunct="0">
              <a:defRPr/>
            </a:pPr>
            <a:r>
              <a:rPr lang="ru-RU" sz="2200" b="1" dirty="0">
                <a:solidFill>
                  <a:schemeClr val="tx2"/>
                </a:solidFill>
                <a:effectLst>
                  <a:outerShdw blurRad="38100" dist="38100" dir="2700000" algn="tl">
                    <a:srgbClr val="000000"/>
                  </a:outerShdw>
                </a:effectLst>
                <a:latin typeface="+mj-lt"/>
              </a:rPr>
              <a:t>Виды лизинга, применяемые в практике лизинговых компаний (учетом экономической теории и международного опыта)</a:t>
            </a:r>
            <a:r>
              <a:rPr lang="ru-RU" sz="2200" dirty="0">
                <a:solidFill>
                  <a:schemeClr val="tx2"/>
                </a:solidFill>
                <a:effectLst>
                  <a:outerShdw blurRad="38100" dist="38100" dir="2700000" algn="tl">
                    <a:srgbClr val="000000"/>
                  </a:outerShdw>
                </a:effectLst>
                <a:latin typeface="+mj-lt"/>
              </a:rPr>
              <a:t/>
            </a:r>
            <a:br>
              <a:rPr lang="ru-RU" sz="2200" dirty="0">
                <a:solidFill>
                  <a:schemeClr val="tx2"/>
                </a:solidFill>
                <a:effectLst>
                  <a:outerShdw blurRad="38100" dist="38100" dir="2700000" algn="tl">
                    <a:srgbClr val="000000"/>
                  </a:outerShdw>
                </a:effectLst>
                <a:latin typeface="+mj-lt"/>
              </a:rPr>
            </a:br>
            <a:endParaRPr lang="ru-RU" sz="2200" dirty="0">
              <a:solidFill>
                <a:schemeClr val="tx2"/>
              </a:solidFill>
              <a:effectLst>
                <a:outerShdw blurRad="38100" dist="38100" dir="2700000" algn="tl">
                  <a:srgbClr val="000000"/>
                </a:outerShdw>
              </a:effectLst>
              <a:latin typeface="+mj-lt"/>
            </a:endParaRPr>
          </a:p>
        </p:txBody>
      </p:sp>
      <p:sp>
        <p:nvSpPr>
          <p:cNvPr id="4" name="AutoShape 5"/>
          <p:cNvSpPr>
            <a:spLocks noChangeArrowheads="1"/>
          </p:cNvSpPr>
          <p:nvPr/>
        </p:nvSpPr>
        <p:spPr bwMode="auto">
          <a:xfrm>
            <a:off x="250825" y="1700213"/>
            <a:ext cx="8642350" cy="230505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000" b="1" u="sng" dirty="0">
                <a:latin typeface="+mj-lt"/>
              </a:rPr>
              <a:t>Оперативный (операционный, эксплуатационный) лизинг:</a:t>
            </a:r>
          </a:p>
          <a:p>
            <a:pPr marL="342900" indent="-342900" algn="ctr">
              <a:defRPr/>
            </a:pPr>
            <a:endParaRPr lang="ru-RU" sz="2000" dirty="0">
              <a:latin typeface="+mj-lt"/>
            </a:endParaRPr>
          </a:p>
          <a:p>
            <a:pPr marL="342900" indent="-342900" algn="ctr">
              <a:defRPr/>
            </a:pPr>
            <a:r>
              <a:rPr lang="ru-RU" sz="2000" dirty="0">
                <a:latin typeface="+mj-lt"/>
              </a:rPr>
              <a:t>договор заключается на значительно меньший срок, чем это требуется</a:t>
            </a:r>
          </a:p>
          <a:p>
            <a:pPr marL="342900" indent="-342900" algn="ctr">
              <a:defRPr/>
            </a:pPr>
            <a:r>
              <a:rPr lang="ru-RU" sz="2000" dirty="0">
                <a:latin typeface="+mj-lt"/>
              </a:rPr>
              <a:t> для полной амортизации имущества, и по окончании срока имущество</a:t>
            </a:r>
          </a:p>
          <a:p>
            <a:pPr marL="342900" indent="-342900" algn="ctr">
              <a:defRPr/>
            </a:pPr>
            <a:r>
              <a:rPr lang="ru-RU" sz="2000" dirty="0">
                <a:latin typeface="+mj-lt"/>
              </a:rPr>
              <a:t>возвращается лизингодателю, который имеет возможность повторно</a:t>
            </a:r>
          </a:p>
          <a:p>
            <a:pPr marL="342900" indent="-342900" algn="ctr">
              <a:defRPr/>
            </a:pPr>
            <a:r>
              <a:rPr lang="ru-RU" sz="2000" dirty="0">
                <a:latin typeface="+mj-lt"/>
              </a:rPr>
              <a:t>сдать его в аренду </a:t>
            </a:r>
          </a:p>
          <a:p>
            <a:pPr marL="342900" indent="-342900" algn="ctr">
              <a:defRPr/>
            </a:pPr>
            <a:r>
              <a:rPr lang="ru-RU" sz="2000" dirty="0">
                <a:latin typeface="+mj-lt"/>
              </a:rPr>
              <a:t>(приобретение имущества лизингополучателем исключается)</a:t>
            </a:r>
          </a:p>
        </p:txBody>
      </p:sp>
      <p:sp>
        <p:nvSpPr>
          <p:cNvPr id="23" name="AutoShape 5"/>
          <p:cNvSpPr>
            <a:spLocks noChangeArrowheads="1"/>
          </p:cNvSpPr>
          <p:nvPr/>
        </p:nvSpPr>
        <p:spPr bwMode="auto">
          <a:xfrm>
            <a:off x="250825" y="4221163"/>
            <a:ext cx="8642350" cy="23034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000" b="1" u="sng" dirty="0">
                <a:latin typeface="+mj-lt"/>
              </a:rPr>
              <a:t>Возобновляемый (револьверный) лизинг:</a:t>
            </a:r>
          </a:p>
          <a:p>
            <a:pPr marL="342900" indent="-342900" algn="ctr">
              <a:defRPr/>
            </a:pPr>
            <a:endParaRPr lang="ru-RU" sz="2000" dirty="0">
              <a:latin typeface="+mj-lt"/>
            </a:endParaRPr>
          </a:p>
          <a:p>
            <a:pPr marL="342900" indent="-342900" algn="ctr">
              <a:defRPr/>
            </a:pPr>
            <a:r>
              <a:rPr lang="ru-RU" sz="2000" dirty="0">
                <a:latin typeface="+mj-lt"/>
              </a:rPr>
              <a:t>после окончания первого срока договор лизинга продлевается на </a:t>
            </a:r>
          </a:p>
          <a:p>
            <a:pPr marL="342900" indent="-342900" algn="ctr">
              <a:defRPr/>
            </a:pPr>
            <a:r>
              <a:rPr lang="ru-RU" sz="2000" dirty="0">
                <a:latin typeface="+mj-lt"/>
              </a:rPr>
              <a:t>следующий период, при этом объекты лизинга через определенное </a:t>
            </a:r>
          </a:p>
          <a:p>
            <a:pPr marL="342900" indent="-342900" algn="ctr">
              <a:defRPr/>
            </a:pPr>
            <a:r>
              <a:rPr lang="ru-RU" sz="2000" dirty="0">
                <a:latin typeface="+mj-lt"/>
              </a:rPr>
              <a:t>время в зависимости от износа и по желанию лизингополучателя </a:t>
            </a:r>
          </a:p>
          <a:p>
            <a:pPr marL="342900" indent="-342900" algn="ctr">
              <a:defRPr/>
            </a:pPr>
            <a:r>
              <a:rPr lang="ru-RU" sz="2000" dirty="0">
                <a:latin typeface="+mj-lt"/>
              </a:rPr>
              <a:t>меняются на более совершенные образцы </a:t>
            </a:r>
          </a:p>
          <a:p>
            <a:pPr marL="342900" indent="-342900" algn="ctr">
              <a:defRPr/>
            </a:pPr>
            <a:r>
              <a:rPr lang="ru-RU" sz="2000" dirty="0">
                <a:latin typeface="+mj-lt"/>
              </a:rPr>
              <a:t>(расходы по замене на лизингополучателе)</a:t>
            </a:r>
          </a:p>
        </p:txBody>
      </p:sp>
      <p:sp>
        <p:nvSpPr>
          <p:cNvPr id="5" name="TextBox 4"/>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122</a:t>
            </a:r>
          </a:p>
        </p:txBody>
      </p:sp>
    </p:spTree>
    <p:extLst>
      <p:ext uri="{BB962C8B-B14F-4D97-AF65-F5344CB8AC3E}">
        <p14:creationId xmlns:p14="http://schemas.microsoft.com/office/powerpoint/2010/main" val="3211735888"/>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914400" y="381808"/>
            <a:ext cx="7315200" cy="1427626"/>
          </a:xfrm>
        </p:spPr>
        <p:txBody>
          <a:bodyPr>
            <a:normAutofit fontScale="90000"/>
          </a:bodyPr>
          <a:lstStyle/>
          <a:p>
            <a:pPr algn="ctr">
              <a:defRPr/>
            </a:pPr>
            <a:r>
              <a:rPr lang="ru-RU" sz="2400" b="1" dirty="0"/>
              <a:t/>
            </a:r>
            <a:br>
              <a:rPr lang="ru-RU" sz="2400" b="1" dirty="0"/>
            </a:br>
            <a:r>
              <a:rPr lang="ru-RU" sz="2400" b="1" dirty="0"/>
              <a:t/>
            </a:r>
            <a:br>
              <a:rPr lang="ru-RU" sz="2400" b="1" dirty="0"/>
            </a:br>
            <a:r>
              <a:rPr lang="ru-RU" sz="2400" b="1" dirty="0"/>
              <a:t>Виды лизинга, применяемые в практике лизинговых компаний (учетом экономической теории и международного опыта)</a:t>
            </a:r>
            <a:r>
              <a:rPr lang="ru-RU" sz="2400" dirty="0"/>
              <a:t/>
            </a:r>
            <a:br>
              <a:rPr lang="ru-RU" sz="2400" dirty="0"/>
            </a:br>
            <a:endParaRPr lang="ru-RU" sz="2400" dirty="0"/>
          </a:p>
        </p:txBody>
      </p:sp>
      <p:cxnSp>
        <p:nvCxnSpPr>
          <p:cNvPr id="110594" name="Прямая соединительная линия 11"/>
          <p:cNvCxnSpPr>
            <a:cxnSpLocks noChangeShapeType="1"/>
          </p:cNvCxnSpPr>
          <p:nvPr/>
        </p:nvCxnSpPr>
        <p:spPr bwMode="auto">
          <a:xfrm>
            <a:off x="3635375" y="1916113"/>
            <a:ext cx="1800225" cy="0"/>
          </a:xfrm>
          <a:prstGeom prst="line">
            <a:avLst/>
          </a:prstGeom>
          <a:noFill/>
          <a:ln w="38100" algn="ctr">
            <a:solidFill>
              <a:schemeClr val="tx1"/>
            </a:solidFill>
            <a:round/>
            <a:headEnd/>
            <a:tailEnd/>
          </a:ln>
        </p:spPr>
      </p:cxnSp>
      <p:cxnSp>
        <p:nvCxnSpPr>
          <p:cNvPr id="6" name="Прямая со стрелкой 5"/>
          <p:cNvCxnSpPr>
            <a:endCxn id="11" idx="0"/>
          </p:cNvCxnSpPr>
          <p:nvPr/>
        </p:nvCxnSpPr>
        <p:spPr bwMode="auto">
          <a:xfrm flipH="1">
            <a:off x="4464050" y="1916113"/>
            <a:ext cx="36513" cy="2520950"/>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7" name="Прямая со стрелкой 6"/>
          <p:cNvCxnSpPr>
            <a:endCxn id="10" idx="0"/>
          </p:cNvCxnSpPr>
          <p:nvPr/>
        </p:nvCxnSpPr>
        <p:spPr bwMode="auto">
          <a:xfrm>
            <a:off x="4427538" y="1916113"/>
            <a:ext cx="2413000" cy="576262"/>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8" name="Прямая со стрелкой 7"/>
          <p:cNvCxnSpPr>
            <a:endCxn id="9" idx="0"/>
          </p:cNvCxnSpPr>
          <p:nvPr/>
        </p:nvCxnSpPr>
        <p:spPr bwMode="auto">
          <a:xfrm flipH="1">
            <a:off x="2232025" y="1916113"/>
            <a:ext cx="2268538" cy="576262"/>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9" name="AutoShape 5"/>
          <p:cNvSpPr>
            <a:spLocks noChangeArrowheads="1"/>
          </p:cNvSpPr>
          <p:nvPr/>
        </p:nvSpPr>
        <p:spPr bwMode="auto">
          <a:xfrm>
            <a:off x="250825" y="2492375"/>
            <a:ext cx="3960813" cy="165735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000" b="1" u="sng" dirty="0">
                <a:latin typeface="+mj-lt"/>
              </a:rPr>
              <a:t>Чистый лизинг </a:t>
            </a:r>
            <a:r>
              <a:rPr lang="ru-RU" sz="2000" dirty="0">
                <a:latin typeface="+mj-lt"/>
              </a:rPr>
              <a:t>– </a:t>
            </a:r>
          </a:p>
          <a:p>
            <a:pPr marL="342900" indent="-342900" algn="ctr">
              <a:defRPr/>
            </a:pPr>
            <a:r>
              <a:rPr lang="ru-RU" dirty="0">
                <a:latin typeface="+mj-lt"/>
              </a:rPr>
              <a:t>лизингополучатель несет все </a:t>
            </a:r>
          </a:p>
          <a:p>
            <a:pPr marL="342900" indent="-342900" algn="ctr">
              <a:defRPr/>
            </a:pPr>
            <a:r>
              <a:rPr lang="ru-RU" dirty="0">
                <a:latin typeface="+mj-lt"/>
              </a:rPr>
              <a:t>расходы по </a:t>
            </a:r>
          </a:p>
          <a:p>
            <a:pPr marL="342900" indent="-342900" algn="ctr">
              <a:defRPr/>
            </a:pPr>
            <a:r>
              <a:rPr lang="ru-RU" dirty="0">
                <a:latin typeface="+mj-lt"/>
              </a:rPr>
              <a:t>обслуживанию имущества</a:t>
            </a:r>
          </a:p>
        </p:txBody>
      </p:sp>
      <p:sp>
        <p:nvSpPr>
          <p:cNvPr id="10" name="AutoShape 5"/>
          <p:cNvSpPr>
            <a:spLocks noChangeArrowheads="1"/>
          </p:cNvSpPr>
          <p:nvPr/>
        </p:nvSpPr>
        <p:spPr bwMode="auto">
          <a:xfrm>
            <a:off x="4859338" y="2492375"/>
            <a:ext cx="3960812" cy="165735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000" b="1" u="sng" dirty="0">
                <a:latin typeface="+mj-lt"/>
              </a:rPr>
              <a:t>Полный (мокрый) лизинг </a:t>
            </a:r>
            <a:r>
              <a:rPr lang="ru-RU" sz="2000" dirty="0">
                <a:latin typeface="+mj-lt"/>
              </a:rPr>
              <a:t>–</a:t>
            </a:r>
          </a:p>
          <a:p>
            <a:pPr marL="342900" indent="-342900" algn="ctr">
              <a:defRPr/>
            </a:pPr>
            <a:r>
              <a:rPr lang="ru-RU" dirty="0">
                <a:latin typeface="+mj-lt"/>
              </a:rPr>
              <a:t>лизингодатель несет все </a:t>
            </a:r>
          </a:p>
          <a:p>
            <a:pPr marL="342900" indent="-342900" algn="ctr">
              <a:defRPr/>
            </a:pPr>
            <a:r>
              <a:rPr lang="ru-RU" dirty="0">
                <a:latin typeface="+mj-lt"/>
              </a:rPr>
              <a:t>расходы по </a:t>
            </a:r>
          </a:p>
          <a:p>
            <a:pPr marL="342900" indent="-342900" algn="ctr">
              <a:defRPr/>
            </a:pPr>
            <a:r>
              <a:rPr lang="ru-RU" dirty="0">
                <a:latin typeface="+mj-lt"/>
              </a:rPr>
              <a:t>обслуживанию имущества</a:t>
            </a:r>
          </a:p>
        </p:txBody>
      </p:sp>
      <p:sp>
        <p:nvSpPr>
          <p:cNvPr id="11" name="AutoShape 5"/>
          <p:cNvSpPr>
            <a:spLocks noChangeArrowheads="1"/>
          </p:cNvSpPr>
          <p:nvPr/>
        </p:nvSpPr>
        <p:spPr bwMode="auto">
          <a:xfrm>
            <a:off x="2484438" y="4437063"/>
            <a:ext cx="3959225" cy="16557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000" b="1" u="sng" dirty="0">
                <a:latin typeface="+mj-lt"/>
              </a:rPr>
              <a:t>Частичный лизинг </a:t>
            </a:r>
            <a:r>
              <a:rPr lang="ru-RU" sz="2000" dirty="0">
                <a:latin typeface="+mj-lt"/>
              </a:rPr>
              <a:t>– </a:t>
            </a:r>
          </a:p>
          <a:p>
            <a:pPr marL="342900" indent="-342900" algn="ctr">
              <a:defRPr/>
            </a:pPr>
            <a:r>
              <a:rPr lang="ru-RU" dirty="0">
                <a:latin typeface="+mj-lt"/>
              </a:rPr>
              <a:t>обязанности по </a:t>
            </a:r>
          </a:p>
          <a:p>
            <a:pPr marL="342900" indent="-342900" algn="ctr">
              <a:defRPr/>
            </a:pPr>
            <a:r>
              <a:rPr lang="ru-RU" dirty="0">
                <a:latin typeface="+mj-lt"/>
              </a:rPr>
              <a:t>обслуживанию имущества </a:t>
            </a:r>
          </a:p>
          <a:p>
            <a:pPr marL="342900" indent="-342900" algn="ctr">
              <a:defRPr/>
            </a:pPr>
            <a:r>
              <a:rPr lang="ru-RU" dirty="0">
                <a:latin typeface="+mj-lt"/>
              </a:rPr>
              <a:t>распределены между сторонами</a:t>
            </a:r>
          </a:p>
        </p:txBody>
      </p:sp>
      <p:sp>
        <p:nvSpPr>
          <p:cNvPr id="12" name="TextBox 11"/>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123</a:t>
            </a:r>
          </a:p>
        </p:txBody>
      </p:sp>
    </p:spTree>
    <p:extLst>
      <p:ext uri="{BB962C8B-B14F-4D97-AF65-F5344CB8AC3E}">
        <p14:creationId xmlns:p14="http://schemas.microsoft.com/office/powerpoint/2010/main" val="2979200071"/>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120922" y="307534"/>
            <a:ext cx="8520723" cy="1047576"/>
          </a:xfrm>
        </p:spPr>
        <p:txBody>
          <a:bodyPr anchor="ctr">
            <a:noAutofit/>
          </a:bodyPr>
          <a:lstStyle/>
          <a:p>
            <a:pPr marL="342900" indent="-342900" algn="ctr">
              <a:defRPr/>
            </a:pPr>
            <a:r>
              <a:rPr lang="ru-RU" sz="2000" b="1" u="sng" dirty="0">
                <a:solidFill>
                  <a:srgbClr val="FF8600"/>
                </a:solidFill>
                <a:effectLst>
                  <a:outerShdw blurRad="50800" dist="38100" dir="2700000" algn="tl" rotWithShape="0">
                    <a:srgbClr val="000000">
                      <a:alpha val="43000"/>
                    </a:srgbClr>
                  </a:outerShdw>
                </a:effectLst>
              </a:rPr>
              <a:t>Косвенный лизинг</a:t>
            </a:r>
            <a:r>
              <a:rPr lang="ru-RU" sz="2000" b="1" dirty="0">
                <a:solidFill>
                  <a:srgbClr val="FF8600"/>
                </a:solidFill>
                <a:effectLst>
                  <a:outerShdw blurRad="50800" dist="38100" dir="2700000" algn="tl" rotWithShape="0">
                    <a:srgbClr val="000000">
                      <a:alpha val="43000"/>
                    </a:srgbClr>
                  </a:outerShdw>
                </a:effectLst>
              </a:rPr>
              <a:t> - </a:t>
            </a:r>
            <a:r>
              <a:rPr lang="ru-RU" sz="2000" dirty="0"/>
              <a:t>в роли поставщика (продавца) </a:t>
            </a:r>
            <a:br>
              <a:rPr lang="ru-RU" sz="2000" dirty="0"/>
            </a:br>
            <a:r>
              <a:rPr lang="ru-RU" sz="2000" dirty="0"/>
              <a:t>оборудования выступает  посредник изготовителя</a:t>
            </a:r>
            <a:endParaRPr lang="ru-RU" sz="2000" b="1" u="sng" dirty="0"/>
          </a:p>
        </p:txBody>
      </p:sp>
      <p:sp>
        <p:nvSpPr>
          <p:cNvPr id="9" name="AutoShape 6"/>
          <p:cNvSpPr>
            <a:spLocks noChangeArrowheads="1"/>
          </p:cNvSpPr>
          <p:nvPr/>
        </p:nvSpPr>
        <p:spPr bwMode="auto">
          <a:xfrm>
            <a:off x="6235612" y="1740001"/>
            <a:ext cx="2664296" cy="150824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Лизингополучатель</a:t>
            </a:r>
          </a:p>
          <a:p>
            <a:pPr algn="ctr"/>
            <a:r>
              <a:rPr lang="ru-RU" i="1" u="sng" dirty="0">
                <a:latin typeface="+mn-lt"/>
              </a:rPr>
              <a:t>(арендатор)</a:t>
            </a:r>
          </a:p>
        </p:txBody>
      </p:sp>
      <p:sp>
        <p:nvSpPr>
          <p:cNvPr id="17" name="TextBox 16"/>
          <p:cNvSpPr txBox="1"/>
          <p:nvPr/>
        </p:nvSpPr>
        <p:spPr>
          <a:xfrm>
            <a:off x="3482437" y="1586113"/>
            <a:ext cx="2043499" cy="307777"/>
          </a:xfrm>
          <a:prstGeom prst="rect">
            <a:avLst/>
          </a:prstGeom>
          <a:noFill/>
          <a:ln w="38100">
            <a:solidFill>
              <a:srgbClr val="FFFF00"/>
            </a:solidFill>
          </a:ln>
        </p:spPr>
        <p:txBody>
          <a:bodyPr wrap="square" rtlCol="0">
            <a:spAutoFit/>
          </a:bodyPr>
          <a:lstStyle/>
          <a:p>
            <a:pPr algn="ctr"/>
            <a:r>
              <a:rPr lang="ru-RU" sz="1400" b="1" dirty="0">
                <a:solidFill>
                  <a:srgbClr val="FFFF00"/>
                </a:solidFill>
              </a:rPr>
              <a:t> 1. Договор лизинга</a:t>
            </a:r>
          </a:p>
        </p:txBody>
      </p:sp>
      <p:sp>
        <p:nvSpPr>
          <p:cNvPr id="64" name="TextBox 63"/>
          <p:cNvSpPr txBox="1"/>
          <p:nvPr/>
        </p:nvSpPr>
        <p:spPr>
          <a:xfrm>
            <a:off x="818885" y="3766492"/>
            <a:ext cx="1953879" cy="523220"/>
          </a:xfrm>
          <a:prstGeom prst="rect">
            <a:avLst/>
          </a:prstGeom>
          <a:solidFill>
            <a:schemeClr val="bg2">
              <a:lumMod val="75000"/>
              <a:lumOff val="25000"/>
            </a:schemeClr>
          </a:solidFill>
          <a:ln w="38100">
            <a:solidFill>
              <a:srgbClr val="00B0F0"/>
            </a:solidFill>
          </a:ln>
        </p:spPr>
        <p:txBody>
          <a:bodyPr wrap="square" rtlCol="0">
            <a:spAutoFit/>
          </a:bodyPr>
          <a:lstStyle/>
          <a:p>
            <a:pPr algn="ctr"/>
            <a:r>
              <a:rPr lang="ru-RU" sz="1400" b="1" dirty="0">
                <a:solidFill>
                  <a:srgbClr val="00B0F0"/>
                </a:solidFill>
              </a:rPr>
              <a:t>2. Договор купли-продажи</a:t>
            </a:r>
          </a:p>
        </p:txBody>
      </p:sp>
      <p:sp>
        <p:nvSpPr>
          <p:cNvPr id="25" name="TextBox 24"/>
          <p:cNvSpPr txBox="1"/>
          <p:nvPr/>
        </p:nvSpPr>
        <p:spPr>
          <a:xfrm>
            <a:off x="8458192" y="548680"/>
            <a:ext cx="785793" cy="523220"/>
          </a:xfrm>
          <a:prstGeom prst="rect">
            <a:avLst/>
          </a:prstGeom>
          <a:noFill/>
        </p:spPr>
        <p:txBody>
          <a:bodyPr wrap="none" rtlCol="0">
            <a:spAutoFit/>
          </a:bodyPr>
          <a:lstStyle/>
          <a:p>
            <a:r>
              <a:rPr lang="ru-RU" sz="2800" b="1" dirty="0">
                <a:solidFill>
                  <a:schemeClr val="accent1">
                    <a:lumMod val="50000"/>
                  </a:schemeClr>
                </a:solidFill>
              </a:rPr>
              <a:t>124</a:t>
            </a:r>
          </a:p>
        </p:txBody>
      </p:sp>
      <p:cxnSp>
        <p:nvCxnSpPr>
          <p:cNvPr id="32" name="Прямая со стрелкой 31"/>
          <p:cNvCxnSpPr>
            <a:cxnSpLocks/>
            <a:stCxn id="5" idx="2"/>
            <a:endCxn id="8" idx="1"/>
          </p:cNvCxnSpPr>
          <p:nvPr/>
        </p:nvCxnSpPr>
        <p:spPr bwMode="auto">
          <a:xfrm>
            <a:off x="1528767" y="3248249"/>
            <a:ext cx="1791008" cy="428684"/>
          </a:xfrm>
          <a:prstGeom prst="straightConnector1">
            <a:avLst/>
          </a:prstGeom>
          <a:ln w="38100" cmpd="sng">
            <a:solidFill>
              <a:srgbClr val="00B0F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37" name="TextBox 36"/>
          <p:cNvSpPr txBox="1"/>
          <p:nvPr/>
        </p:nvSpPr>
        <p:spPr>
          <a:xfrm>
            <a:off x="6467781" y="3669187"/>
            <a:ext cx="1953879" cy="523220"/>
          </a:xfrm>
          <a:prstGeom prst="rect">
            <a:avLst/>
          </a:prstGeom>
          <a:solidFill>
            <a:schemeClr val="accent6">
              <a:lumMod val="50000"/>
            </a:schemeClr>
          </a:solidFill>
          <a:ln w="38100">
            <a:solidFill>
              <a:schemeClr val="accent4">
                <a:lumMod val="60000"/>
                <a:lumOff val="40000"/>
              </a:schemeClr>
            </a:solidFill>
          </a:ln>
        </p:spPr>
        <p:txBody>
          <a:bodyPr wrap="square" rtlCol="0">
            <a:spAutoFit/>
          </a:bodyPr>
          <a:lstStyle/>
          <a:p>
            <a:pPr algn="ctr"/>
            <a:r>
              <a:rPr lang="ru-RU" sz="1400" b="1" dirty="0">
                <a:solidFill>
                  <a:schemeClr val="accent4">
                    <a:lumMod val="60000"/>
                    <a:lumOff val="40000"/>
                  </a:schemeClr>
                </a:solidFill>
              </a:rPr>
              <a:t>3. Передача объекта лизинга</a:t>
            </a:r>
          </a:p>
        </p:txBody>
      </p:sp>
      <p:cxnSp>
        <p:nvCxnSpPr>
          <p:cNvPr id="45" name="Прямая со стрелкой 44"/>
          <p:cNvCxnSpPr>
            <a:cxnSpLocks/>
            <a:stCxn id="8" idx="3"/>
          </p:cNvCxnSpPr>
          <p:nvPr/>
        </p:nvCxnSpPr>
        <p:spPr bwMode="auto">
          <a:xfrm flipV="1">
            <a:off x="5768045" y="3299671"/>
            <a:ext cx="1676675" cy="377262"/>
          </a:xfrm>
          <a:prstGeom prst="straightConnector1">
            <a:avLst/>
          </a:prstGeom>
          <a:ln w="38100" cmpd="sng">
            <a:solidFill>
              <a:schemeClr val="accent4">
                <a:lumMod val="60000"/>
                <a:lumOff val="40000"/>
              </a:schemeClr>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5" name="AutoShape 6">
            <a:extLst>
              <a:ext uri="{FF2B5EF4-FFF2-40B4-BE49-F238E27FC236}">
                <a16:creationId xmlns:a16="http://schemas.microsoft.com/office/drawing/2014/main" xmlns="" id="{ADAAD418-1958-B747-92AA-A2BEA7DF73CD}"/>
              </a:ext>
            </a:extLst>
          </p:cNvPr>
          <p:cNvSpPr>
            <a:spLocks noChangeArrowheads="1"/>
          </p:cNvSpPr>
          <p:nvPr/>
        </p:nvSpPr>
        <p:spPr bwMode="auto">
          <a:xfrm>
            <a:off x="3319775" y="5344071"/>
            <a:ext cx="2448270" cy="1069596"/>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Изготовитель</a:t>
            </a:r>
            <a:endParaRPr lang="ru-RU" i="1" u="sng" dirty="0">
              <a:latin typeface="+mn-lt"/>
            </a:endParaRPr>
          </a:p>
        </p:txBody>
      </p:sp>
      <p:cxnSp>
        <p:nvCxnSpPr>
          <p:cNvPr id="18" name="Прямая со стрелкой 17">
            <a:extLst>
              <a:ext uri="{FF2B5EF4-FFF2-40B4-BE49-F238E27FC236}">
                <a16:creationId xmlns:a16="http://schemas.microsoft.com/office/drawing/2014/main" xmlns="" id="{3071452F-609B-0341-8DE4-89E51C1EAF6B}"/>
              </a:ext>
            </a:extLst>
          </p:cNvPr>
          <p:cNvCxnSpPr>
            <a:cxnSpLocks/>
            <a:stCxn id="8" idx="2"/>
            <a:endCxn id="15" idx="0"/>
          </p:cNvCxnSpPr>
          <p:nvPr/>
        </p:nvCxnSpPr>
        <p:spPr bwMode="auto">
          <a:xfrm>
            <a:off x="4543910" y="4267200"/>
            <a:ext cx="0" cy="1076871"/>
          </a:xfrm>
          <a:prstGeom prst="straightConnector1">
            <a:avLst/>
          </a:prstGeom>
          <a:ln w="38100" cmpd="sng">
            <a:solidFill>
              <a:schemeClr val="bg1">
                <a:lumMod val="60000"/>
                <a:lumOff val="40000"/>
              </a:schemeClr>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8" name="AutoShape 6"/>
          <p:cNvSpPr>
            <a:spLocks noChangeArrowheads="1"/>
          </p:cNvSpPr>
          <p:nvPr/>
        </p:nvSpPr>
        <p:spPr bwMode="auto">
          <a:xfrm>
            <a:off x="3319775" y="3086666"/>
            <a:ext cx="2448270" cy="1180534"/>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Продавец </a:t>
            </a:r>
          </a:p>
          <a:p>
            <a:pPr algn="ctr"/>
            <a:r>
              <a:rPr lang="ru-RU" i="1" u="sng" dirty="0">
                <a:latin typeface="+mn-lt"/>
              </a:rPr>
              <a:t>(посредник </a:t>
            </a:r>
          </a:p>
          <a:p>
            <a:pPr algn="ctr"/>
            <a:r>
              <a:rPr lang="ru-RU" i="1" u="sng" dirty="0">
                <a:latin typeface="+mn-lt"/>
              </a:rPr>
              <a:t>изготовителя)</a:t>
            </a:r>
          </a:p>
        </p:txBody>
      </p:sp>
      <p:sp>
        <p:nvSpPr>
          <p:cNvPr id="22" name="TextBox 21">
            <a:extLst>
              <a:ext uri="{FF2B5EF4-FFF2-40B4-BE49-F238E27FC236}">
                <a16:creationId xmlns:a16="http://schemas.microsoft.com/office/drawing/2014/main" xmlns="" id="{084363A7-8FE9-474F-9D4F-44430F97EC01}"/>
              </a:ext>
            </a:extLst>
          </p:cNvPr>
          <p:cNvSpPr txBox="1"/>
          <p:nvPr/>
        </p:nvSpPr>
        <p:spPr>
          <a:xfrm>
            <a:off x="4772958" y="4577549"/>
            <a:ext cx="2925307" cy="523220"/>
          </a:xfrm>
          <a:prstGeom prst="rect">
            <a:avLst/>
          </a:prstGeom>
          <a:solidFill>
            <a:schemeClr val="accent6">
              <a:lumMod val="50000"/>
            </a:schemeClr>
          </a:solidFill>
          <a:ln w="38100">
            <a:solidFill>
              <a:schemeClr val="bg1">
                <a:lumMod val="60000"/>
                <a:lumOff val="40000"/>
              </a:schemeClr>
            </a:solidFill>
          </a:ln>
        </p:spPr>
        <p:txBody>
          <a:bodyPr wrap="square" rtlCol="0">
            <a:spAutoFit/>
          </a:bodyPr>
          <a:lstStyle/>
          <a:p>
            <a:pPr algn="ctr"/>
            <a:r>
              <a:rPr lang="ru-RU" sz="1400" b="1" dirty="0">
                <a:solidFill>
                  <a:schemeClr val="bg1">
                    <a:lumMod val="60000"/>
                    <a:lumOff val="40000"/>
                  </a:schemeClr>
                </a:solidFill>
              </a:rPr>
              <a:t>Посреднические отношения, купля-продажа и пр.</a:t>
            </a:r>
          </a:p>
        </p:txBody>
      </p:sp>
      <p:cxnSp>
        <p:nvCxnSpPr>
          <p:cNvPr id="26" name="Прямая со стрелкой 25">
            <a:extLst>
              <a:ext uri="{FF2B5EF4-FFF2-40B4-BE49-F238E27FC236}">
                <a16:creationId xmlns:a16="http://schemas.microsoft.com/office/drawing/2014/main" xmlns="" id="{2CBEC217-CBAB-974B-9263-59A4D8FD834D}"/>
              </a:ext>
            </a:extLst>
          </p:cNvPr>
          <p:cNvCxnSpPr>
            <a:cxnSpLocks/>
          </p:cNvCxnSpPr>
          <p:nvPr/>
        </p:nvCxnSpPr>
        <p:spPr bwMode="auto">
          <a:xfrm flipH="1">
            <a:off x="2772764" y="2188436"/>
            <a:ext cx="3462848" cy="0"/>
          </a:xfrm>
          <a:prstGeom prst="straightConnector1">
            <a:avLst/>
          </a:prstGeom>
          <a:ln w="38100" cap="sq" cmpd="sng">
            <a:solidFill>
              <a:srgbClr val="FFFF00"/>
            </a:solidFill>
            <a:headEnd type="arrow" w="med" len="med"/>
            <a:tailEnd type="arrow" w="med" len="med"/>
          </a:ln>
        </p:spPr>
        <p:style>
          <a:lnRef idx="3">
            <a:schemeClr val="accent1"/>
          </a:lnRef>
          <a:fillRef idx="0">
            <a:schemeClr val="accent1"/>
          </a:fillRef>
          <a:effectRef idx="2">
            <a:schemeClr val="accent1"/>
          </a:effectRef>
          <a:fontRef idx="minor">
            <a:schemeClr val="tx1"/>
          </a:fontRef>
        </p:style>
      </p:cxnSp>
      <p:sp>
        <p:nvSpPr>
          <p:cNvPr id="5" name="AutoShape 6"/>
          <p:cNvSpPr>
            <a:spLocks noChangeArrowheads="1"/>
          </p:cNvSpPr>
          <p:nvPr/>
        </p:nvSpPr>
        <p:spPr bwMode="auto">
          <a:xfrm>
            <a:off x="304631" y="1740001"/>
            <a:ext cx="2448272" cy="150824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Лизингодатель</a:t>
            </a:r>
          </a:p>
          <a:p>
            <a:pPr algn="ctr"/>
            <a:r>
              <a:rPr lang="ru-RU" i="1" u="sng" dirty="0">
                <a:latin typeface="+mn-lt"/>
              </a:rPr>
              <a:t>(арендодатель)</a:t>
            </a:r>
          </a:p>
        </p:txBody>
      </p:sp>
    </p:spTree>
    <p:extLst>
      <p:ext uri="{BB962C8B-B14F-4D97-AF65-F5344CB8AC3E}">
        <p14:creationId xmlns:p14="http://schemas.microsoft.com/office/powerpoint/2010/main" val="11287692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260648"/>
            <a:ext cx="7128792" cy="1152128"/>
          </a:xfrm>
          <a:solidFill>
            <a:schemeClr val="accent1">
              <a:lumMod val="50000"/>
            </a:schemeClr>
          </a:solidFill>
          <a:ln w="38100" cmpd="sng">
            <a:solidFill>
              <a:schemeClr val="tx2"/>
            </a:solidFill>
            <a:prstDash val="solid"/>
          </a:ln>
          <a:scene3d>
            <a:camera prst="orthographicFront"/>
            <a:lightRig rig="threePt" dir="t"/>
          </a:scene3d>
          <a:sp3d>
            <a:bevelT w="120650" prst="convex"/>
          </a:sp3d>
        </p:spPr>
        <p:txBody>
          <a:bodyPr>
            <a:noAutofit/>
          </a:body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000" b="1" dirty="0"/>
              <a:t>Статья </a:t>
            </a:r>
            <a:r>
              <a:rPr lang="ru-RU" sz="2000" b="1" dirty="0" smtClean="0"/>
              <a:t>528ГК ДНР. </a:t>
            </a:r>
            <a:r>
              <a:rPr lang="ru-RU" sz="2000" b="1" dirty="0"/>
              <a:t/>
            </a:r>
            <a:br>
              <a:rPr lang="ru-RU" sz="2000" b="1" dirty="0"/>
            </a:br>
            <a:r>
              <a:rPr lang="ru-RU" sz="2000" b="1" dirty="0"/>
              <a:t>Публичный договор.</a:t>
            </a:r>
            <a:br>
              <a:rPr lang="ru-RU" sz="2000" b="1" dirty="0"/>
            </a:br>
            <a:endParaRPr lang="ru-RU" sz="2000" b="1" dirty="0"/>
          </a:p>
        </p:txBody>
      </p:sp>
      <p:sp>
        <p:nvSpPr>
          <p:cNvPr id="4" name="TextBox 3"/>
          <p:cNvSpPr txBox="1"/>
          <p:nvPr/>
        </p:nvSpPr>
        <p:spPr>
          <a:xfrm>
            <a:off x="8604448" y="548680"/>
            <a:ext cx="234547" cy="861774"/>
          </a:xfrm>
          <a:prstGeom prst="rect">
            <a:avLst/>
          </a:prstGeom>
          <a:noFill/>
        </p:spPr>
        <p:txBody>
          <a:bodyPr wrap="none" rtlCol="0">
            <a:spAutoFit/>
          </a:bodyPr>
          <a:lstStyle/>
          <a:p>
            <a:endParaRPr lang="ru-RU" sz="3200" b="1" dirty="0">
              <a:solidFill>
                <a:srgbClr val="40464F"/>
              </a:solidFill>
            </a:endParaRPr>
          </a:p>
          <a:p>
            <a:endParaRPr lang="ru-RU" dirty="0"/>
          </a:p>
        </p:txBody>
      </p:sp>
      <p:sp>
        <p:nvSpPr>
          <p:cNvPr id="6" name="TextBox 5"/>
          <p:cNvSpPr txBox="1"/>
          <p:nvPr/>
        </p:nvSpPr>
        <p:spPr>
          <a:xfrm>
            <a:off x="251520" y="2132856"/>
            <a:ext cx="8640961" cy="369332"/>
          </a:xfrm>
          <a:prstGeom prst="rect">
            <a:avLst/>
          </a:prstGeom>
          <a:noFill/>
        </p:spPr>
        <p:txBody>
          <a:bodyPr wrap="square" rtlCol="0">
            <a:spAutoFit/>
          </a:bodyPr>
          <a:lstStyle/>
          <a:p>
            <a:pPr algn="just"/>
            <a:r>
              <a:rPr lang="ru-RU" dirty="0"/>
              <a:t>	</a:t>
            </a:r>
            <a:endParaRPr lang="ru-RU" sz="2200" dirty="0"/>
          </a:p>
        </p:txBody>
      </p:sp>
      <p:graphicFrame>
        <p:nvGraphicFramePr>
          <p:cNvPr id="7" name="Таблица 6"/>
          <p:cNvGraphicFramePr>
            <a:graphicFrameLocks noGrp="1"/>
          </p:cNvGraphicFramePr>
          <p:nvPr>
            <p:extLst>
              <p:ext uri="{D42A27DB-BD31-4B8C-83A1-F6EECF244321}">
                <p14:modId xmlns:p14="http://schemas.microsoft.com/office/powerpoint/2010/main" val="2941306323"/>
              </p:ext>
            </p:extLst>
          </p:nvPr>
        </p:nvGraphicFramePr>
        <p:xfrm>
          <a:off x="395536" y="1628800"/>
          <a:ext cx="8424936" cy="4724400"/>
        </p:xfrm>
        <a:graphic>
          <a:graphicData uri="http://schemas.openxmlformats.org/drawingml/2006/table">
            <a:tbl>
              <a:tblPr firstRow="1" bandRow="1" bandCol="1">
                <a:tableStyleId>{5C22544A-7EE6-4342-B048-85BDC9FD1C3A}</a:tableStyleId>
              </a:tblPr>
              <a:tblGrid>
                <a:gridCol w="6048672">
                  <a:extLst>
                    <a:ext uri="{9D8B030D-6E8A-4147-A177-3AD203B41FA5}">
                      <a16:colId xmlns:a16="http://schemas.microsoft.com/office/drawing/2014/main" xmlns="" val="20000"/>
                    </a:ext>
                  </a:extLst>
                </a:gridCol>
                <a:gridCol w="2376264">
                  <a:extLst>
                    <a:ext uri="{9D8B030D-6E8A-4147-A177-3AD203B41FA5}">
                      <a16:colId xmlns:a16="http://schemas.microsoft.com/office/drawing/2014/main" xmlns="" val="20001"/>
                    </a:ext>
                  </a:extLst>
                </a:gridCol>
              </a:tblGrid>
              <a:tr h="1728192">
                <a:tc>
                  <a:txBody>
                    <a:bodyPr/>
                    <a:lstStyle/>
                    <a:p>
                      <a:pPr algn="ctr"/>
                      <a:endParaRPr lang="ru-RU" sz="1600" b="0" dirty="0"/>
                    </a:p>
                    <a:p>
                      <a:pPr algn="just"/>
                      <a:r>
                        <a:rPr lang="ru-RU" sz="1600" b="0" i="0" u="none" strike="noStrike" kern="1200" baseline="0" dirty="0">
                          <a:solidFill>
                            <a:schemeClr val="lt1"/>
                          </a:solidFill>
                          <a:latin typeface="+mn-lt"/>
                          <a:ea typeface="+mn-ea"/>
                          <a:cs typeface="+mn-cs"/>
                        </a:rPr>
                        <a:t>    1. Публичным договором признается договор, заключенный лицом, осуществляющим предпринимательскую </a:t>
                      </a:r>
                      <a:r>
                        <a:rPr lang="ru-RU" sz="1600" b="1" i="0" u="none" strike="noStrike" kern="1200" baseline="0" dirty="0">
                          <a:solidFill>
                            <a:schemeClr val="tx1"/>
                          </a:solidFill>
                          <a:effectLst>
                            <a:outerShdw blurRad="50800" dist="38100" dir="2700000" algn="tl" rotWithShape="0">
                              <a:srgbClr val="000000">
                                <a:alpha val="43000"/>
                              </a:srgbClr>
                            </a:outerShdw>
                          </a:effectLst>
                          <a:latin typeface="+mn-lt"/>
                          <a:ea typeface="+mn-ea"/>
                          <a:cs typeface="+mn-cs"/>
                        </a:rPr>
                        <a:t>или иную приносящую доход деятельность</a:t>
                      </a:r>
                      <a:r>
                        <a:rPr lang="ru-RU" sz="1600" b="1" i="0" u="none" strike="noStrike" kern="1200" baseline="0" dirty="0">
                          <a:solidFill>
                            <a:srgbClr val="FF0000"/>
                          </a:solidFill>
                          <a:effectLst>
                            <a:outerShdw blurRad="50800" dist="38100" dir="2700000" algn="tl" rotWithShape="0">
                              <a:srgbClr val="000000">
                                <a:alpha val="43000"/>
                              </a:srgbClr>
                            </a:outerShdw>
                          </a:effectLst>
                          <a:latin typeface="+mn-lt"/>
                          <a:ea typeface="+mn-ea"/>
                          <a:cs typeface="+mn-cs"/>
                        </a:rPr>
                        <a:t>,</a:t>
                      </a:r>
                      <a:r>
                        <a:rPr lang="ru-RU" sz="1600" b="0" i="0" u="none" strike="noStrike" kern="1200" baseline="0" dirty="0">
                          <a:solidFill>
                            <a:schemeClr val="lt1"/>
                          </a:solidFill>
                          <a:effectLst>
                            <a:outerShdw blurRad="50800" dist="38100" dir="2700000" algn="tl" rotWithShape="0">
                              <a:srgbClr val="000000">
                                <a:alpha val="43000"/>
                              </a:srgbClr>
                            </a:outerShdw>
                          </a:effectLst>
                          <a:latin typeface="+mn-lt"/>
                          <a:ea typeface="+mn-ea"/>
                          <a:cs typeface="+mn-cs"/>
                        </a:rPr>
                        <a:t> </a:t>
                      </a:r>
                      <a:r>
                        <a:rPr lang="ru-RU" sz="1600" b="0" i="0" u="none" strike="noStrike" kern="1200" baseline="0" dirty="0">
                          <a:solidFill>
                            <a:schemeClr val="lt1"/>
                          </a:solidFill>
                          <a:latin typeface="+mn-lt"/>
                          <a:ea typeface="+mn-ea"/>
                          <a:cs typeface="+mn-cs"/>
                        </a:rPr>
                        <a:t>и устанавливающий его обязанности по продаже товаров, выполнению работ либо оказанию услуг, которые такое лицо по характеру своей деятельности должно осуществлять в отношении каждого, кто к нему обратится.</a:t>
                      </a:r>
                    </a:p>
                    <a:p>
                      <a:pPr algn="just"/>
                      <a:endParaRPr lang="ru-RU" sz="1600" b="0" i="0" u="none" strike="noStrike" kern="1200" baseline="0" dirty="0">
                        <a:solidFill>
                          <a:schemeClr val="lt1"/>
                        </a:solidFill>
                        <a:latin typeface="+mn-lt"/>
                        <a:ea typeface="+mn-ea"/>
                        <a:cs typeface="+mn-cs"/>
                      </a:endParaRPr>
                    </a:p>
                    <a:p>
                      <a:pPr algn="just"/>
                      <a:r>
                        <a:rPr lang="ru-RU" sz="1600" b="0" i="0" u="none" strike="noStrike" kern="1200" baseline="0" dirty="0">
                          <a:solidFill>
                            <a:schemeClr val="lt1"/>
                          </a:solidFill>
                          <a:latin typeface="+mn-lt"/>
                          <a:ea typeface="+mn-ea"/>
                          <a:cs typeface="+mn-cs"/>
                        </a:rPr>
                        <a:t>           2. В публичном договоре цена товаров, работ или услуг должна быть одинаковой для потребителей соответствующей категории. Иные условия публичного договора не могут устанавливаться исходя из преимуществ отдельных потребителей или оказания им предпочтения, за исключением случаев, если </a:t>
                      </a:r>
                      <a:r>
                        <a:rPr lang="ru-RU" sz="1600" b="1" i="0" u="none" strike="noStrike" kern="1200" baseline="0" dirty="0">
                          <a:solidFill>
                            <a:schemeClr val="tx1"/>
                          </a:solidFill>
                          <a:effectLst>
                            <a:outerShdw blurRad="50800" dist="38100" dir="2700000" algn="tl" rotWithShape="0">
                              <a:srgbClr val="000000">
                                <a:alpha val="43000"/>
                              </a:srgbClr>
                            </a:outerShdw>
                          </a:effectLst>
                          <a:latin typeface="+mn-lt"/>
                          <a:ea typeface="+mn-ea"/>
                          <a:cs typeface="+mn-cs"/>
                        </a:rPr>
                        <a:t>законом или иными правовыми актами допускается предоставление льгот отдельным категориям потребителей</a:t>
                      </a:r>
                      <a:r>
                        <a:rPr lang="ru-RU" sz="1600" b="0" i="0" u="none" strike="noStrike" kern="1200" baseline="0" dirty="0">
                          <a:solidFill>
                            <a:schemeClr val="tx1"/>
                          </a:solidFill>
                          <a:effectLst>
                            <a:outerShdw blurRad="50800" dist="38100" dir="2700000" algn="tl" rotWithShape="0">
                              <a:srgbClr val="000000">
                                <a:alpha val="43000"/>
                              </a:srgbClr>
                            </a:outerShdw>
                          </a:effectLst>
                          <a:latin typeface="+mn-lt"/>
                          <a:ea typeface="+mn-ea"/>
                          <a:cs typeface="+mn-cs"/>
                        </a:rPr>
                        <a:t>.</a:t>
                      </a:r>
                    </a:p>
                    <a:p>
                      <a:pPr algn="ctr"/>
                      <a:endParaRPr lang="ru-RU" sz="1600" b="0" u="none"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tc>
                  <a:txBody>
                    <a:bodyPr/>
                    <a:lstStyle/>
                    <a:p>
                      <a:endParaRPr lang="ru-RU" sz="1600" dirty="0"/>
                    </a:p>
                    <a:p>
                      <a:pPr algn="ctr"/>
                      <a:r>
                        <a:rPr lang="ru-RU" sz="1600" dirty="0">
                          <a:solidFill>
                            <a:schemeClr val="accent6">
                              <a:lumMod val="50000"/>
                            </a:schemeClr>
                          </a:solidFill>
                        </a:rPr>
                        <a:t>Ст. </a:t>
                      </a:r>
                      <a:r>
                        <a:rPr lang="ru-RU" sz="1600" dirty="0" smtClean="0">
                          <a:solidFill>
                            <a:schemeClr val="accent6">
                              <a:lumMod val="50000"/>
                            </a:schemeClr>
                          </a:solidFill>
                        </a:rPr>
                        <a:t>53. </a:t>
                      </a:r>
                      <a:r>
                        <a:rPr lang="ru-RU" sz="1600" dirty="0">
                          <a:solidFill>
                            <a:schemeClr val="accent6">
                              <a:lumMod val="50000"/>
                            </a:schemeClr>
                          </a:solidFill>
                        </a:rPr>
                        <a:t>п. 4 </a:t>
                      </a:r>
                      <a:r>
                        <a:rPr lang="ru-RU" sz="1600" dirty="0" smtClean="0">
                          <a:solidFill>
                            <a:schemeClr val="accent6">
                              <a:lumMod val="50000"/>
                            </a:schemeClr>
                          </a:solidFill>
                        </a:rPr>
                        <a:t>ГК ДНР:</a:t>
                      </a:r>
                      <a:endParaRPr lang="ru-RU" sz="1600" dirty="0">
                        <a:solidFill>
                          <a:schemeClr val="accent6">
                            <a:lumMod val="50000"/>
                          </a:schemeClr>
                        </a:solidFill>
                      </a:endParaRPr>
                    </a:p>
                    <a:p>
                      <a:pPr algn="ctr"/>
                      <a:r>
                        <a:rPr lang="ru-RU" sz="1600" dirty="0">
                          <a:solidFill>
                            <a:schemeClr val="accent6">
                              <a:lumMod val="50000"/>
                            </a:schemeClr>
                          </a:solidFill>
                        </a:rPr>
                        <a:t>Некоммерческие организации могут осуществлять приносящую доход деятельность</a:t>
                      </a:r>
                      <a:r>
                        <a:rPr lang="ru-RU" sz="1600" baseline="0" dirty="0">
                          <a:solidFill>
                            <a:schemeClr val="accent6">
                              <a:lumMod val="50000"/>
                            </a:schemeClr>
                          </a:solidFill>
                        </a:rPr>
                        <a:t> ….</a:t>
                      </a:r>
                      <a:endParaRPr lang="ru-RU" sz="1600" dirty="0">
                        <a:solidFill>
                          <a:schemeClr val="accent6">
                            <a:lumMod val="50000"/>
                          </a:schemeClr>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tcPr>
                </a:tc>
                <a:extLst>
                  <a:ext uri="{0D108BD9-81ED-4DB2-BD59-A6C34878D82A}">
                    <a16:rowId xmlns:a16="http://schemas.microsoft.com/office/drawing/2014/main" xmlns="" val="10000"/>
                  </a:ext>
                </a:extLst>
              </a:tr>
            </a:tbl>
          </a:graphicData>
        </a:graphic>
      </p:graphicFrame>
      <p:sp>
        <p:nvSpPr>
          <p:cNvPr id="8" name="TextBox 7"/>
          <p:cNvSpPr txBox="1"/>
          <p:nvPr/>
        </p:nvSpPr>
        <p:spPr>
          <a:xfrm>
            <a:off x="8506374" y="548680"/>
            <a:ext cx="641121" cy="584776"/>
          </a:xfrm>
          <a:prstGeom prst="rect">
            <a:avLst/>
          </a:prstGeom>
          <a:noFill/>
        </p:spPr>
        <p:txBody>
          <a:bodyPr wrap="none" rtlCol="0">
            <a:spAutoFit/>
          </a:bodyPr>
          <a:lstStyle/>
          <a:p>
            <a:r>
              <a:rPr lang="ru-RU" sz="3200" b="1" dirty="0">
                <a:solidFill>
                  <a:srgbClr val="40464F"/>
                </a:solidFill>
              </a:rPr>
              <a:t>12</a:t>
            </a:r>
          </a:p>
        </p:txBody>
      </p:sp>
    </p:spTree>
    <p:extLst>
      <p:ext uri="{BB962C8B-B14F-4D97-AF65-F5344CB8AC3E}">
        <p14:creationId xmlns:p14="http://schemas.microsoft.com/office/powerpoint/2010/main" val="1890198154"/>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180623" y="354425"/>
            <a:ext cx="8105422" cy="1633196"/>
          </a:xfrm>
        </p:spPr>
        <p:txBody>
          <a:bodyPr anchor="ctr">
            <a:noAutofit/>
          </a:bodyPr>
          <a:lstStyle/>
          <a:p>
            <a:pPr marL="342900" indent="-342900" algn="ctr">
              <a:defRPr/>
            </a:pPr>
            <a:r>
              <a:rPr lang="ru-RU" sz="2000" b="1" u="sng" dirty="0">
                <a:solidFill>
                  <a:srgbClr val="FF8600"/>
                </a:solidFill>
                <a:effectLst>
                  <a:outerShdw blurRad="50800" dist="38100" dir="2700000" algn="tl" rotWithShape="0">
                    <a:srgbClr val="000000">
                      <a:alpha val="43000"/>
                    </a:srgbClr>
                  </a:outerShdw>
                </a:effectLst>
              </a:rPr>
              <a:t>Возвратный лизинг</a:t>
            </a:r>
            <a:r>
              <a:rPr lang="ru-RU" sz="2000" b="1" dirty="0">
                <a:solidFill>
                  <a:srgbClr val="FF8600"/>
                </a:solidFill>
                <a:effectLst>
                  <a:outerShdw blurRad="50800" dist="38100" dir="2700000" algn="tl" rotWithShape="0">
                    <a:srgbClr val="000000">
                      <a:alpha val="43000"/>
                    </a:srgbClr>
                  </a:outerShdw>
                </a:effectLst>
              </a:rPr>
              <a:t> - с</a:t>
            </a:r>
            <a:r>
              <a:rPr lang="ru-RU" sz="2000" dirty="0"/>
              <a:t>обственник имущества продает его коммерческой организации (финансовой компании)</a:t>
            </a:r>
            <a:br>
              <a:rPr lang="ru-RU" sz="2000" dirty="0"/>
            </a:br>
            <a:r>
              <a:rPr lang="ru-RU" sz="2000" dirty="0"/>
              <a:t>и одновременно заключает договор о его долгосрочной аренде</a:t>
            </a:r>
            <a:br>
              <a:rPr lang="ru-RU" sz="2000" dirty="0"/>
            </a:br>
            <a:r>
              <a:rPr lang="ru-RU" sz="2000" dirty="0"/>
              <a:t>в качестве арендатора</a:t>
            </a:r>
            <a:br>
              <a:rPr lang="ru-RU" sz="2000" dirty="0"/>
            </a:br>
            <a:endParaRPr lang="ru-RU" sz="2000" b="1" u="sng" dirty="0"/>
          </a:p>
        </p:txBody>
      </p:sp>
      <p:sp>
        <p:nvSpPr>
          <p:cNvPr id="5" name="AutoShape 6"/>
          <p:cNvSpPr>
            <a:spLocks noChangeArrowheads="1"/>
          </p:cNvSpPr>
          <p:nvPr/>
        </p:nvSpPr>
        <p:spPr bwMode="auto">
          <a:xfrm>
            <a:off x="324492" y="2522446"/>
            <a:ext cx="2448272" cy="150824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Лизингодатель</a:t>
            </a:r>
          </a:p>
          <a:p>
            <a:pPr algn="ctr"/>
            <a:r>
              <a:rPr lang="ru-RU" i="1" u="sng" dirty="0">
                <a:latin typeface="+mn-lt"/>
              </a:rPr>
              <a:t>(арендодатель)</a:t>
            </a:r>
          </a:p>
        </p:txBody>
      </p:sp>
      <p:sp>
        <p:nvSpPr>
          <p:cNvPr id="9" name="AutoShape 6"/>
          <p:cNvSpPr>
            <a:spLocks noChangeArrowheads="1"/>
          </p:cNvSpPr>
          <p:nvPr/>
        </p:nvSpPr>
        <p:spPr bwMode="auto">
          <a:xfrm>
            <a:off x="6176885" y="2487805"/>
            <a:ext cx="2664296" cy="150824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Лизингополучатель – </a:t>
            </a:r>
          </a:p>
          <a:p>
            <a:pPr algn="ctr"/>
            <a:r>
              <a:rPr lang="ru-RU" b="1" u="sng" dirty="0">
                <a:latin typeface="+mn-lt"/>
              </a:rPr>
              <a:t>собственник </a:t>
            </a:r>
          </a:p>
          <a:p>
            <a:pPr algn="ctr"/>
            <a:r>
              <a:rPr lang="ru-RU" b="1" u="sng" dirty="0">
                <a:latin typeface="+mn-lt"/>
              </a:rPr>
              <a:t>объекта лизинга</a:t>
            </a:r>
          </a:p>
          <a:p>
            <a:pPr algn="ctr"/>
            <a:r>
              <a:rPr lang="ru-RU" i="1" u="sng" dirty="0">
                <a:latin typeface="+mn-lt"/>
              </a:rPr>
              <a:t>(арендатор)</a:t>
            </a:r>
          </a:p>
        </p:txBody>
      </p:sp>
      <p:sp>
        <p:nvSpPr>
          <p:cNvPr id="17" name="TextBox 16"/>
          <p:cNvSpPr txBox="1"/>
          <p:nvPr/>
        </p:nvSpPr>
        <p:spPr>
          <a:xfrm>
            <a:off x="3482438" y="2387756"/>
            <a:ext cx="2043499" cy="307777"/>
          </a:xfrm>
          <a:prstGeom prst="rect">
            <a:avLst/>
          </a:prstGeom>
          <a:noFill/>
          <a:ln w="38100">
            <a:solidFill>
              <a:srgbClr val="FFFF00"/>
            </a:solidFill>
          </a:ln>
        </p:spPr>
        <p:txBody>
          <a:bodyPr wrap="square" rtlCol="0">
            <a:spAutoFit/>
          </a:bodyPr>
          <a:lstStyle/>
          <a:p>
            <a:pPr algn="ctr"/>
            <a:r>
              <a:rPr lang="ru-RU" sz="1400" b="1" dirty="0">
                <a:solidFill>
                  <a:srgbClr val="FFFF00"/>
                </a:solidFill>
              </a:rPr>
              <a:t> 1. Договор лизинга</a:t>
            </a:r>
          </a:p>
        </p:txBody>
      </p:sp>
      <p:sp>
        <p:nvSpPr>
          <p:cNvPr id="64" name="TextBox 63"/>
          <p:cNvSpPr txBox="1"/>
          <p:nvPr/>
        </p:nvSpPr>
        <p:spPr>
          <a:xfrm>
            <a:off x="3196344" y="3459239"/>
            <a:ext cx="2556959" cy="307777"/>
          </a:xfrm>
          <a:prstGeom prst="rect">
            <a:avLst/>
          </a:prstGeom>
          <a:solidFill>
            <a:schemeClr val="bg2">
              <a:lumMod val="75000"/>
              <a:lumOff val="25000"/>
            </a:schemeClr>
          </a:solidFill>
          <a:ln w="38100">
            <a:solidFill>
              <a:srgbClr val="00B0F0"/>
            </a:solidFill>
          </a:ln>
        </p:spPr>
        <p:txBody>
          <a:bodyPr wrap="square" rtlCol="0">
            <a:spAutoFit/>
          </a:bodyPr>
          <a:lstStyle/>
          <a:p>
            <a:pPr algn="ctr"/>
            <a:r>
              <a:rPr lang="ru-RU" sz="1400" b="1" dirty="0">
                <a:solidFill>
                  <a:srgbClr val="00B0F0"/>
                </a:solidFill>
              </a:rPr>
              <a:t>2. Договор купли-продажи</a:t>
            </a:r>
          </a:p>
        </p:txBody>
      </p:sp>
      <p:sp>
        <p:nvSpPr>
          <p:cNvPr id="25" name="TextBox 24"/>
          <p:cNvSpPr txBox="1"/>
          <p:nvPr/>
        </p:nvSpPr>
        <p:spPr>
          <a:xfrm>
            <a:off x="8458192" y="548680"/>
            <a:ext cx="785793" cy="523220"/>
          </a:xfrm>
          <a:prstGeom prst="rect">
            <a:avLst/>
          </a:prstGeom>
          <a:noFill/>
        </p:spPr>
        <p:txBody>
          <a:bodyPr wrap="none" rtlCol="0">
            <a:spAutoFit/>
          </a:bodyPr>
          <a:lstStyle/>
          <a:p>
            <a:r>
              <a:rPr lang="ru-RU" sz="2800" b="1" dirty="0">
                <a:solidFill>
                  <a:schemeClr val="accent1">
                    <a:lumMod val="50000"/>
                  </a:schemeClr>
                </a:solidFill>
              </a:rPr>
              <a:t>125</a:t>
            </a:r>
          </a:p>
        </p:txBody>
      </p:sp>
      <p:cxnSp>
        <p:nvCxnSpPr>
          <p:cNvPr id="32" name="Прямая со стрелкой 31"/>
          <p:cNvCxnSpPr>
            <a:cxnSpLocks/>
          </p:cNvCxnSpPr>
          <p:nvPr/>
        </p:nvCxnSpPr>
        <p:spPr bwMode="auto">
          <a:xfrm>
            <a:off x="2856089" y="3241930"/>
            <a:ext cx="3320796" cy="0"/>
          </a:xfrm>
          <a:prstGeom prst="straightConnector1">
            <a:avLst/>
          </a:prstGeom>
          <a:ln w="38100" cmpd="sng">
            <a:solidFill>
              <a:srgbClr val="00B0F0"/>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23" name="Прямая со стрелкой 22">
            <a:extLst>
              <a:ext uri="{FF2B5EF4-FFF2-40B4-BE49-F238E27FC236}">
                <a16:creationId xmlns:a16="http://schemas.microsoft.com/office/drawing/2014/main" xmlns="" id="{C0C4E15C-3F87-B446-87C1-7F2F8304062D}"/>
              </a:ext>
            </a:extLst>
          </p:cNvPr>
          <p:cNvCxnSpPr>
            <a:cxnSpLocks/>
          </p:cNvCxnSpPr>
          <p:nvPr/>
        </p:nvCxnSpPr>
        <p:spPr bwMode="auto">
          <a:xfrm flipH="1">
            <a:off x="2772764" y="2860126"/>
            <a:ext cx="3404122" cy="0"/>
          </a:xfrm>
          <a:prstGeom prst="straightConnector1">
            <a:avLst/>
          </a:prstGeom>
          <a:ln w="38100" cap="sq" cmpd="sng">
            <a:solidFill>
              <a:srgbClr val="FFFF00"/>
            </a:solidFill>
            <a:headEnd type="arrow" w="med" len="med"/>
            <a:tailEnd type="arrow" w="med" len="med"/>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92300589"/>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95536" y="116632"/>
            <a:ext cx="7879222" cy="4370427"/>
          </a:xfrm>
          <a:prstGeom prst="rect">
            <a:avLst/>
          </a:prstGeom>
        </p:spPr>
        <p:txBody>
          <a:bodyPr wrap="square">
            <a:spAutoFit/>
          </a:bodyPr>
          <a:lstStyle/>
          <a:p>
            <a:pPr algn="ctr" eaLnBrk="0" fontAlgn="base" hangingPunct="0">
              <a:spcBef>
                <a:spcPct val="0"/>
              </a:spcBef>
              <a:spcAft>
                <a:spcPct val="0"/>
              </a:spcAft>
              <a:defRPr/>
            </a:pPr>
            <a:endParaRPr lang="ru-RU" sz="1600" kern="0" dirty="0"/>
          </a:p>
          <a:p>
            <a:pPr algn="ctr" eaLnBrk="0" fontAlgn="base" hangingPunct="0">
              <a:spcBef>
                <a:spcPct val="0"/>
              </a:spcBef>
              <a:spcAft>
                <a:spcPct val="0"/>
              </a:spcAft>
              <a:defRPr/>
            </a:pPr>
            <a:r>
              <a:rPr lang="ru-RU" sz="1600" kern="0" dirty="0"/>
              <a:t>Гражданское право (особенная часть)</a:t>
            </a:r>
          </a:p>
          <a:p>
            <a:pPr algn="ctr" eaLnBrk="0" fontAlgn="base" hangingPunct="0">
              <a:spcBef>
                <a:spcPct val="0"/>
              </a:spcBef>
              <a:spcAft>
                <a:spcPct val="0"/>
              </a:spcAft>
              <a:defRPr/>
            </a:pPr>
            <a:r>
              <a:rPr lang="ru-RU" sz="1600" kern="0" dirty="0"/>
              <a:t>направление подготовки </a:t>
            </a:r>
          </a:p>
          <a:p>
            <a:pPr algn="ctr" eaLnBrk="0" fontAlgn="base" hangingPunct="0">
              <a:spcBef>
                <a:spcPct val="0"/>
              </a:spcBef>
              <a:spcAft>
                <a:spcPct val="0"/>
              </a:spcAft>
              <a:defRPr/>
            </a:pPr>
            <a:r>
              <a:rPr lang="ru-RU" sz="1600" kern="0" dirty="0"/>
              <a:t>«Правовое обеспечение национальной безопасности»</a:t>
            </a:r>
          </a:p>
          <a:p>
            <a:pPr algn="ctr" eaLnBrk="0" fontAlgn="base" hangingPunct="0">
              <a:spcBef>
                <a:spcPct val="0"/>
              </a:spcBef>
              <a:spcAft>
                <a:spcPct val="0"/>
              </a:spcAft>
              <a:defRPr/>
            </a:pPr>
            <a:r>
              <a:rPr lang="ru-RU" sz="1600" kern="0" dirty="0"/>
              <a:t>(уровень </a:t>
            </a:r>
            <a:r>
              <a:rPr lang="ru-RU" sz="1600" kern="0" dirty="0" err="1"/>
              <a:t>специалитета</a:t>
            </a:r>
            <a:r>
              <a:rPr lang="ru-RU" sz="1600" kern="0" dirty="0"/>
              <a:t>)</a:t>
            </a: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Модуль 2. </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Обязательства по передаче имущества в пользование</a:t>
            </a:r>
          </a:p>
          <a:p>
            <a:pPr algn="ctr" eaLnBrk="0" fontAlgn="base" hangingPunct="0">
              <a:spcBef>
                <a:spcPct val="0"/>
              </a:spcBef>
              <a:spcAft>
                <a:spcPct val="0"/>
              </a:spcAft>
              <a:defRPr/>
            </a:pP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Лекция. Тема 2.</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Наем жилого помещения. </a:t>
            </a:r>
            <a:endParaRPr lang="ru-RU" sz="2800" b="1" kern="0" dirty="0">
              <a:solidFill>
                <a:srgbClr val="FF8600"/>
              </a:solidFill>
              <a:effectLst>
                <a:outerShdw blurRad="38100" dist="38100" dir="2700000" algn="tl">
                  <a:srgbClr val="000000"/>
                </a:outerShdw>
              </a:effectLst>
            </a:endParaRPr>
          </a:p>
        </p:txBody>
      </p:sp>
      <p:sp>
        <p:nvSpPr>
          <p:cNvPr id="4" name="TextBox 3"/>
          <p:cNvSpPr txBox="1"/>
          <p:nvPr/>
        </p:nvSpPr>
        <p:spPr>
          <a:xfrm>
            <a:off x="8467640" y="548680"/>
            <a:ext cx="827584" cy="492443"/>
          </a:xfrm>
          <a:prstGeom prst="rect">
            <a:avLst/>
          </a:prstGeom>
          <a:noFill/>
        </p:spPr>
        <p:txBody>
          <a:bodyPr wrap="square" rtlCol="0">
            <a:spAutoFit/>
          </a:bodyPr>
          <a:lstStyle/>
          <a:p>
            <a:pPr algn="ctr" fontAlgn="base">
              <a:spcBef>
                <a:spcPct val="0"/>
              </a:spcBef>
              <a:spcAft>
                <a:spcPct val="0"/>
              </a:spcAft>
            </a:pPr>
            <a:r>
              <a:rPr lang="ru-RU" sz="2600" b="1" dirty="0">
                <a:solidFill>
                  <a:srgbClr val="40464F"/>
                </a:solidFill>
              </a:rPr>
              <a:t>121</a:t>
            </a:r>
          </a:p>
        </p:txBody>
      </p:sp>
      <p:sp>
        <p:nvSpPr>
          <p:cNvPr id="2" name="Прямоугольник 1">
            <a:extLst>
              <a:ext uri="{FF2B5EF4-FFF2-40B4-BE49-F238E27FC236}">
                <a16:creationId xmlns:a16="http://schemas.microsoft.com/office/drawing/2014/main" xmlns="" id="{BAF947E1-F662-2947-B638-E7DE2ED7AE65}"/>
              </a:ext>
            </a:extLst>
          </p:cNvPr>
          <p:cNvSpPr/>
          <p:nvPr/>
        </p:nvSpPr>
        <p:spPr>
          <a:xfrm>
            <a:off x="4132707" y="5142216"/>
            <a:ext cx="4572000" cy="1323439"/>
          </a:xfrm>
          <a:prstGeom prst="rect">
            <a:avLst/>
          </a:prstGeom>
        </p:spPr>
        <p:txBody>
          <a:bodyPr>
            <a:spAutoFit/>
          </a:bodyPr>
          <a:lstStyle/>
          <a:p>
            <a:pPr algn="r">
              <a:defRPr/>
            </a:pPr>
            <a:r>
              <a:rPr lang="ru-RU" sz="1600" b="1" dirty="0">
                <a:effectLst>
                  <a:outerShdw blurRad="38100" dist="38100" dir="2700000" algn="tl">
                    <a:srgbClr val="000000">
                      <a:alpha val="43137"/>
                    </a:srgbClr>
                  </a:outerShdw>
                </a:effectLst>
              </a:rPr>
              <a:t>Козлова Елена Борисовна</a:t>
            </a:r>
            <a:r>
              <a:rPr lang="ru-RU" sz="1600" dirty="0">
                <a:effectLst>
                  <a:outerShdw blurRad="38100" dist="38100" dir="2700000" algn="tl">
                    <a:srgbClr val="000000">
                      <a:alpha val="43137"/>
                    </a:srgbClr>
                  </a:outerShdw>
                </a:effectLst>
              </a:rPr>
              <a:t> </a:t>
            </a:r>
          </a:p>
          <a:p>
            <a:pPr algn="r">
              <a:defRPr/>
            </a:pPr>
            <a:r>
              <a:rPr lang="ru-RU" sz="1600" dirty="0">
                <a:effectLst>
                  <a:outerShdw blurRad="38100" dist="38100" dir="2700000" algn="tl">
                    <a:srgbClr val="000000">
                      <a:alpha val="43137"/>
                    </a:srgbClr>
                  </a:outerShdw>
                </a:effectLst>
              </a:rPr>
              <a:t>профессор кафедры  гражданского и предпринимательского права</a:t>
            </a:r>
          </a:p>
          <a:p>
            <a:pPr algn="r">
              <a:defRPr/>
            </a:pPr>
            <a:r>
              <a:rPr lang="ru-RU" sz="1600" dirty="0">
                <a:effectLst>
                  <a:outerShdw blurRad="38100" dist="38100" dir="2700000" algn="tl">
                    <a:srgbClr val="000000">
                      <a:alpha val="43137"/>
                    </a:srgbClr>
                  </a:outerShdw>
                </a:effectLst>
              </a:rPr>
              <a:t>ВГУЮ (РПА Минюста России),</a:t>
            </a:r>
          </a:p>
          <a:p>
            <a:pPr algn="r">
              <a:defRPr/>
            </a:pPr>
            <a:r>
              <a:rPr lang="ru-RU" sz="1600" dirty="0">
                <a:effectLst>
                  <a:outerShdw blurRad="38100" dist="38100" dir="2700000" algn="tl">
                    <a:srgbClr val="000000">
                      <a:alpha val="43137"/>
                    </a:srgbClr>
                  </a:outerShdw>
                </a:effectLst>
              </a:rPr>
              <a:t>доктор юридических наук, доцент</a:t>
            </a:r>
          </a:p>
        </p:txBody>
      </p:sp>
      <p:sp>
        <p:nvSpPr>
          <p:cNvPr id="3" name="Прямоугольник 2">
            <a:extLst>
              <a:ext uri="{FF2B5EF4-FFF2-40B4-BE49-F238E27FC236}">
                <a16:creationId xmlns:a16="http://schemas.microsoft.com/office/drawing/2014/main" xmlns="" id="{73200973-370E-4D49-826C-79771E85D82B}"/>
              </a:ext>
            </a:extLst>
          </p:cNvPr>
          <p:cNvSpPr/>
          <p:nvPr/>
        </p:nvSpPr>
        <p:spPr>
          <a:xfrm>
            <a:off x="676809" y="6190734"/>
            <a:ext cx="2436564" cy="369332"/>
          </a:xfrm>
          <a:prstGeom prst="rect">
            <a:avLst/>
          </a:prstGeom>
        </p:spPr>
        <p:txBody>
          <a:bodyPr wrap="none">
            <a:spAutoFit/>
          </a:bodyPr>
          <a:lstStyle/>
          <a:p>
            <a:r>
              <a:rPr lang="ru-RU" dirty="0"/>
              <a:t>© Козлова Е.Б., 2019</a:t>
            </a:r>
          </a:p>
        </p:txBody>
      </p:sp>
    </p:spTree>
    <p:extLst>
      <p:ext uri="{BB962C8B-B14F-4D97-AF65-F5344CB8AC3E}">
        <p14:creationId xmlns:p14="http://schemas.microsoft.com/office/powerpoint/2010/main" val="447357131"/>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4" y="188913"/>
            <a:ext cx="7896754" cy="3311525"/>
          </a:xfrm>
          <a:solidFill>
            <a:schemeClr val="bg2">
              <a:lumMod val="90000"/>
              <a:lumOff val="10000"/>
            </a:schemeClr>
          </a:solidFill>
          <a:ln w="38100">
            <a:solidFill>
              <a:schemeClr val="tx2"/>
            </a:solidFill>
            <a:prstDash val="dash"/>
          </a:ln>
        </p:spPr>
        <p:txBody>
          <a:bodyPr>
            <a:normAutofit fontScale="90000"/>
          </a:bodyPr>
          <a:lstStyle/>
          <a:p>
            <a:pPr algn="ctr">
              <a:defRPr/>
            </a:pPr>
            <a:r>
              <a:rPr lang="ru-RU" sz="2400" b="1" u="sng" dirty="0">
                <a:solidFill>
                  <a:schemeClr val="tx1"/>
                </a:solidFill>
              </a:rPr>
              <a:t/>
            </a:r>
            <a:br>
              <a:rPr lang="ru-RU" sz="2400" b="1" u="sng" dirty="0">
                <a:solidFill>
                  <a:schemeClr val="tx1"/>
                </a:solidFill>
              </a:rPr>
            </a:br>
            <a:r>
              <a:rPr lang="ru-RU" sz="2400" b="1" u="sng" dirty="0"/>
              <a:t>Договор найма жилого помещения</a:t>
            </a:r>
            <a:r>
              <a:rPr lang="ru-RU" sz="2400" b="1" dirty="0"/>
              <a:t> –</a:t>
            </a:r>
            <a:br>
              <a:rPr lang="ru-RU" sz="2400" b="1" dirty="0"/>
            </a:br>
            <a:r>
              <a:rPr lang="ru-RU" sz="2400" b="1" dirty="0"/>
              <a:t/>
            </a:r>
            <a:br>
              <a:rPr lang="ru-RU" sz="2400" b="1" dirty="0"/>
            </a:br>
            <a:r>
              <a:rPr lang="ru-RU" sz="2400" b="1" dirty="0">
                <a:solidFill>
                  <a:schemeClr val="tx1"/>
                </a:solidFill>
              </a:rPr>
              <a:t> </a:t>
            </a:r>
            <a:r>
              <a:rPr lang="ru-RU" sz="2200" dirty="0">
                <a:solidFill>
                  <a:schemeClr val="tx1"/>
                </a:solidFill>
              </a:rPr>
              <a:t>договор по которому  одна сторона – собственник жилого помещения или </a:t>
            </a:r>
            <a:r>
              <a:rPr lang="ru-RU" sz="2200" dirty="0" err="1">
                <a:solidFill>
                  <a:schemeClr val="tx1"/>
                </a:solidFill>
              </a:rPr>
              <a:t>управомоченное</a:t>
            </a:r>
            <a:r>
              <a:rPr lang="ru-RU" sz="2200" dirty="0">
                <a:solidFill>
                  <a:schemeClr val="tx1"/>
                </a:solidFill>
              </a:rPr>
              <a:t> им лицо (</a:t>
            </a:r>
            <a:r>
              <a:rPr lang="ru-RU" sz="2200" dirty="0" err="1">
                <a:solidFill>
                  <a:schemeClr val="tx1"/>
                </a:solidFill>
              </a:rPr>
              <a:t>наймодатель</a:t>
            </a:r>
            <a:r>
              <a:rPr lang="ru-RU" sz="2200" dirty="0">
                <a:solidFill>
                  <a:schemeClr val="tx1"/>
                </a:solidFill>
              </a:rPr>
              <a:t>) – обязуется предоставить другой стороне (нанимателю) жилое помещение за плату во </a:t>
            </a:r>
            <a:r>
              <a:rPr lang="ru-RU" sz="2200" dirty="0" err="1">
                <a:solidFill>
                  <a:schemeClr val="tx1"/>
                </a:solidFill>
              </a:rPr>
              <a:t>вледение</a:t>
            </a:r>
            <a:r>
              <a:rPr lang="ru-RU" sz="2200" dirty="0">
                <a:solidFill>
                  <a:schemeClr val="tx1"/>
                </a:solidFill>
              </a:rPr>
              <a:t> и пользование для проживания в нем (ст. 671 ГК РФ)</a:t>
            </a:r>
            <a:br>
              <a:rPr lang="ru-RU" sz="2200" dirty="0">
                <a:solidFill>
                  <a:schemeClr val="tx1"/>
                </a:solidFill>
              </a:rPr>
            </a:br>
            <a:r>
              <a:rPr lang="ru-RU" sz="2200" dirty="0">
                <a:solidFill>
                  <a:schemeClr val="tx1"/>
                </a:solidFill>
              </a:rPr>
              <a:t/>
            </a:r>
            <a:br>
              <a:rPr lang="ru-RU" sz="2200" dirty="0">
                <a:solidFill>
                  <a:schemeClr val="tx1"/>
                </a:solidFill>
              </a:rPr>
            </a:br>
            <a:endParaRPr lang="ru-RU" sz="2200" dirty="0">
              <a:solidFill>
                <a:schemeClr val="tx1"/>
              </a:solidFill>
            </a:endParaRPr>
          </a:p>
        </p:txBody>
      </p:sp>
      <p:sp>
        <p:nvSpPr>
          <p:cNvPr id="4" name="Прямоугольник 3"/>
          <p:cNvSpPr/>
          <p:nvPr/>
        </p:nvSpPr>
        <p:spPr bwMode="auto">
          <a:xfrm>
            <a:off x="468313" y="3789363"/>
            <a:ext cx="8207375" cy="2592387"/>
          </a:xfrm>
          <a:prstGeom prst="rect">
            <a:avLst/>
          </a:prstGeom>
          <a:solidFill>
            <a:schemeClr val="accent1">
              <a:lumMod val="50000"/>
            </a:schemeClr>
          </a:solidFill>
          <a:ln w="38100" cap="flat" cmpd="sng" algn="ctr">
            <a:solidFill>
              <a:schemeClr val="tx2"/>
            </a:solidFill>
            <a:prstDash val="dash"/>
            <a:round/>
            <a:headEnd type="none" w="med" len="med"/>
            <a:tailEnd type="none" w="med" len="med"/>
          </a:ln>
          <a:effectLst/>
        </p:spPr>
        <p:txBody>
          <a:bodyPr/>
          <a:lstStyle/>
          <a:p>
            <a:pPr algn="ctr">
              <a:defRPr/>
            </a:pPr>
            <a:r>
              <a:rPr lang="ru-RU" sz="2400" b="1" u="sng" dirty="0">
                <a:solidFill>
                  <a:srgbClr val="FF8600"/>
                </a:solidFill>
                <a:effectLst>
                  <a:outerShdw blurRad="38100" dist="38100" dir="2700000" algn="tl">
                    <a:srgbClr val="000000">
                      <a:alpha val="43137"/>
                    </a:srgbClr>
                  </a:outerShdw>
                </a:effectLst>
                <a:latin typeface="+mn-lt"/>
              </a:rPr>
              <a:t>Правовая квалификация договора –</a:t>
            </a:r>
          </a:p>
          <a:p>
            <a:pPr>
              <a:defRPr/>
            </a:pPr>
            <a:endParaRPr lang="ru-RU" dirty="0">
              <a:solidFill>
                <a:srgbClr val="FF8600"/>
              </a:solidFill>
              <a:effectLst>
                <a:outerShdw blurRad="38100" dist="38100" dir="2700000" algn="tl">
                  <a:srgbClr val="000000">
                    <a:alpha val="43137"/>
                  </a:srgbClr>
                </a:outerShdw>
              </a:effectLst>
              <a:latin typeface="+mn-lt"/>
            </a:endParaRPr>
          </a:p>
          <a:p>
            <a:pPr>
              <a:buFont typeface="Wingdings" pitchFamily="2" charset="2"/>
              <a:buChar char="ü"/>
              <a:defRPr/>
            </a:pPr>
            <a:r>
              <a:rPr lang="ru-RU" dirty="0">
                <a:effectLst>
                  <a:outerShdw blurRad="38100" dist="38100" dir="2700000" algn="tl">
                    <a:srgbClr val="000000">
                      <a:alpha val="43137"/>
                    </a:srgbClr>
                  </a:outerShdw>
                </a:effectLst>
                <a:latin typeface="+mn-lt"/>
              </a:rPr>
              <a:t> </a:t>
            </a:r>
            <a:r>
              <a:rPr lang="ru-RU" sz="2200" dirty="0">
                <a:effectLst>
                  <a:outerShdw blurRad="38100" dist="38100" dir="2700000" algn="tl">
                    <a:srgbClr val="000000">
                      <a:alpha val="43137"/>
                    </a:srgbClr>
                  </a:outerShdw>
                </a:effectLst>
                <a:latin typeface="+mn-lt"/>
              </a:rPr>
              <a:t>отраслевой</a:t>
            </a:r>
          </a:p>
          <a:p>
            <a:pPr marL="266700" indent="-266700">
              <a:buFont typeface="Wingdings" pitchFamily="2" charset="2"/>
              <a:buChar char="ü"/>
              <a:defRPr/>
            </a:pPr>
            <a:r>
              <a:rPr lang="ru-RU" sz="2200" dirty="0" err="1">
                <a:effectLst>
                  <a:outerShdw blurRad="38100" dist="38100" dir="2700000" algn="tl">
                    <a:srgbClr val="000000">
                      <a:alpha val="43137"/>
                    </a:srgbClr>
                  </a:outerShdw>
                </a:effectLst>
                <a:latin typeface="+mn-lt"/>
              </a:rPr>
              <a:t>консенсуальный</a:t>
            </a:r>
            <a:endParaRPr lang="ru-RU" sz="2200" dirty="0">
              <a:effectLst>
                <a:outerShdw blurRad="38100" dist="38100" dir="2700000" algn="tl">
                  <a:srgbClr val="000000">
                    <a:alpha val="43137"/>
                  </a:srgbClr>
                </a:outerShdw>
              </a:effectLst>
              <a:latin typeface="+mn-lt"/>
            </a:endParaRPr>
          </a:p>
          <a:p>
            <a:pPr>
              <a:buFont typeface="Wingdings" pitchFamily="2" charset="2"/>
              <a:buChar char="ü"/>
              <a:defRPr/>
            </a:pPr>
            <a:r>
              <a:rPr lang="ru-RU" sz="2200" dirty="0">
                <a:effectLst>
                  <a:outerShdw blurRad="38100" dist="38100" dir="2700000" algn="tl">
                    <a:srgbClr val="000000">
                      <a:alpha val="43137"/>
                    </a:srgbClr>
                  </a:outerShdw>
                </a:effectLst>
                <a:latin typeface="+mn-lt"/>
              </a:rPr>
              <a:t> возмездный, </a:t>
            </a:r>
            <a:r>
              <a:rPr lang="ru-RU" sz="2200" dirty="0" err="1">
                <a:effectLst>
                  <a:outerShdw blurRad="38100" dist="38100" dir="2700000" algn="tl">
                    <a:srgbClr val="000000">
                      <a:alpha val="43137"/>
                    </a:srgbClr>
                  </a:outerShdw>
                </a:effectLst>
                <a:latin typeface="+mn-lt"/>
              </a:rPr>
              <a:t>меновый</a:t>
            </a:r>
            <a:endParaRPr lang="ru-RU" sz="2200" dirty="0">
              <a:effectLst>
                <a:outerShdw blurRad="38100" dist="38100" dir="2700000" algn="tl">
                  <a:srgbClr val="000000">
                    <a:alpha val="43137"/>
                  </a:srgbClr>
                </a:outerShdw>
              </a:effectLst>
              <a:latin typeface="+mn-lt"/>
            </a:endParaRPr>
          </a:p>
          <a:p>
            <a:pPr>
              <a:buFont typeface="Wingdings" pitchFamily="2" charset="2"/>
              <a:buChar char="ü"/>
              <a:defRPr/>
            </a:pPr>
            <a:r>
              <a:rPr lang="ru-RU" sz="2200" dirty="0">
                <a:effectLst>
                  <a:outerShdw blurRad="38100" dist="38100" dir="2700000" algn="tl">
                    <a:srgbClr val="000000">
                      <a:alpha val="43137"/>
                    </a:srgbClr>
                  </a:outerShdw>
                </a:effectLst>
                <a:latin typeface="+mn-lt"/>
              </a:rPr>
              <a:t> двусторонний</a:t>
            </a:r>
          </a:p>
        </p:txBody>
      </p:sp>
      <p:sp>
        <p:nvSpPr>
          <p:cNvPr id="5" name="TextBox 4"/>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127</a:t>
            </a:r>
          </a:p>
        </p:txBody>
      </p:sp>
    </p:spTree>
    <p:extLst>
      <p:ext uri="{BB962C8B-B14F-4D97-AF65-F5344CB8AC3E}">
        <p14:creationId xmlns:p14="http://schemas.microsoft.com/office/powerpoint/2010/main" val="1073923403"/>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p:cNvSpPr>
          <p:nvPr/>
        </p:nvSpPr>
        <p:spPr bwMode="auto">
          <a:xfrm>
            <a:off x="468313" y="188913"/>
            <a:ext cx="8229600" cy="958850"/>
          </a:xfrm>
          <a:prstGeom prst="rect">
            <a:avLst/>
          </a:prstGeom>
          <a:noFill/>
          <a:ln w="9525">
            <a:noFill/>
            <a:miter lim="800000"/>
            <a:headEnd/>
            <a:tailEnd/>
          </a:ln>
        </p:spPr>
        <p:txBody>
          <a:bodyPr anchor="ctr"/>
          <a:lstStyle/>
          <a:p>
            <a:pPr algn="ctr" eaLnBrk="0" hangingPunct="0">
              <a:lnSpc>
                <a:spcPct val="50000"/>
              </a:lnSpc>
              <a:defRPr/>
            </a:pPr>
            <a:r>
              <a:rPr lang="ru-RU" sz="2400" b="1" dirty="0">
                <a:solidFill>
                  <a:schemeClr val="tx2"/>
                </a:solidFill>
                <a:effectLst>
                  <a:outerShdw blurRad="38100" dist="38100" dir="2700000" algn="tl">
                    <a:srgbClr val="000000"/>
                  </a:outerShdw>
                </a:effectLst>
                <a:latin typeface="Tahoma" pitchFamily="34" charset="0"/>
              </a:rPr>
              <a:t/>
            </a:r>
            <a:br>
              <a:rPr lang="ru-RU" sz="2400" b="1" dirty="0">
                <a:solidFill>
                  <a:schemeClr val="tx2"/>
                </a:solidFill>
                <a:effectLst>
                  <a:outerShdw blurRad="38100" dist="38100" dir="2700000" algn="tl">
                    <a:srgbClr val="000000"/>
                  </a:outerShdw>
                </a:effectLst>
                <a:latin typeface="Tahoma" pitchFamily="34" charset="0"/>
              </a:rPr>
            </a:br>
            <a:r>
              <a:rPr lang="ru-RU" sz="2400" b="1" dirty="0">
                <a:solidFill>
                  <a:schemeClr val="tx2"/>
                </a:solidFill>
                <a:effectLst>
                  <a:outerShdw blurRad="38100" dist="38100" dir="2700000" algn="tl">
                    <a:srgbClr val="000000"/>
                  </a:outerShdw>
                </a:effectLst>
                <a:latin typeface="+mj-lt"/>
              </a:rPr>
              <a:t>Квалифицирующие признаки договора </a:t>
            </a:r>
          </a:p>
          <a:p>
            <a:pPr algn="ctr" eaLnBrk="0" hangingPunct="0">
              <a:lnSpc>
                <a:spcPct val="50000"/>
              </a:lnSpc>
              <a:defRPr/>
            </a:pPr>
            <a:endParaRPr lang="ru-RU" sz="2400" b="1" dirty="0">
              <a:solidFill>
                <a:schemeClr val="tx2"/>
              </a:solidFill>
              <a:effectLst>
                <a:outerShdw blurRad="38100" dist="38100" dir="2700000" algn="tl">
                  <a:srgbClr val="000000"/>
                </a:outerShdw>
              </a:effectLst>
              <a:latin typeface="+mj-lt"/>
            </a:endParaRPr>
          </a:p>
          <a:p>
            <a:pPr algn="ctr" eaLnBrk="0" hangingPunct="0">
              <a:lnSpc>
                <a:spcPct val="50000"/>
              </a:lnSpc>
              <a:defRPr/>
            </a:pPr>
            <a:r>
              <a:rPr lang="ru-RU" sz="2400" b="1" dirty="0">
                <a:solidFill>
                  <a:schemeClr val="tx2"/>
                </a:solidFill>
                <a:effectLst>
                  <a:outerShdw blurRad="38100" dist="38100" dir="2700000" algn="tl">
                    <a:srgbClr val="000000"/>
                  </a:outerShdw>
                </a:effectLst>
                <a:latin typeface="+mj-lt"/>
              </a:rPr>
              <a:t>найма жилого помещения</a:t>
            </a:r>
            <a:r>
              <a:rPr lang="ru-RU" sz="4400" dirty="0">
                <a:solidFill>
                  <a:schemeClr val="tx2"/>
                </a:solidFill>
                <a:effectLst>
                  <a:outerShdw blurRad="38100" dist="38100" dir="2700000" algn="tl">
                    <a:srgbClr val="000000"/>
                  </a:outerShdw>
                </a:effectLst>
                <a:latin typeface="+mj-lt"/>
              </a:rPr>
              <a:t/>
            </a:r>
            <a:br>
              <a:rPr lang="ru-RU" sz="4400" dirty="0">
                <a:solidFill>
                  <a:schemeClr val="tx2"/>
                </a:solidFill>
                <a:effectLst>
                  <a:outerShdw blurRad="38100" dist="38100" dir="2700000" algn="tl">
                    <a:srgbClr val="000000"/>
                  </a:outerShdw>
                </a:effectLst>
                <a:latin typeface="+mj-lt"/>
              </a:rPr>
            </a:br>
            <a:endParaRPr lang="ru-RU" sz="4400" dirty="0">
              <a:solidFill>
                <a:schemeClr val="tx2"/>
              </a:solidFill>
              <a:effectLst>
                <a:outerShdw blurRad="38100" dist="38100" dir="2700000" algn="tl">
                  <a:srgbClr val="000000"/>
                </a:outerShdw>
              </a:effectLst>
              <a:latin typeface="+mj-lt"/>
            </a:endParaRPr>
          </a:p>
        </p:txBody>
      </p:sp>
      <p:cxnSp>
        <p:nvCxnSpPr>
          <p:cNvPr id="116742" name="Прямая соединительная линия 11"/>
          <p:cNvCxnSpPr>
            <a:cxnSpLocks noChangeShapeType="1"/>
          </p:cNvCxnSpPr>
          <p:nvPr/>
        </p:nvCxnSpPr>
        <p:spPr bwMode="auto">
          <a:xfrm>
            <a:off x="3635375" y="1196975"/>
            <a:ext cx="1800225" cy="0"/>
          </a:xfrm>
          <a:prstGeom prst="line">
            <a:avLst/>
          </a:prstGeom>
          <a:noFill/>
          <a:ln w="38100" algn="ctr">
            <a:solidFill>
              <a:schemeClr val="accent1">
                <a:lumMod val="40000"/>
                <a:lumOff val="60000"/>
              </a:schemeClr>
            </a:solidFill>
            <a:round/>
            <a:headEnd/>
            <a:tailEnd/>
          </a:ln>
          <a:effectLst>
            <a:innerShdw blurRad="63500" dist="50800" dir="8100000">
              <a:prstClr val="black">
                <a:alpha val="50000"/>
              </a:prstClr>
            </a:innerShdw>
          </a:effectLst>
        </p:spPr>
      </p:cxnSp>
      <p:sp>
        <p:nvSpPr>
          <p:cNvPr id="11" name="TextBox 10"/>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128</a:t>
            </a:r>
          </a:p>
        </p:txBody>
      </p:sp>
      <p:sp>
        <p:nvSpPr>
          <p:cNvPr id="12" name="AutoShape 5"/>
          <p:cNvSpPr>
            <a:spLocks noChangeArrowheads="1"/>
          </p:cNvSpPr>
          <p:nvPr/>
        </p:nvSpPr>
        <p:spPr bwMode="auto">
          <a:xfrm>
            <a:off x="259681" y="4341102"/>
            <a:ext cx="1906004" cy="742700"/>
          </a:xfrm>
          <a:prstGeom prst="roundRect">
            <a:avLst>
              <a:gd name="adj" fmla="val 16667"/>
            </a:avLst>
          </a:prstGeom>
          <a:solidFill>
            <a:schemeClr val="tx2">
              <a:lumMod val="40000"/>
              <a:lumOff val="60000"/>
            </a:schemeClr>
          </a:solidFill>
          <a:ln w="38100">
            <a:solidFill>
              <a:schemeClr val="tx2">
                <a:lumMod val="75000"/>
              </a:schemeClr>
            </a:solidFill>
            <a:round/>
            <a:headEnd/>
            <a:tailEnd/>
          </a:ln>
          <a:effectLst/>
        </p:spPr>
        <p:txBody>
          <a:bodyPr wrap="square" anchor="ctr"/>
          <a:lstStyle/>
          <a:p>
            <a:pPr algn="ctr">
              <a:defRPr/>
            </a:pPr>
            <a:r>
              <a:rPr lang="ru-RU" sz="1200" b="1" dirty="0">
                <a:solidFill>
                  <a:schemeClr val="tx2">
                    <a:lumMod val="75000"/>
                  </a:schemeClr>
                </a:solidFill>
                <a:latin typeface="+mj-lt"/>
              </a:rPr>
              <a:t>Целевое назначение жилого помещения - проживание граждан</a:t>
            </a:r>
          </a:p>
        </p:txBody>
      </p:sp>
      <p:sp>
        <p:nvSpPr>
          <p:cNvPr id="13" name="AutoShape 5"/>
          <p:cNvSpPr>
            <a:spLocks noChangeArrowheads="1"/>
          </p:cNvSpPr>
          <p:nvPr/>
        </p:nvSpPr>
        <p:spPr bwMode="auto">
          <a:xfrm>
            <a:off x="692818" y="5313194"/>
            <a:ext cx="3445544" cy="1135731"/>
          </a:xfrm>
          <a:prstGeom prst="roundRect">
            <a:avLst>
              <a:gd name="adj" fmla="val 16667"/>
            </a:avLst>
          </a:prstGeom>
          <a:solidFill>
            <a:schemeClr val="tx2">
              <a:lumMod val="40000"/>
              <a:lumOff val="60000"/>
            </a:schemeClr>
          </a:solidFill>
          <a:ln w="38100">
            <a:solidFill>
              <a:schemeClr val="tx2">
                <a:lumMod val="75000"/>
              </a:schemeClr>
            </a:solidFill>
            <a:round/>
            <a:headEnd/>
            <a:tailEnd/>
          </a:ln>
          <a:effectLst/>
        </p:spPr>
        <p:txBody>
          <a:bodyPr wrap="square" anchor="ctr"/>
          <a:lstStyle/>
          <a:p>
            <a:pPr algn="ctr">
              <a:defRPr/>
            </a:pPr>
            <a:r>
              <a:rPr lang="ru-RU" sz="1200" b="1" dirty="0">
                <a:solidFill>
                  <a:schemeClr val="tx2">
                    <a:lumMod val="75000"/>
                  </a:schemeClr>
                </a:solidFill>
              </a:rPr>
              <a:t>Собственникам квартир в многоквартирном доме принадлежат на праве общей долевой собственности общие помещения дома            </a:t>
            </a:r>
          </a:p>
          <a:p>
            <a:pPr algn="ctr">
              <a:defRPr/>
            </a:pPr>
            <a:r>
              <a:rPr lang="ru-RU" sz="1200" b="1" dirty="0">
                <a:solidFill>
                  <a:schemeClr val="tx2">
                    <a:lumMod val="75000"/>
                  </a:schemeClr>
                </a:solidFill>
              </a:rPr>
              <a:t>(ст. 290 ГК РФ)</a:t>
            </a:r>
          </a:p>
        </p:txBody>
      </p:sp>
      <p:sp>
        <p:nvSpPr>
          <p:cNvPr id="14" name="AutoShape 5"/>
          <p:cNvSpPr>
            <a:spLocks noChangeArrowheads="1"/>
          </p:cNvSpPr>
          <p:nvPr/>
        </p:nvSpPr>
        <p:spPr bwMode="auto">
          <a:xfrm>
            <a:off x="2662653" y="4341102"/>
            <a:ext cx="2031584" cy="742700"/>
          </a:xfrm>
          <a:prstGeom prst="roundRect">
            <a:avLst>
              <a:gd name="adj" fmla="val 16667"/>
            </a:avLst>
          </a:prstGeom>
          <a:solidFill>
            <a:schemeClr val="tx2">
              <a:lumMod val="40000"/>
              <a:lumOff val="60000"/>
            </a:schemeClr>
          </a:solidFill>
          <a:ln w="38100">
            <a:solidFill>
              <a:schemeClr val="tx2">
                <a:lumMod val="75000"/>
              </a:schemeClr>
            </a:solidFill>
            <a:round/>
            <a:headEnd/>
            <a:tailEnd/>
          </a:ln>
          <a:effectLst/>
        </p:spPr>
        <p:txBody>
          <a:bodyPr wrap="square" anchor="ctr"/>
          <a:lstStyle/>
          <a:p>
            <a:pPr algn="ctr">
              <a:defRPr/>
            </a:pPr>
            <a:r>
              <a:rPr lang="ru-RU" sz="1200" b="1" dirty="0">
                <a:solidFill>
                  <a:schemeClr val="tx2">
                    <a:lumMod val="75000"/>
                  </a:schemeClr>
                </a:solidFill>
              </a:rPr>
              <a:t>Жилое помещение должно быть пригодно для проживания</a:t>
            </a:r>
          </a:p>
        </p:txBody>
      </p:sp>
      <p:sp>
        <p:nvSpPr>
          <p:cNvPr id="16" name="AutoShape 5"/>
          <p:cNvSpPr>
            <a:spLocks noChangeArrowheads="1"/>
          </p:cNvSpPr>
          <p:nvPr/>
        </p:nvSpPr>
        <p:spPr bwMode="auto">
          <a:xfrm>
            <a:off x="4906378" y="3235744"/>
            <a:ext cx="1831306" cy="1945855"/>
          </a:xfrm>
          <a:prstGeom prst="roundRect">
            <a:avLst>
              <a:gd name="adj" fmla="val 16667"/>
            </a:avLst>
          </a:prstGeom>
          <a:solidFill>
            <a:schemeClr val="tx2">
              <a:lumMod val="40000"/>
              <a:lumOff val="60000"/>
            </a:schemeClr>
          </a:solidFill>
          <a:ln w="38100">
            <a:solidFill>
              <a:schemeClr val="tx2">
                <a:lumMod val="75000"/>
              </a:schemeClr>
            </a:solidFill>
            <a:round/>
            <a:headEnd/>
            <a:tailEnd/>
          </a:ln>
          <a:effectLst/>
        </p:spPr>
        <p:txBody>
          <a:bodyPr wrap="square" anchor="ctr"/>
          <a:lstStyle/>
          <a:p>
            <a:pPr algn="ctr">
              <a:defRPr/>
            </a:pPr>
            <a:r>
              <a:rPr lang="ru-RU" sz="1200" b="1" dirty="0" err="1">
                <a:solidFill>
                  <a:schemeClr val="tx2">
                    <a:lumMod val="75000"/>
                  </a:schemeClr>
                </a:solidFill>
              </a:rPr>
              <a:t>Наймодатель</a:t>
            </a:r>
            <a:r>
              <a:rPr lang="ru-RU" sz="1200" b="1" dirty="0">
                <a:solidFill>
                  <a:schemeClr val="tx2">
                    <a:lumMod val="75000"/>
                  </a:schemeClr>
                </a:solidFill>
              </a:rPr>
              <a:t> – собственник жилого помещения или лицо, </a:t>
            </a:r>
            <a:r>
              <a:rPr lang="ru-RU" sz="1200" b="1" dirty="0" err="1">
                <a:solidFill>
                  <a:schemeClr val="tx2">
                    <a:lumMod val="75000"/>
                  </a:schemeClr>
                </a:solidFill>
              </a:rPr>
              <a:t>управомоченное</a:t>
            </a:r>
            <a:r>
              <a:rPr lang="ru-RU" sz="1200" b="1" dirty="0">
                <a:solidFill>
                  <a:schemeClr val="tx2">
                    <a:lumMod val="75000"/>
                  </a:schemeClr>
                </a:solidFill>
              </a:rPr>
              <a:t> собственником;  наниматель - гражданин</a:t>
            </a:r>
          </a:p>
        </p:txBody>
      </p:sp>
      <p:cxnSp>
        <p:nvCxnSpPr>
          <p:cNvPr id="24" name="Прямая со стрелкой 9"/>
          <p:cNvCxnSpPr>
            <a:cxnSpLocks noChangeShapeType="1"/>
            <a:stCxn id="4" idx="2"/>
            <a:endCxn id="12" idx="0"/>
          </p:cNvCxnSpPr>
          <p:nvPr/>
        </p:nvCxnSpPr>
        <p:spPr bwMode="auto">
          <a:xfrm flipH="1">
            <a:off x="1212683" y="3730834"/>
            <a:ext cx="1202907" cy="610268"/>
          </a:xfrm>
          <a:prstGeom prst="straightConnector1">
            <a:avLst/>
          </a:prstGeom>
          <a:noFill/>
          <a:ln w="38100" algn="ctr">
            <a:solidFill>
              <a:schemeClr val="tx2">
                <a:lumMod val="75000"/>
              </a:schemeClr>
            </a:solidFill>
            <a:round/>
            <a:headEnd/>
            <a:tailEnd type="arrow" w="med" len="med"/>
          </a:ln>
          <a:effectLst>
            <a:outerShdw dist="23000" dir="5400000" rotWithShape="0">
              <a:srgbClr val="000000">
                <a:alpha val="34999"/>
              </a:srgbClr>
            </a:outerShdw>
          </a:effectLst>
        </p:spPr>
      </p:cxnSp>
      <p:cxnSp>
        <p:nvCxnSpPr>
          <p:cNvPr id="27" name="Прямая со стрелкой 9"/>
          <p:cNvCxnSpPr>
            <a:cxnSpLocks noChangeShapeType="1"/>
            <a:stCxn id="4" idx="2"/>
            <a:endCxn id="14" idx="0"/>
          </p:cNvCxnSpPr>
          <p:nvPr/>
        </p:nvCxnSpPr>
        <p:spPr bwMode="auto">
          <a:xfrm>
            <a:off x="2415590" y="3730834"/>
            <a:ext cx="1262855" cy="610268"/>
          </a:xfrm>
          <a:prstGeom prst="straightConnector1">
            <a:avLst/>
          </a:prstGeom>
          <a:noFill/>
          <a:ln w="38100" algn="ctr">
            <a:solidFill>
              <a:schemeClr val="tx2">
                <a:lumMod val="75000"/>
              </a:schemeClr>
            </a:solidFill>
            <a:round/>
            <a:headEnd/>
            <a:tailEnd type="arrow" w="med" len="med"/>
          </a:ln>
          <a:effectLst>
            <a:outerShdw dist="23000" dir="5400000" rotWithShape="0">
              <a:srgbClr val="000000">
                <a:alpha val="34999"/>
              </a:srgbClr>
            </a:outerShdw>
          </a:effectLst>
        </p:spPr>
      </p:cxnSp>
      <p:cxnSp>
        <p:nvCxnSpPr>
          <p:cNvPr id="28" name="Прямая со стрелкой 9"/>
          <p:cNvCxnSpPr>
            <a:cxnSpLocks noChangeShapeType="1"/>
            <a:stCxn id="4" idx="2"/>
            <a:endCxn id="13" idx="0"/>
          </p:cNvCxnSpPr>
          <p:nvPr/>
        </p:nvCxnSpPr>
        <p:spPr bwMode="auto">
          <a:xfrm>
            <a:off x="2415590" y="3730834"/>
            <a:ext cx="0" cy="1582360"/>
          </a:xfrm>
          <a:prstGeom prst="straightConnector1">
            <a:avLst/>
          </a:prstGeom>
          <a:noFill/>
          <a:ln w="38100" algn="ctr">
            <a:solidFill>
              <a:schemeClr val="tx2">
                <a:lumMod val="75000"/>
              </a:schemeClr>
            </a:solidFill>
            <a:round/>
            <a:headEnd/>
            <a:tailEnd type="arrow" w="med" len="med"/>
          </a:ln>
          <a:effectLst>
            <a:outerShdw dist="23000" dir="5400000" rotWithShape="0">
              <a:srgbClr val="000000">
                <a:alpha val="34999"/>
              </a:srgbClr>
            </a:outerShdw>
          </a:effectLst>
        </p:spPr>
      </p:cxnSp>
      <p:cxnSp>
        <p:nvCxnSpPr>
          <p:cNvPr id="35" name="Прямая со стрелкой 9"/>
          <p:cNvCxnSpPr>
            <a:cxnSpLocks noChangeShapeType="1"/>
            <a:stCxn id="3" idx="2"/>
            <a:endCxn id="16" idx="0"/>
          </p:cNvCxnSpPr>
          <p:nvPr/>
        </p:nvCxnSpPr>
        <p:spPr bwMode="auto">
          <a:xfrm flipH="1">
            <a:off x="5822031" y="2904665"/>
            <a:ext cx="1" cy="331079"/>
          </a:xfrm>
          <a:prstGeom prst="straightConnector1">
            <a:avLst/>
          </a:prstGeom>
          <a:noFill/>
          <a:ln w="38100" algn="ctr">
            <a:solidFill>
              <a:schemeClr val="tx2">
                <a:lumMod val="75000"/>
              </a:schemeClr>
            </a:solidFill>
            <a:round/>
            <a:headEnd/>
            <a:tailEnd type="arrow" w="med" len="med"/>
          </a:ln>
          <a:effectLst>
            <a:outerShdw dist="23000" dir="5400000" rotWithShape="0">
              <a:srgbClr val="000000">
                <a:alpha val="34999"/>
              </a:srgbClr>
            </a:outerShdw>
          </a:effectLst>
        </p:spPr>
      </p:cxnSp>
      <p:sp>
        <p:nvSpPr>
          <p:cNvPr id="3" name="AutoShape 5"/>
          <p:cNvSpPr>
            <a:spLocks noChangeArrowheads="1"/>
          </p:cNvSpPr>
          <p:nvPr/>
        </p:nvSpPr>
        <p:spPr bwMode="auto">
          <a:xfrm>
            <a:off x="4906379" y="1752140"/>
            <a:ext cx="1831306" cy="115252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endParaRPr lang="ru-RU" sz="1400" dirty="0">
              <a:latin typeface="Tahoma" pitchFamily="34" charset="0"/>
            </a:endParaRPr>
          </a:p>
          <a:p>
            <a:pPr algn="ctr">
              <a:defRPr/>
            </a:pPr>
            <a:r>
              <a:rPr lang="ru-RU" sz="1400" u="sng" dirty="0">
                <a:latin typeface="+mj-lt"/>
              </a:rPr>
              <a:t>Особенности </a:t>
            </a:r>
          </a:p>
          <a:p>
            <a:pPr algn="ctr">
              <a:defRPr/>
            </a:pPr>
            <a:r>
              <a:rPr lang="ru-RU" sz="1400" u="sng" dirty="0">
                <a:latin typeface="+mj-lt"/>
              </a:rPr>
              <a:t>субъектного состава договора </a:t>
            </a:r>
          </a:p>
          <a:p>
            <a:pPr marL="342900" indent="-342900" algn="ctr">
              <a:defRPr/>
            </a:pPr>
            <a:endParaRPr lang="ru-RU" sz="1400" dirty="0">
              <a:latin typeface="+mj-lt"/>
            </a:endParaRPr>
          </a:p>
        </p:txBody>
      </p:sp>
      <p:sp>
        <p:nvSpPr>
          <p:cNvPr id="4" name="AutoShape 5"/>
          <p:cNvSpPr>
            <a:spLocks noChangeArrowheads="1"/>
          </p:cNvSpPr>
          <p:nvPr/>
        </p:nvSpPr>
        <p:spPr bwMode="auto">
          <a:xfrm>
            <a:off x="850232" y="2815389"/>
            <a:ext cx="3130716" cy="91544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endParaRPr lang="ru-RU" sz="1400" u="sng" dirty="0">
              <a:latin typeface="Tahoma" pitchFamily="34" charset="0"/>
            </a:endParaRPr>
          </a:p>
          <a:p>
            <a:pPr marL="342900" indent="-342900" algn="ctr">
              <a:defRPr/>
            </a:pPr>
            <a:r>
              <a:rPr lang="ru-RU" sz="1400" u="sng" dirty="0">
                <a:latin typeface="+mj-lt"/>
              </a:rPr>
              <a:t>Особенности материального</a:t>
            </a:r>
          </a:p>
          <a:p>
            <a:pPr marL="342900" indent="-342900" algn="ctr">
              <a:defRPr/>
            </a:pPr>
            <a:r>
              <a:rPr lang="ru-RU" sz="1400" u="sng" dirty="0">
                <a:latin typeface="+mj-lt"/>
              </a:rPr>
              <a:t>объекта предмета договора – жилого помещения</a:t>
            </a:r>
          </a:p>
          <a:p>
            <a:pPr marL="342900" indent="-342900" algn="ctr">
              <a:defRPr/>
            </a:pPr>
            <a:endParaRPr lang="ru-RU" sz="1400" u="sng" dirty="0">
              <a:latin typeface="+mj-lt"/>
            </a:endParaRPr>
          </a:p>
        </p:txBody>
      </p:sp>
      <p:cxnSp>
        <p:nvCxnSpPr>
          <p:cNvPr id="10" name="Прямая со стрелкой 9"/>
          <p:cNvCxnSpPr/>
          <p:nvPr/>
        </p:nvCxnSpPr>
        <p:spPr bwMode="auto">
          <a:xfrm flipH="1">
            <a:off x="3099322" y="1196975"/>
            <a:ext cx="1483792" cy="1554246"/>
          </a:xfrm>
          <a:prstGeom prst="straightConnector1">
            <a:avLst/>
          </a:prstGeom>
          <a:ln w="38100">
            <a:solidFill>
              <a:schemeClr val="tx1"/>
            </a:solidFill>
            <a:headEnd type="none" w="med" len="med"/>
            <a:tailEnd type="arrow"/>
          </a:ln>
          <a:effectLst>
            <a:outerShdw blurRad="47625" dist="38100" dir="5400000" sy="98000" rotWithShape="0">
              <a:srgbClr val="000000">
                <a:alpha val="48000"/>
              </a:srgbClr>
            </a:outerShdw>
          </a:effectLst>
          <a:scene3d>
            <a:camera prst="orthographicFront"/>
            <a:lightRig rig="twoPt" dir="br">
              <a:rot lat="0" lon="0" rev="8700000"/>
            </a:lightRig>
          </a:scene3d>
          <a:sp3d prstMaterial="matte">
            <a:bevelT w="25400" h="53975"/>
          </a:sp3d>
        </p:spPr>
        <p:style>
          <a:lnRef idx="3">
            <a:schemeClr val="accent1"/>
          </a:lnRef>
          <a:fillRef idx="0">
            <a:schemeClr val="accent1"/>
          </a:fillRef>
          <a:effectRef idx="2">
            <a:schemeClr val="accent1"/>
          </a:effectRef>
          <a:fontRef idx="minor">
            <a:schemeClr val="tx1"/>
          </a:fontRef>
        </p:style>
      </p:cxnSp>
      <p:sp>
        <p:nvSpPr>
          <p:cNvPr id="54" name="AutoShape 5"/>
          <p:cNvSpPr>
            <a:spLocks noChangeArrowheads="1"/>
          </p:cNvSpPr>
          <p:nvPr/>
        </p:nvSpPr>
        <p:spPr bwMode="auto">
          <a:xfrm>
            <a:off x="6938211" y="3235742"/>
            <a:ext cx="2005764" cy="3213183"/>
          </a:xfrm>
          <a:prstGeom prst="roundRect">
            <a:avLst>
              <a:gd name="adj" fmla="val 16667"/>
            </a:avLst>
          </a:prstGeom>
          <a:solidFill>
            <a:schemeClr val="tx2">
              <a:lumMod val="40000"/>
              <a:lumOff val="60000"/>
            </a:schemeClr>
          </a:solidFill>
          <a:ln w="38100">
            <a:solidFill>
              <a:schemeClr val="tx2">
                <a:lumMod val="75000"/>
              </a:schemeClr>
            </a:solidFill>
            <a:round/>
            <a:headEnd/>
            <a:tailEnd/>
          </a:ln>
          <a:effectLst/>
        </p:spPr>
        <p:txBody>
          <a:bodyPr wrap="square" anchor="ctr"/>
          <a:lstStyle/>
          <a:p>
            <a:pPr algn="ctr">
              <a:defRPr/>
            </a:pPr>
            <a:r>
              <a:rPr lang="ru-RU" sz="1200" b="1" dirty="0">
                <a:solidFill>
                  <a:schemeClr val="tx2">
                    <a:lumMod val="75000"/>
                  </a:schemeClr>
                </a:solidFill>
              </a:rPr>
              <a:t>Письменная форма договора</a:t>
            </a:r>
          </a:p>
          <a:p>
            <a:pPr algn="ctr">
              <a:defRPr/>
            </a:pPr>
            <a:endParaRPr lang="ru-RU" sz="1200" b="1" dirty="0">
              <a:solidFill>
                <a:schemeClr val="tx2">
                  <a:lumMod val="75000"/>
                </a:schemeClr>
              </a:solidFill>
            </a:endParaRPr>
          </a:p>
          <a:p>
            <a:pPr algn="ctr">
              <a:defRPr/>
            </a:pPr>
            <a:r>
              <a:rPr lang="ru-RU" sz="1200" b="1" dirty="0">
                <a:solidFill>
                  <a:schemeClr val="tx2">
                    <a:lumMod val="75000"/>
                  </a:schemeClr>
                </a:solidFill>
              </a:rPr>
              <a:t>ограничение (обременение) право собственности на жилое помещение, возникающее на основании договора, заключенного на срок не менее года, подлежит государственной регистрации</a:t>
            </a:r>
          </a:p>
        </p:txBody>
      </p:sp>
      <p:cxnSp>
        <p:nvCxnSpPr>
          <p:cNvPr id="55" name="Прямая со стрелкой 9"/>
          <p:cNvCxnSpPr>
            <a:cxnSpLocks noChangeShapeType="1"/>
          </p:cNvCxnSpPr>
          <p:nvPr/>
        </p:nvCxnSpPr>
        <p:spPr bwMode="auto">
          <a:xfrm flipH="1">
            <a:off x="7941342" y="2904666"/>
            <a:ext cx="1" cy="331079"/>
          </a:xfrm>
          <a:prstGeom prst="straightConnector1">
            <a:avLst/>
          </a:prstGeom>
          <a:noFill/>
          <a:ln w="38100" algn="ctr">
            <a:solidFill>
              <a:schemeClr val="tx2">
                <a:lumMod val="75000"/>
              </a:schemeClr>
            </a:solidFill>
            <a:round/>
            <a:headEnd/>
            <a:tailEnd type="arrow" w="med" len="med"/>
          </a:ln>
          <a:effectLst>
            <a:outerShdw dist="23000" dir="5400000" rotWithShape="0">
              <a:srgbClr val="000000">
                <a:alpha val="34999"/>
              </a:srgbClr>
            </a:outerShdw>
          </a:effectLst>
        </p:spPr>
      </p:cxnSp>
      <p:sp>
        <p:nvSpPr>
          <p:cNvPr id="44" name="AutoShape 5"/>
          <p:cNvSpPr>
            <a:spLocks noChangeArrowheads="1"/>
          </p:cNvSpPr>
          <p:nvPr/>
        </p:nvSpPr>
        <p:spPr bwMode="auto">
          <a:xfrm>
            <a:off x="7040980" y="1752141"/>
            <a:ext cx="1800225" cy="115252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algn="ctr">
              <a:defRPr/>
            </a:pPr>
            <a:r>
              <a:rPr lang="ru-RU" sz="1400" u="sng" dirty="0">
                <a:latin typeface="+mj-lt"/>
              </a:rPr>
              <a:t>Форма договора и </a:t>
            </a:r>
          </a:p>
          <a:p>
            <a:pPr algn="ctr">
              <a:defRPr/>
            </a:pPr>
            <a:r>
              <a:rPr lang="ru-RU" sz="1400" u="sng" dirty="0">
                <a:latin typeface="+mj-lt"/>
              </a:rPr>
              <a:t>государственная регистрация</a:t>
            </a:r>
            <a:endParaRPr lang="ru-RU" sz="1400" dirty="0">
              <a:latin typeface="+mj-lt"/>
            </a:endParaRPr>
          </a:p>
        </p:txBody>
      </p:sp>
      <p:cxnSp>
        <p:nvCxnSpPr>
          <p:cNvPr id="56" name="Прямая со стрелкой 55"/>
          <p:cNvCxnSpPr>
            <a:endCxn id="44" idx="0"/>
          </p:cNvCxnSpPr>
          <p:nvPr/>
        </p:nvCxnSpPr>
        <p:spPr bwMode="auto">
          <a:xfrm>
            <a:off x="4583114" y="1196975"/>
            <a:ext cx="3357979" cy="555166"/>
          </a:xfrm>
          <a:prstGeom prst="straightConnector1">
            <a:avLst/>
          </a:prstGeom>
          <a:ln w="38100">
            <a:solidFill>
              <a:schemeClr val="tx1"/>
            </a:solidFill>
            <a:headEnd type="none" w="med" len="med"/>
            <a:tailEnd type="arrow"/>
          </a:ln>
          <a:effectLst>
            <a:outerShdw blurRad="47625" dist="38100" dir="5400000" sy="98000" rotWithShape="0">
              <a:srgbClr val="000000">
                <a:alpha val="48000"/>
              </a:srgbClr>
            </a:outerShdw>
          </a:effectLst>
          <a:scene3d>
            <a:camera prst="orthographicFront"/>
            <a:lightRig rig="twoPt" dir="br">
              <a:rot lat="0" lon="0" rev="8700000"/>
            </a:lightRig>
          </a:scene3d>
          <a:sp3d prstMaterial="matte">
            <a:bevelT w="25400" h="53975"/>
          </a:sp3d>
        </p:spPr>
        <p:style>
          <a:lnRef idx="3">
            <a:schemeClr val="accent1"/>
          </a:lnRef>
          <a:fillRef idx="0">
            <a:schemeClr val="accent1"/>
          </a:fillRef>
          <a:effectRef idx="2">
            <a:schemeClr val="accent1"/>
          </a:effectRef>
          <a:fontRef idx="minor">
            <a:schemeClr val="tx1"/>
          </a:fontRef>
        </p:style>
      </p:cxnSp>
      <p:cxnSp>
        <p:nvCxnSpPr>
          <p:cNvPr id="59" name="Прямая со стрелкой 58"/>
          <p:cNvCxnSpPr/>
          <p:nvPr/>
        </p:nvCxnSpPr>
        <p:spPr bwMode="auto">
          <a:xfrm>
            <a:off x="4583114" y="1196975"/>
            <a:ext cx="422023" cy="641058"/>
          </a:xfrm>
          <a:prstGeom prst="straightConnector1">
            <a:avLst/>
          </a:prstGeom>
          <a:ln w="38100">
            <a:solidFill>
              <a:schemeClr val="tx1"/>
            </a:solidFill>
            <a:headEnd type="none" w="med" len="med"/>
            <a:tailEnd type="arrow"/>
          </a:ln>
          <a:effectLst>
            <a:outerShdw blurRad="47625" dist="38100" dir="5400000" sy="98000" rotWithShape="0">
              <a:srgbClr val="000000">
                <a:alpha val="48000"/>
              </a:srgbClr>
            </a:outerShdw>
          </a:effectLst>
          <a:scene3d>
            <a:camera prst="orthographicFront"/>
            <a:lightRig rig="twoPt" dir="br">
              <a:rot lat="0" lon="0" rev="8700000"/>
            </a:lightRig>
          </a:scene3d>
          <a:sp3d prstMaterial="matte">
            <a:bevelT w="25400" h="53975"/>
          </a:sp3d>
        </p:spPr>
        <p:style>
          <a:lnRef idx="3">
            <a:schemeClr val="accent1"/>
          </a:lnRef>
          <a:fillRef idx="0">
            <a:schemeClr val="accent1"/>
          </a:fillRef>
          <a:effectRef idx="2">
            <a:schemeClr val="accent1"/>
          </a:effectRef>
          <a:fontRef idx="minor">
            <a:schemeClr val="tx1"/>
          </a:fontRef>
        </p:style>
      </p:cxnSp>
      <p:sp>
        <p:nvSpPr>
          <p:cNvPr id="70" name="AutoShape 5"/>
          <p:cNvSpPr>
            <a:spLocks noChangeArrowheads="1"/>
          </p:cNvSpPr>
          <p:nvPr/>
        </p:nvSpPr>
        <p:spPr bwMode="auto">
          <a:xfrm>
            <a:off x="227346" y="1196975"/>
            <a:ext cx="2435307" cy="1282116"/>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algn="ctr">
              <a:defRPr/>
            </a:pPr>
            <a:r>
              <a:rPr lang="ru-RU" sz="1400" u="sng" dirty="0">
                <a:latin typeface="+mj-lt"/>
              </a:rPr>
              <a:t>Сохранение договора при переходе права собственности на жилое помещение </a:t>
            </a:r>
            <a:r>
              <a:rPr lang="ru-RU" sz="1400" dirty="0">
                <a:latin typeface="+mj-lt"/>
              </a:rPr>
              <a:t>(право следования) </a:t>
            </a:r>
          </a:p>
        </p:txBody>
      </p:sp>
      <p:cxnSp>
        <p:nvCxnSpPr>
          <p:cNvPr id="75" name="Прямая со стрелкой 74"/>
          <p:cNvCxnSpPr>
            <a:endCxn id="70" idx="3"/>
          </p:cNvCxnSpPr>
          <p:nvPr/>
        </p:nvCxnSpPr>
        <p:spPr bwMode="auto">
          <a:xfrm flipH="1">
            <a:off x="2662653" y="1196975"/>
            <a:ext cx="1920461" cy="641058"/>
          </a:xfrm>
          <a:prstGeom prst="straightConnector1">
            <a:avLst/>
          </a:prstGeom>
          <a:ln w="38100">
            <a:solidFill>
              <a:schemeClr val="tx1"/>
            </a:solidFill>
            <a:headEnd type="none" w="med" len="med"/>
            <a:tailEnd type="arrow"/>
          </a:ln>
          <a:effectLst>
            <a:outerShdw blurRad="47625" dist="38100" dir="5400000" sy="98000" rotWithShape="0">
              <a:srgbClr val="000000">
                <a:alpha val="48000"/>
              </a:srgbClr>
            </a:outerShdw>
          </a:effectLst>
          <a:scene3d>
            <a:camera prst="orthographicFront"/>
            <a:lightRig rig="twoPt" dir="br">
              <a:rot lat="0" lon="0" rev="8700000"/>
            </a:lightRig>
          </a:scene3d>
          <a:sp3d prstMaterial="matte">
            <a:bevelT w="25400" h="53975"/>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24320998"/>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Стрелка вправо 19"/>
          <p:cNvSpPr/>
          <p:nvPr/>
        </p:nvSpPr>
        <p:spPr bwMode="auto">
          <a:xfrm flipH="1">
            <a:off x="8532813" y="3933825"/>
            <a:ext cx="287337" cy="215900"/>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endParaRPr lang="ru-RU"/>
          </a:p>
        </p:txBody>
      </p:sp>
      <p:sp>
        <p:nvSpPr>
          <p:cNvPr id="18" name="Стрелка вправо 17"/>
          <p:cNvSpPr/>
          <p:nvPr/>
        </p:nvSpPr>
        <p:spPr bwMode="auto">
          <a:xfrm flipH="1">
            <a:off x="8532813" y="2708275"/>
            <a:ext cx="287337" cy="215900"/>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endParaRPr lang="ru-RU"/>
          </a:p>
        </p:txBody>
      </p:sp>
      <p:sp>
        <p:nvSpPr>
          <p:cNvPr id="11" name="Стрелка вправо 10"/>
          <p:cNvSpPr/>
          <p:nvPr/>
        </p:nvSpPr>
        <p:spPr bwMode="auto">
          <a:xfrm>
            <a:off x="250825" y="2708275"/>
            <a:ext cx="360363" cy="215900"/>
          </a:xfrm>
          <a:prstGeom prst="righ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a:lstStyle/>
          <a:p>
            <a:pPr>
              <a:defRPr/>
            </a:pPr>
            <a:endParaRPr lang="ru-RU"/>
          </a:p>
        </p:txBody>
      </p:sp>
      <p:sp>
        <p:nvSpPr>
          <p:cNvPr id="13" name="Стрелка вправо 12"/>
          <p:cNvSpPr/>
          <p:nvPr/>
        </p:nvSpPr>
        <p:spPr bwMode="auto">
          <a:xfrm>
            <a:off x="250825" y="3933825"/>
            <a:ext cx="360363" cy="215900"/>
          </a:xfrm>
          <a:prstGeom prst="righ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a:lstStyle/>
          <a:p>
            <a:pPr>
              <a:defRPr/>
            </a:pPr>
            <a:endParaRPr lang="ru-RU"/>
          </a:p>
        </p:txBody>
      </p:sp>
      <p:sp>
        <p:nvSpPr>
          <p:cNvPr id="108546" name="Rectangle 2"/>
          <p:cNvSpPr>
            <a:spLocks noGrp="1" noChangeArrowheads="1"/>
          </p:cNvSpPr>
          <p:nvPr>
            <p:ph type="title"/>
          </p:nvPr>
        </p:nvSpPr>
        <p:spPr>
          <a:xfrm>
            <a:off x="250825" y="188913"/>
            <a:ext cx="8447088" cy="690903"/>
          </a:xfrm>
        </p:spPr>
        <p:txBody>
          <a:bodyPr>
            <a:normAutofit/>
          </a:bodyPr>
          <a:lstStyle/>
          <a:p>
            <a:pPr algn="ctr">
              <a:defRPr/>
            </a:pPr>
            <a:r>
              <a:rPr lang="ru-RU" sz="2000" b="1" dirty="0">
                <a:effectLst>
                  <a:outerShdw blurRad="38100" dist="38100" dir="2700000" algn="tl">
                    <a:srgbClr val="000000">
                      <a:alpha val="43137"/>
                    </a:srgbClr>
                  </a:outerShdw>
                </a:effectLst>
              </a:rPr>
              <a:t>Обязанности сторон по договору найма жилого помещения</a:t>
            </a:r>
          </a:p>
        </p:txBody>
      </p:sp>
      <p:sp>
        <p:nvSpPr>
          <p:cNvPr id="12" name="AutoShape 5"/>
          <p:cNvSpPr>
            <a:spLocks noChangeArrowheads="1"/>
          </p:cNvSpPr>
          <p:nvPr/>
        </p:nvSpPr>
        <p:spPr bwMode="auto">
          <a:xfrm>
            <a:off x="179388" y="1125538"/>
            <a:ext cx="4032250" cy="863600"/>
          </a:xfrm>
          <a:prstGeom prst="roundRect">
            <a:avLst>
              <a:gd name="adj" fmla="val 16667"/>
            </a:avLst>
          </a:prstGeom>
          <a:ln>
            <a:headEnd/>
            <a:tailEnd/>
          </a:ln>
        </p:spPr>
        <p:style>
          <a:lnRef idx="1">
            <a:schemeClr val="accent6"/>
          </a:lnRef>
          <a:fillRef idx="3">
            <a:schemeClr val="accent6"/>
          </a:fillRef>
          <a:effectRef idx="2">
            <a:schemeClr val="accent6"/>
          </a:effectRef>
          <a:fontRef idx="minor">
            <a:schemeClr val="lt1"/>
          </a:fontRef>
        </p:style>
        <p:txBody>
          <a:bodyPr wrap="none" anchor="ctr"/>
          <a:lstStyle/>
          <a:p>
            <a:pPr algn="ctr">
              <a:defRPr/>
            </a:pPr>
            <a:r>
              <a:rPr lang="ru-RU" b="1" u="sng" dirty="0">
                <a:latin typeface="+mj-lt"/>
              </a:rPr>
              <a:t>Обязанности </a:t>
            </a:r>
            <a:r>
              <a:rPr lang="ru-RU" b="1" u="sng" dirty="0" err="1">
                <a:latin typeface="+mj-lt"/>
              </a:rPr>
              <a:t>наймодателя</a:t>
            </a:r>
            <a:endParaRPr lang="ru-RU" sz="1600" b="1" u="sng" dirty="0">
              <a:latin typeface="+mj-lt"/>
            </a:endParaRPr>
          </a:p>
        </p:txBody>
      </p:sp>
      <p:sp>
        <p:nvSpPr>
          <p:cNvPr id="2" name="AutoShape 5"/>
          <p:cNvSpPr>
            <a:spLocks noChangeArrowheads="1"/>
          </p:cNvSpPr>
          <p:nvPr/>
        </p:nvSpPr>
        <p:spPr bwMode="auto">
          <a:xfrm>
            <a:off x="611185" y="2386723"/>
            <a:ext cx="3889375" cy="859004"/>
          </a:xfrm>
          <a:prstGeom prst="roundRect">
            <a:avLst>
              <a:gd name="adj" fmla="val 16667"/>
            </a:avLst>
          </a:prstGeom>
          <a:ln>
            <a:headEnd/>
            <a:tailEnd/>
          </a:ln>
        </p:spPr>
        <p:style>
          <a:lnRef idx="1">
            <a:schemeClr val="dk1"/>
          </a:lnRef>
          <a:fillRef idx="2">
            <a:schemeClr val="dk1"/>
          </a:fillRef>
          <a:effectRef idx="1">
            <a:schemeClr val="dk1"/>
          </a:effectRef>
          <a:fontRef idx="minor">
            <a:schemeClr val="dk1"/>
          </a:fontRef>
        </p:style>
        <p:txBody>
          <a:bodyPr wrap="square" anchor="ctr"/>
          <a:lstStyle/>
          <a:p>
            <a:pPr algn="ctr">
              <a:defRPr/>
            </a:pPr>
            <a:r>
              <a:rPr lang="ru-RU" sz="1400" dirty="0">
                <a:latin typeface="+mj-lt"/>
              </a:rPr>
              <a:t>Передать нанимателю свободное жилое помещение в состоянии, пригодном для проживания</a:t>
            </a:r>
          </a:p>
        </p:txBody>
      </p:sp>
      <p:sp>
        <p:nvSpPr>
          <p:cNvPr id="4" name="AutoShape 5"/>
          <p:cNvSpPr>
            <a:spLocks noChangeArrowheads="1"/>
          </p:cNvSpPr>
          <p:nvPr/>
        </p:nvSpPr>
        <p:spPr bwMode="auto">
          <a:xfrm>
            <a:off x="611186" y="3537744"/>
            <a:ext cx="3889375" cy="1008062"/>
          </a:xfrm>
          <a:prstGeom prst="roundRect">
            <a:avLst>
              <a:gd name="adj" fmla="val 16667"/>
            </a:avLst>
          </a:prstGeom>
          <a:ln>
            <a:headEnd/>
            <a:tailEnd/>
          </a:ln>
        </p:spPr>
        <p:style>
          <a:lnRef idx="1">
            <a:schemeClr val="dk1"/>
          </a:lnRef>
          <a:fillRef idx="2">
            <a:schemeClr val="dk1"/>
          </a:fillRef>
          <a:effectRef idx="1">
            <a:schemeClr val="dk1"/>
          </a:effectRef>
          <a:fontRef idx="minor">
            <a:schemeClr val="dk1"/>
          </a:fontRef>
        </p:style>
        <p:txBody>
          <a:bodyPr wrap="square" anchor="ctr"/>
          <a:lstStyle/>
          <a:p>
            <a:pPr algn="ctr">
              <a:defRPr/>
            </a:pPr>
            <a:r>
              <a:rPr lang="ru-RU" sz="1400" dirty="0">
                <a:latin typeface="+mj-lt"/>
              </a:rPr>
              <a:t>Осуществление надлежащей эксплуатации  жилого дома, обеспечивать предоставление коммунальных услуг, проведение ремонта общего имущества</a:t>
            </a:r>
          </a:p>
        </p:txBody>
      </p:sp>
      <p:sp>
        <p:nvSpPr>
          <p:cNvPr id="10" name="Стрелка углом вверх 9"/>
          <p:cNvSpPr/>
          <p:nvPr/>
        </p:nvSpPr>
        <p:spPr bwMode="auto">
          <a:xfrm rot="5400000">
            <a:off x="-1261268" y="3501231"/>
            <a:ext cx="3384550" cy="360363"/>
          </a:xfrm>
          <a:prstGeom prst="bentUp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a:lstStyle/>
          <a:p>
            <a:pPr>
              <a:defRPr/>
            </a:pPr>
            <a:endParaRPr lang="ru-RU"/>
          </a:p>
        </p:txBody>
      </p:sp>
      <p:sp>
        <p:nvSpPr>
          <p:cNvPr id="14" name="AutoShape 5"/>
          <p:cNvSpPr>
            <a:spLocks noChangeArrowheads="1"/>
          </p:cNvSpPr>
          <p:nvPr/>
        </p:nvSpPr>
        <p:spPr bwMode="auto">
          <a:xfrm>
            <a:off x="4932363" y="1180739"/>
            <a:ext cx="4032250" cy="863600"/>
          </a:xfrm>
          <a:prstGeom prst="roundRect">
            <a:avLst>
              <a:gd name="adj" fmla="val 16667"/>
            </a:avLst>
          </a:prstGeom>
          <a:ln>
            <a:headEnd/>
            <a:tailEnd/>
          </a:ln>
        </p:spPr>
        <p:style>
          <a:lnRef idx="1">
            <a:schemeClr val="accent6"/>
          </a:lnRef>
          <a:fillRef idx="3">
            <a:schemeClr val="accent6"/>
          </a:fillRef>
          <a:effectRef idx="2">
            <a:schemeClr val="accent6"/>
          </a:effectRef>
          <a:fontRef idx="minor">
            <a:schemeClr val="lt1"/>
          </a:fontRef>
        </p:style>
        <p:txBody>
          <a:bodyPr wrap="none" anchor="ctr"/>
          <a:lstStyle/>
          <a:p>
            <a:pPr algn="ctr">
              <a:defRPr/>
            </a:pPr>
            <a:r>
              <a:rPr lang="ru-RU" b="1" u="sng" dirty="0">
                <a:latin typeface="+mj-lt"/>
              </a:rPr>
              <a:t>Обязанности  нанимателя</a:t>
            </a:r>
            <a:endParaRPr lang="ru-RU" sz="1600" b="1" u="sng" dirty="0">
              <a:latin typeface="+mj-lt"/>
            </a:endParaRPr>
          </a:p>
        </p:txBody>
      </p:sp>
      <p:sp>
        <p:nvSpPr>
          <p:cNvPr id="15" name="AutoShape 5"/>
          <p:cNvSpPr>
            <a:spLocks noChangeArrowheads="1"/>
          </p:cNvSpPr>
          <p:nvPr/>
        </p:nvSpPr>
        <p:spPr bwMode="auto">
          <a:xfrm>
            <a:off x="4716463" y="2205038"/>
            <a:ext cx="3816350" cy="1223962"/>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square" anchor="ctr"/>
          <a:lstStyle/>
          <a:p>
            <a:pPr algn="ctr">
              <a:defRPr/>
            </a:pPr>
            <a:r>
              <a:rPr lang="ru-RU" sz="1400" dirty="0">
                <a:latin typeface="+mj-lt"/>
              </a:rPr>
              <a:t>Использовать жилое помещение только для проживания, обеспечивать сохранность жилого помещения и поддерживать его в надлежащем состоянии</a:t>
            </a:r>
          </a:p>
        </p:txBody>
      </p:sp>
      <p:sp>
        <p:nvSpPr>
          <p:cNvPr id="19" name="AutoShape 5"/>
          <p:cNvSpPr>
            <a:spLocks noChangeArrowheads="1"/>
          </p:cNvSpPr>
          <p:nvPr/>
        </p:nvSpPr>
        <p:spPr bwMode="auto">
          <a:xfrm>
            <a:off x="4716463" y="3573463"/>
            <a:ext cx="3816350" cy="806032"/>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square" anchor="ctr"/>
          <a:lstStyle/>
          <a:p>
            <a:pPr algn="ctr">
              <a:defRPr/>
            </a:pPr>
            <a:r>
              <a:rPr lang="ru-RU" sz="1400" dirty="0">
                <a:latin typeface="+mj-lt"/>
              </a:rPr>
              <a:t>Не производить переустройство и реконструкцию жилого помещения без согласия </a:t>
            </a:r>
            <a:r>
              <a:rPr lang="ru-RU" sz="1400" dirty="0" err="1">
                <a:latin typeface="+mj-lt"/>
              </a:rPr>
              <a:t>наймодателя</a:t>
            </a:r>
            <a:endParaRPr lang="ru-RU" sz="1400" dirty="0">
              <a:latin typeface="+mj-lt"/>
            </a:endParaRPr>
          </a:p>
        </p:txBody>
      </p:sp>
      <p:sp>
        <p:nvSpPr>
          <p:cNvPr id="22" name="TextBox 21"/>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129</a:t>
            </a:r>
          </a:p>
        </p:txBody>
      </p:sp>
      <p:sp>
        <p:nvSpPr>
          <p:cNvPr id="24" name="AutoShape 5"/>
          <p:cNvSpPr>
            <a:spLocks noChangeArrowheads="1"/>
          </p:cNvSpPr>
          <p:nvPr/>
        </p:nvSpPr>
        <p:spPr bwMode="auto">
          <a:xfrm>
            <a:off x="4716463" y="4656305"/>
            <a:ext cx="3816350" cy="806032"/>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square" anchor="ctr"/>
          <a:lstStyle/>
          <a:p>
            <a:pPr algn="ctr">
              <a:defRPr/>
            </a:pPr>
            <a:r>
              <a:rPr lang="ru-RU" sz="1400" dirty="0">
                <a:latin typeface="+mj-lt"/>
              </a:rPr>
              <a:t>Своевременно вносить плату за жилое помещение и коммунальные платежи (диспозитивно)</a:t>
            </a:r>
          </a:p>
        </p:txBody>
      </p:sp>
      <p:sp>
        <p:nvSpPr>
          <p:cNvPr id="25" name="AutoShape 5"/>
          <p:cNvSpPr>
            <a:spLocks noChangeArrowheads="1"/>
          </p:cNvSpPr>
          <p:nvPr/>
        </p:nvSpPr>
        <p:spPr bwMode="auto">
          <a:xfrm>
            <a:off x="4716463" y="5614737"/>
            <a:ext cx="3837780" cy="806032"/>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square" anchor="ctr"/>
          <a:lstStyle/>
          <a:p>
            <a:pPr algn="ctr">
              <a:defRPr/>
            </a:pPr>
            <a:r>
              <a:rPr lang="ru-RU" sz="1400" dirty="0">
                <a:latin typeface="+mj-lt"/>
              </a:rPr>
              <a:t>Осуществлять текущий ремонт жилого помещения (диспозитивно)</a:t>
            </a:r>
          </a:p>
        </p:txBody>
      </p:sp>
      <p:sp>
        <p:nvSpPr>
          <p:cNvPr id="26" name="AutoShape 5"/>
          <p:cNvSpPr>
            <a:spLocks noChangeArrowheads="1"/>
          </p:cNvSpPr>
          <p:nvPr/>
        </p:nvSpPr>
        <p:spPr bwMode="auto">
          <a:xfrm>
            <a:off x="611187" y="4854701"/>
            <a:ext cx="3889375" cy="806032"/>
          </a:xfrm>
          <a:prstGeom prst="roundRect">
            <a:avLst>
              <a:gd name="adj" fmla="val 16667"/>
            </a:avLst>
          </a:prstGeom>
          <a:ln>
            <a:headEnd/>
            <a:tailEnd/>
          </a:ln>
        </p:spPr>
        <p:style>
          <a:lnRef idx="1">
            <a:schemeClr val="dk1"/>
          </a:lnRef>
          <a:fillRef idx="2">
            <a:schemeClr val="dk1"/>
          </a:fillRef>
          <a:effectRef idx="1">
            <a:schemeClr val="dk1"/>
          </a:effectRef>
          <a:fontRef idx="minor">
            <a:schemeClr val="dk1"/>
          </a:fontRef>
        </p:style>
        <p:txBody>
          <a:bodyPr wrap="square" anchor="ctr"/>
          <a:lstStyle/>
          <a:p>
            <a:pPr algn="ctr">
              <a:defRPr/>
            </a:pPr>
            <a:r>
              <a:rPr lang="ru-RU" sz="1400" dirty="0">
                <a:latin typeface="+mj-lt"/>
              </a:rPr>
              <a:t>Осуществлять капитальный ремонт жилого помещения (диспозитивно)</a:t>
            </a:r>
          </a:p>
        </p:txBody>
      </p:sp>
      <p:sp>
        <p:nvSpPr>
          <p:cNvPr id="27" name="Стрелка вправо 26"/>
          <p:cNvSpPr/>
          <p:nvPr/>
        </p:nvSpPr>
        <p:spPr bwMode="auto">
          <a:xfrm flipH="1">
            <a:off x="8554244" y="4951371"/>
            <a:ext cx="265906" cy="215900"/>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endParaRPr lang="ru-RU"/>
          </a:p>
        </p:txBody>
      </p:sp>
      <p:sp>
        <p:nvSpPr>
          <p:cNvPr id="17" name="Стрелка углом вверх 16"/>
          <p:cNvSpPr/>
          <p:nvPr/>
        </p:nvSpPr>
        <p:spPr bwMode="auto">
          <a:xfrm rot="5400000" flipV="1">
            <a:off x="6654661" y="3922490"/>
            <a:ext cx="4043641" cy="287337"/>
          </a:xfrm>
          <a:prstGeom prst="bentUp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endParaRPr lang="ru-RU"/>
          </a:p>
        </p:txBody>
      </p:sp>
    </p:spTree>
    <p:extLst>
      <p:ext uri="{BB962C8B-B14F-4D97-AF65-F5344CB8AC3E}">
        <p14:creationId xmlns:p14="http://schemas.microsoft.com/office/powerpoint/2010/main" val="2400001504"/>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250825" y="188913"/>
            <a:ext cx="8447088" cy="690903"/>
          </a:xfrm>
        </p:spPr>
        <p:txBody>
          <a:bodyPr>
            <a:normAutofit/>
          </a:bodyPr>
          <a:lstStyle/>
          <a:p>
            <a:pPr algn="ctr">
              <a:defRPr/>
            </a:pPr>
            <a:r>
              <a:rPr lang="ru-RU" sz="2000" b="1" dirty="0">
                <a:effectLst>
                  <a:outerShdw blurRad="38100" dist="38100" dir="2700000" algn="tl">
                    <a:srgbClr val="000000">
                      <a:alpha val="43137"/>
                    </a:srgbClr>
                  </a:outerShdw>
                </a:effectLst>
              </a:rPr>
              <a:t>Права сторон по договору найма жилого помещения</a:t>
            </a:r>
          </a:p>
        </p:txBody>
      </p:sp>
      <p:sp>
        <p:nvSpPr>
          <p:cNvPr id="14" name="AutoShape 5"/>
          <p:cNvSpPr>
            <a:spLocks noChangeArrowheads="1"/>
          </p:cNvSpPr>
          <p:nvPr/>
        </p:nvSpPr>
        <p:spPr bwMode="auto">
          <a:xfrm>
            <a:off x="2260057" y="1180738"/>
            <a:ext cx="4032250" cy="863600"/>
          </a:xfrm>
          <a:prstGeom prst="roundRect">
            <a:avLst>
              <a:gd name="adj" fmla="val 16667"/>
            </a:avLst>
          </a:prstGeom>
          <a:ln>
            <a:headEnd/>
            <a:tailEnd/>
          </a:ln>
        </p:spPr>
        <p:style>
          <a:lnRef idx="1">
            <a:schemeClr val="accent6"/>
          </a:lnRef>
          <a:fillRef idx="3">
            <a:schemeClr val="accent6"/>
          </a:fillRef>
          <a:effectRef idx="2">
            <a:schemeClr val="accent6"/>
          </a:effectRef>
          <a:fontRef idx="minor">
            <a:schemeClr val="lt1"/>
          </a:fontRef>
        </p:style>
        <p:txBody>
          <a:bodyPr wrap="none" anchor="ctr"/>
          <a:lstStyle/>
          <a:p>
            <a:pPr algn="ctr">
              <a:defRPr/>
            </a:pPr>
            <a:r>
              <a:rPr lang="ru-RU" b="1" u="sng" dirty="0">
                <a:latin typeface="+mj-lt"/>
              </a:rPr>
              <a:t>Права нанимателя</a:t>
            </a:r>
            <a:endParaRPr lang="ru-RU" sz="1600" b="1" u="sng" dirty="0">
              <a:latin typeface="+mj-lt"/>
            </a:endParaRPr>
          </a:p>
        </p:txBody>
      </p:sp>
      <p:sp>
        <p:nvSpPr>
          <p:cNvPr id="15" name="AutoShape 5"/>
          <p:cNvSpPr>
            <a:spLocks noChangeArrowheads="1"/>
          </p:cNvSpPr>
          <p:nvPr/>
        </p:nvSpPr>
        <p:spPr bwMode="auto">
          <a:xfrm>
            <a:off x="351882" y="2328395"/>
            <a:ext cx="3816350" cy="1334746"/>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square" anchor="ctr"/>
          <a:lstStyle/>
          <a:p>
            <a:pPr algn="ctr">
              <a:defRPr/>
            </a:pPr>
            <a:r>
              <a:rPr lang="ru-RU" sz="1400" dirty="0">
                <a:latin typeface="+mj-lt"/>
              </a:rPr>
              <a:t>Вселение в жилое помещение граждан в качестве постоянно проживающих с нанимателем – с согласия </a:t>
            </a:r>
            <a:r>
              <a:rPr lang="ru-RU" sz="1400" dirty="0" err="1">
                <a:latin typeface="+mj-lt"/>
              </a:rPr>
              <a:t>наймодателя</a:t>
            </a:r>
            <a:r>
              <a:rPr lang="ru-RU" sz="1400" dirty="0">
                <a:latin typeface="+mj-lt"/>
              </a:rPr>
              <a:t> и граждан, постоянно проживающих с нанимателем </a:t>
            </a:r>
          </a:p>
          <a:p>
            <a:pPr algn="ctr">
              <a:defRPr/>
            </a:pPr>
            <a:r>
              <a:rPr lang="ru-RU" sz="1400" dirty="0">
                <a:latin typeface="+mj-lt"/>
              </a:rPr>
              <a:t>(с соблюдением норм площади)</a:t>
            </a:r>
          </a:p>
        </p:txBody>
      </p:sp>
      <p:sp>
        <p:nvSpPr>
          <p:cNvPr id="19" name="AutoShape 5"/>
          <p:cNvSpPr>
            <a:spLocks noChangeArrowheads="1"/>
          </p:cNvSpPr>
          <p:nvPr/>
        </p:nvSpPr>
        <p:spPr bwMode="auto">
          <a:xfrm>
            <a:off x="4716463" y="2328395"/>
            <a:ext cx="3816350" cy="1334746"/>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square" anchor="ctr"/>
          <a:lstStyle/>
          <a:p>
            <a:pPr algn="ctr">
              <a:defRPr/>
            </a:pPr>
            <a:r>
              <a:rPr lang="ru-RU" sz="1400" dirty="0">
                <a:latin typeface="+mj-lt"/>
              </a:rPr>
              <a:t>Разрешить безвозмездное проживание временным жильцам (пользователям) – с согласия граждан, постоянно проживающих с нанимателем и с уведомлением </a:t>
            </a:r>
            <a:r>
              <a:rPr lang="ru-RU" sz="1400" dirty="0" err="1">
                <a:latin typeface="+mj-lt"/>
              </a:rPr>
              <a:t>наймодателя</a:t>
            </a:r>
            <a:endParaRPr lang="ru-RU" sz="1400" dirty="0">
              <a:latin typeface="+mj-lt"/>
            </a:endParaRPr>
          </a:p>
        </p:txBody>
      </p:sp>
      <p:sp>
        <p:nvSpPr>
          <p:cNvPr id="22" name="TextBox 21"/>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130</a:t>
            </a:r>
          </a:p>
        </p:txBody>
      </p:sp>
      <p:sp>
        <p:nvSpPr>
          <p:cNvPr id="24" name="AutoShape 5"/>
          <p:cNvSpPr>
            <a:spLocks noChangeArrowheads="1"/>
          </p:cNvSpPr>
          <p:nvPr/>
        </p:nvSpPr>
        <p:spPr bwMode="auto">
          <a:xfrm>
            <a:off x="351882" y="4021705"/>
            <a:ext cx="3816350" cy="1334746"/>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square" anchor="ctr"/>
          <a:lstStyle/>
          <a:p>
            <a:pPr algn="ctr">
              <a:defRPr/>
            </a:pPr>
            <a:r>
              <a:rPr lang="ru-RU" sz="1400" dirty="0">
                <a:latin typeface="+mj-lt"/>
              </a:rPr>
              <a:t>Преимущественное право на заключение договора на новый срок с учетом положения ст. 684 ГК РФ </a:t>
            </a:r>
          </a:p>
          <a:p>
            <a:pPr algn="ctr">
              <a:defRPr/>
            </a:pPr>
            <a:r>
              <a:rPr lang="ru-RU" sz="1400" dirty="0">
                <a:latin typeface="+mj-lt"/>
              </a:rPr>
              <a:t>(максимальный срок договора – 5 лет)</a:t>
            </a:r>
          </a:p>
        </p:txBody>
      </p:sp>
      <p:sp>
        <p:nvSpPr>
          <p:cNvPr id="25" name="AutoShape 5"/>
          <p:cNvSpPr>
            <a:spLocks noChangeArrowheads="1"/>
          </p:cNvSpPr>
          <p:nvPr/>
        </p:nvSpPr>
        <p:spPr bwMode="auto">
          <a:xfrm>
            <a:off x="4772611" y="4021705"/>
            <a:ext cx="3837780" cy="1334746"/>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square" anchor="ctr"/>
          <a:lstStyle/>
          <a:p>
            <a:pPr algn="ctr">
              <a:defRPr/>
            </a:pPr>
            <a:r>
              <a:rPr lang="ru-RU" sz="1400" dirty="0">
                <a:latin typeface="+mj-lt"/>
              </a:rPr>
              <a:t>Замена нанимателя в договоре с согласия граждан, постоянно проживающих с нанимателем, и </a:t>
            </a:r>
            <a:r>
              <a:rPr lang="ru-RU" sz="1400" dirty="0" err="1">
                <a:latin typeface="+mj-lt"/>
              </a:rPr>
              <a:t>наймодателя</a:t>
            </a:r>
            <a:r>
              <a:rPr lang="ru-RU" sz="1400" dirty="0">
                <a:latin typeface="+mj-lt"/>
              </a:rPr>
              <a:t>, на одного из совершеннолетних граждан, постоянно проживающих с нанимателем</a:t>
            </a:r>
          </a:p>
        </p:txBody>
      </p:sp>
    </p:spTree>
    <p:extLst>
      <p:ext uri="{BB962C8B-B14F-4D97-AF65-F5344CB8AC3E}">
        <p14:creationId xmlns:p14="http://schemas.microsoft.com/office/powerpoint/2010/main" val="1728705091"/>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Стрелка вправо 19"/>
          <p:cNvSpPr/>
          <p:nvPr/>
        </p:nvSpPr>
        <p:spPr bwMode="auto">
          <a:xfrm flipH="1">
            <a:off x="8532812" y="3456907"/>
            <a:ext cx="287337" cy="215900"/>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endParaRPr lang="ru-RU"/>
          </a:p>
        </p:txBody>
      </p:sp>
      <p:sp>
        <p:nvSpPr>
          <p:cNvPr id="18" name="Стрелка вправо 17"/>
          <p:cNvSpPr/>
          <p:nvPr/>
        </p:nvSpPr>
        <p:spPr bwMode="auto">
          <a:xfrm flipH="1">
            <a:off x="8532813" y="2708275"/>
            <a:ext cx="287337" cy="215900"/>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endParaRPr lang="ru-RU"/>
          </a:p>
        </p:txBody>
      </p:sp>
      <p:sp>
        <p:nvSpPr>
          <p:cNvPr id="11" name="Стрелка вправо 10"/>
          <p:cNvSpPr/>
          <p:nvPr/>
        </p:nvSpPr>
        <p:spPr bwMode="auto">
          <a:xfrm>
            <a:off x="282363" y="2467644"/>
            <a:ext cx="360363" cy="215900"/>
          </a:xfrm>
          <a:prstGeom prst="righ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a:lstStyle/>
          <a:p>
            <a:pPr>
              <a:defRPr/>
            </a:pPr>
            <a:endParaRPr lang="ru-RU"/>
          </a:p>
        </p:txBody>
      </p:sp>
      <p:sp>
        <p:nvSpPr>
          <p:cNvPr id="108546" name="Rectangle 2"/>
          <p:cNvSpPr>
            <a:spLocks noGrp="1" noChangeArrowheads="1"/>
          </p:cNvSpPr>
          <p:nvPr>
            <p:ph type="title"/>
          </p:nvPr>
        </p:nvSpPr>
        <p:spPr>
          <a:xfrm>
            <a:off x="250825" y="188914"/>
            <a:ext cx="8447088" cy="673260"/>
          </a:xfrm>
        </p:spPr>
        <p:txBody>
          <a:bodyPr>
            <a:normAutofit/>
          </a:bodyPr>
          <a:lstStyle/>
          <a:p>
            <a:pPr algn="ctr">
              <a:defRPr/>
            </a:pPr>
            <a:r>
              <a:rPr lang="ru-RU" sz="2000" b="1" dirty="0">
                <a:effectLst>
                  <a:outerShdw blurRad="38100" dist="38100" dir="2700000" algn="tl">
                    <a:srgbClr val="000000">
                      <a:alpha val="43137"/>
                    </a:srgbClr>
                  </a:outerShdw>
                </a:effectLst>
              </a:rPr>
              <a:t>Расторжение договора найма жилого помещения</a:t>
            </a:r>
          </a:p>
        </p:txBody>
      </p:sp>
      <p:sp>
        <p:nvSpPr>
          <p:cNvPr id="2" name="AutoShape 5"/>
          <p:cNvSpPr>
            <a:spLocks noChangeArrowheads="1"/>
          </p:cNvSpPr>
          <p:nvPr/>
        </p:nvSpPr>
        <p:spPr bwMode="auto">
          <a:xfrm>
            <a:off x="611184" y="2146092"/>
            <a:ext cx="3889375" cy="685298"/>
          </a:xfrm>
          <a:prstGeom prst="roundRect">
            <a:avLst>
              <a:gd name="adj" fmla="val 16667"/>
            </a:avLst>
          </a:prstGeom>
          <a:ln>
            <a:headEnd/>
            <a:tailEnd/>
          </a:ln>
        </p:spPr>
        <p:style>
          <a:lnRef idx="1">
            <a:schemeClr val="dk1"/>
          </a:lnRef>
          <a:fillRef idx="2">
            <a:schemeClr val="dk1"/>
          </a:fillRef>
          <a:effectRef idx="1">
            <a:schemeClr val="dk1"/>
          </a:effectRef>
          <a:fontRef idx="minor">
            <a:schemeClr val="dk1"/>
          </a:fontRef>
        </p:style>
        <p:txBody>
          <a:bodyPr wrap="square" anchor="ctr"/>
          <a:lstStyle/>
          <a:p>
            <a:pPr algn="ctr">
              <a:defRPr/>
            </a:pPr>
            <a:r>
              <a:rPr lang="ru-RU" sz="1200" dirty="0">
                <a:latin typeface="+mj-lt"/>
              </a:rPr>
              <a:t>Невнесения нанимателем платы за жилое помещение за 6 месяцев, а при краткосрочном найме – при невнесении платы более двух раз.</a:t>
            </a:r>
          </a:p>
        </p:txBody>
      </p:sp>
      <p:sp>
        <p:nvSpPr>
          <p:cNvPr id="4" name="AutoShape 5"/>
          <p:cNvSpPr>
            <a:spLocks noChangeArrowheads="1"/>
          </p:cNvSpPr>
          <p:nvPr/>
        </p:nvSpPr>
        <p:spPr bwMode="auto">
          <a:xfrm>
            <a:off x="611183" y="2924175"/>
            <a:ext cx="3889375" cy="716505"/>
          </a:xfrm>
          <a:prstGeom prst="roundRect">
            <a:avLst>
              <a:gd name="adj" fmla="val 16667"/>
            </a:avLst>
          </a:prstGeom>
          <a:ln>
            <a:headEnd/>
            <a:tailEnd/>
          </a:ln>
        </p:spPr>
        <p:style>
          <a:lnRef idx="1">
            <a:schemeClr val="dk1"/>
          </a:lnRef>
          <a:fillRef idx="2">
            <a:schemeClr val="dk1"/>
          </a:fillRef>
          <a:effectRef idx="1">
            <a:schemeClr val="dk1"/>
          </a:effectRef>
          <a:fontRef idx="minor">
            <a:schemeClr val="dk1"/>
          </a:fontRef>
        </p:style>
        <p:txBody>
          <a:bodyPr wrap="square" anchor="ctr"/>
          <a:lstStyle/>
          <a:p>
            <a:pPr algn="ctr">
              <a:defRPr/>
            </a:pPr>
            <a:r>
              <a:rPr lang="ru-RU" sz="1200" dirty="0">
                <a:latin typeface="+mj-lt"/>
              </a:rPr>
              <a:t>Разрушения или порчи жилого помещения нанимателем или другими гражданами, за действия которых он отвечает</a:t>
            </a:r>
          </a:p>
        </p:txBody>
      </p:sp>
      <p:sp>
        <p:nvSpPr>
          <p:cNvPr id="10" name="Стрелка углом вверх 9"/>
          <p:cNvSpPr/>
          <p:nvPr/>
        </p:nvSpPr>
        <p:spPr bwMode="auto">
          <a:xfrm rot="5400000">
            <a:off x="-258847" y="2498810"/>
            <a:ext cx="1379706" cy="360363"/>
          </a:xfrm>
          <a:prstGeom prst="bentUp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a:lstStyle/>
          <a:p>
            <a:pPr>
              <a:defRPr/>
            </a:pPr>
            <a:endParaRPr lang="ru-RU"/>
          </a:p>
        </p:txBody>
      </p:sp>
      <p:sp>
        <p:nvSpPr>
          <p:cNvPr id="15" name="AutoShape 5"/>
          <p:cNvSpPr>
            <a:spLocks noChangeArrowheads="1"/>
          </p:cNvSpPr>
          <p:nvPr/>
        </p:nvSpPr>
        <p:spPr bwMode="auto">
          <a:xfrm>
            <a:off x="4716463" y="2205038"/>
            <a:ext cx="3816350" cy="864394"/>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square" anchor="ctr"/>
          <a:lstStyle/>
          <a:p>
            <a:pPr algn="ctr">
              <a:defRPr/>
            </a:pPr>
            <a:r>
              <a:rPr lang="ru-RU" sz="1200" dirty="0">
                <a:latin typeface="+mj-lt"/>
              </a:rPr>
              <a:t>В любое время с согласия других граждан, проживающих с ним, и с письменным предупреждением </a:t>
            </a:r>
            <a:r>
              <a:rPr lang="ru-RU" sz="1200" dirty="0" err="1">
                <a:latin typeface="+mj-lt"/>
              </a:rPr>
              <a:t>наймодателя</a:t>
            </a:r>
            <a:r>
              <a:rPr lang="ru-RU" sz="1200" dirty="0">
                <a:latin typeface="+mj-lt"/>
              </a:rPr>
              <a:t> за 3 месяца</a:t>
            </a:r>
          </a:p>
        </p:txBody>
      </p:sp>
      <p:sp>
        <p:nvSpPr>
          <p:cNvPr id="19" name="AutoShape 5"/>
          <p:cNvSpPr>
            <a:spLocks noChangeArrowheads="1"/>
          </p:cNvSpPr>
          <p:nvPr/>
        </p:nvSpPr>
        <p:spPr bwMode="auto">
          <a:xfrm>
            <a:off x="4737894" y="3170447"/>
            <a:ext cx="3816350" cy="806032"/>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square" anchor="ctr"/>
          <a:lstStyle/>
          <a:p>
            <a:pPr algn="ctr">
              <a:defRPr/>
            </a:pPr>
            <a:r>
              <a:rPr lang="ru-RU" sz="1200" dirty="0">
                <a:latin typeface="+mj-lt"/>
              </a:rPr>
              <a:t>Не производить переустройство и реконструкцию жилого помещения без согласия </a:t>
            </a:r>
            <a:r>
              <a:rPr lang="ru-RU" sz="1200" dirty="0" err="1">
                <a:latin typeface="+mj-lt"/>
              </a:rPr>
              <a:t>наймодателя</a:t>
            </a:r>
            <a:endParaRPr lang="ru-RU" sz="1200" dirty="0">
              <a:latin typeface="+mj-lt"/>
            </a:endParaRPr>
          </a:p>
        </p:txBody>
      </p:sp>
      <p:sp>
        <p:nvSpPr>
          <p:cNvPr id="22" name="TextBox 21"/>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131</a:t>
            </a:r>
          </a:p>
        </p:txBody>
      </p:sp>
      <p:sp>
        <p:nvSpPr>
          <p:cNvPr id="24" name="AutoShape 5"/>
          <p:cNvSpPr>
            <a:spLocks noChangeArrowheads="1"/>
          </p:cNvSpPr>
          <p:nvPr/>
        </p:nvSpPr>
        <p:spPr bwMode="auto">
          <a:xfrm>
            <a:off x="4751104" y="4079138"/>
            <a:ext cx="3816350" cy="806032"/>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square" anchor="ctr"/>
          <a:lstStyle/>
          <a:p>
            <a:pPr algn="ctr">
              <a:defRPr/>
            </a:pPr>
            <a:r>
              <a:rPr lang="ru-RU" sz="1200" dirty="0">
                <a:latin typeface="+mj-lt"/>
              </a:rPr>
              <a:t>Своевременно вносить плату за жилое помещение и коммунальные платежи (диспозитивно)</a:t>
            </a:r>
          </a:p>
        </p:txBody>
      </p:sp>
      <p:sp>
        <p:nvSpPr>
          <p:cNvPr id="25" name="AutoShape 5"/>
          <p:cNvSpPr>
            <a:spLocks noChangeArrowheads="1"/>
          </p:cNvSpPr>
          <p:nvPr/>
        </p:nvSpPr>
        <p:spPr bwMode="auto">
          <a:xfrm>
            <a:off x="4751104" y="4965031"/>
            <a:ext cx="3837780" cy="806032"/>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square" anchor="ctr"/>
          <a:lstStyle/>
          <a:p>
            <a:pPr algn="ctr">
              <a:defRPr/>
            </a:pPr>
            <a:r>
              <a:rPr lang="ru-RU" sz="1200" dirty="0">
                <a:latin typeface="+mj-lt"/>
              </a:rPr>
              <a:t>Осуществлять текущий ремонт жилого помещения (диспозитивно)</a:t>
            </a:r>
          </a:p>
        </p:txBody>
      </p:sp>
      <p:sp>
        <p:nvSpPr>
          <p:cNvPr id="27" name="Стрелка вправо 26"/>
          <p:cNvSpPr/>
          <p:nvPr/>
        </p:nvSpPr>
        <p:spPr bwMode="auto">
          <a:xfrm flipH="1">
            <a:off x="8576008" y="4374204"/>
            <a:ext cx="265906" cy="215900"/>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endParaRPr lang="ru-RU"/>
          </a:p>
        </p:txBody>
      </p:sp>
      <p:sp>
        <p:nvSpPr>
          <p:cNvPr id="17" name="Стрелка углом вверх 16"/>
          <p:cNvSpPr/>
          <p:nvPr/>
        </p:nvSpPr>
        <p:spPr bwMode="auto">
          <a:xfrm rot="5400000" flipV="1">
            <a:off x="7030222" y="3534924"/>
            <a:ext cx="3378909" cy="287337"/>
          </a:xfrm>
          <a:prstGeom prst="bentUp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endParaRPr lang="ru-RU"/>
          </a:p>
        </p:txBody>
      </p:sp>
      <p:sp>
        <p:nvSpPr>
          <p:cNvPr id="12" name="AutoShape 5"/>
          <p:cNvSpPr>
            <a:spLocks noChangeArrowheads="1"/>
          </p:cNvSpPr>
          <p:nvPr/>
        </p:nvSpPr>
        <p:spPr bwMode="auto">
          <a:xfrm>
            <a:off x="179388" y="1180738"/>
            <a:ext cx="4032250" cy="863600"/>
          </a:xfrm>
          <a:prstGeom prst="roundRect">
            <a:avLst>
              <a:gd name="adj" fmla="val 16667"/>
            </a:avLst>
          </a:prstGeom>
          <a:ln>
            <a:headEnd/>
            <a:tailEnd/>
          </a:ln>
        </p:spPr>
        <p:style>
          <a:lnRef idx="1">
            <a:schemeClr val="accent6"/>
          </a:lnRef>
          <a:fillRef idx="3">
            <a:schemeClr val="accent6"/>
          </a:fillRef>
          <a:effectRef idx="2">
            <a:schemeClr val="accent6"/>
          </a:effectRef>
          <a:fontRef idx="minor">
            <a:schemeClr val="lt1"/>
          </a:fontRef>
        </p:style>
        <p:txBody>
          <a:bodyPr wrap="square" anchor="ctr"/>
          <a:lstStyle/>
          <a:p>
            <a:pPr algn="ctr">
              <a:defRPr/>
            </a:pPr>
            <a:r>
              <a:rPr lang="ru-RU" sz="1400" b="1" u="sng" dirty="0">
                <a:latin typeface="+mj-lt"/>
              </a:rPr>
              <a:t>По требованию </a:t>
            </a:r>
            <a:r>
              <a:rPr lang="ru-RU" sz="1400" b="1" u="sng" dirty="0" err="1">
                <a:latin typeface="+mj-lt"/>
              </a:rPr>
              <a:t>наймодателя</a:t>
            </a:r>
            <a:r>
              <a:rPr lang="ru-RU" sz="1400" b="1" u="sng" dirty="0">
                <a:latin typeface="+mj-lt"/>
              </a:rPr>
              <a:t> в судебном порядке в случаях:</a:t>
            </a:r>
          </a:p>
        </p:txBody>
      </p:sp>
      <p:sp>
        <p:nvSpPr>
          <p:cNvPr id="14" name="AutoShape 5"/>
          <p:cNvSpPr>
            <a:spLocks noChangeArrowheads="1"/>
          </p:cNvSpPr>
          <p:nvPr/>
        </p:nvSpPr>
        <p:spPr bwMode="auto">
          <a:xfrm>
            <a:off x="4843678" y="1180738"/>
            <a:ext cx="4032250" cy="863600"/>
          </a:xfrm>
          <a:prstGeom prst="roundRect">
            <a:avLst>
              <a:gd name="adj" fmla="val 16667"/>
            </a:avLst>
          </a:prstGeom>
          <a:ln>
            <a:headEnd/>
            <a:tailEnd/>
          </a:ln>
        </p:spPr>
        <p:style>
          <a:lnRef idx="1">
            <a:schemeClr val="accent6"/>
          </a:lnRef>
          <a:fillRef idx="3">
            <a:schemeClr val="accent6"/>
          </a:fillRef>
          <a:effectRef idx="2">
            <a:schemeClr val="accent6"/>
          </a:effectRef>
          <a:fontRef idx="minor">
            <a:schemeClr val="lt1"/>
          </a:fontRef>
        </p:style>
        <p:txBody>
          <a:bodyPr wrap="none" anchor="ctr"/>
          <a:lstStyle/>
          <a:p>
            <a:pPr algn="ctr">
              <a:defRPr/>
            </a:pPr>
            <a:r>
              <a:rPr lang="ru-RU" sz="1400" b="1" u="sng" dirty="0">
                <a:latin typeface="+mj-lt"/>
              </a:rPr>
              <a:t>По инициативе нанимателя</a:t>
            </a:r>
          </a:p>
        </p:txBody>
      </p:sp>
      <p:sp>
        <p:nvSpPr>
          <p:cNvPr id="23" name="AutoShape 5"/>
          <p:cNvSpPr>
            <a:spLocks noChangeArrowheads="1"/>
          </p:cNvSpPr>
          <p:nvPr/>
        </p:nvSpPr>
        <p:spPr bwMode="auto">
          <a:xfrm>
            <a:off x="611183" y="4774489"/>
            <a:ext cx="3889376" cy="806032"/>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square" anchor="ctr"/>
          <a:lstStyle/>
          <a:p>
            <a:pPr algn="ctr">
              <a:defRPr/>
            </a:pPr>
            <a:r>
              <a:rPr lang="ru-RU" sz="1200" dirty="0">
                <a:latin typeface="+mj-lt"/>
              </a:rPr>
              <a:t>Если помещение перестает быть пригодном для постоянного проживания, а также в случаях его аварийного состояния</a:t>
            </a:r>
          </a:p>
        </p:txBody>
      </p:sp>
      <p:sp>
        <p:nvSpPr>
          <p:cNvPr id="28" name="AutoShape 5"/>
          <p:cNvSpPr>
            <a:spLocks noChangeArrowheads="1"/>
          </p:cNvSpPr>
          <p:nvPr/>
        </p:nvSpPr>
        <p:spPr bwMode="auto">
          <a:xfrm>
            <a:off x="611182" y="5668753"/>
            <a:ext cx="3889376" cy="806032"/>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square" anchor="ctr"/>
          <a:lstStyle/>
          <a:p>
            <a:pPr algn="ctr">
              <a:defRPr/>
            </a:pPr>
            <a:r>
              <a:rPr lang="ru-RU" sz="1200" dirty="0">
                <a:latin typeface="+mj-lt"/>
              </a:rPr>
              <a:t>В иных случаях, предусмотренных жилищным законодательством</a:t>
            </a:r>
          </a:p>
        </p:txBody>
      </p:sp>
      <p:sp>
        <p:nvSpPr>
          <p:cNvPr id="30" name="Стрелка вправо 29"/>
          <p:cNvSpPr/>
          <p:nvPr/>
        </p:nvSpPr>
        <p:spPr bwMode="auto">
          <a:xfrm>
            <a:off x="254581" y="5069555"/>
            <a:ext cx="360363" cy="215900"/>
          </a:xfrm>
          <a:prstGeom prst="rightArrow">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lstStyle/>
          <a:p>
            <a:pPr>
              <a:defRPr/>
            </a:pPr>
            <a:endParaRPr lang="ru-RU"/>
          </a:p>
        </p:txBody>
      </p:sp>
      <p:sp>
        <p:nvSpPr>
          <p:cNvPr id="29" name="Стрелка углом вверх 28"/>
          <p:cNvSpPr/>
          <p:nvPr/>
        </p:nvSpPr>
        <p:spPr bwMode="auto">
          <a:xfrm rot="5400000">
            <a:off x="-321940" y="5202977"/>
            <a:ext cx="1505891" cy="360364"/>
          </a:xfrm>
          <a:prstGeom prst="bentUpArrow">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lstStyle/>
          <a:p>
            <a:pPr>
              <a:defRPr/>
            </a:pPr>
            <a:endParaRPr lang="ru-RU"/>
          </a:p>
        </p:txBody>
      </p:sp>
      <p:sp>
        <p:nvSpPr>
          <p:cNvPr id="21" name="AutoShape 5"/>
          <p:cNvSpPr>
            <a:spLocks noChangeArrowheads="1"/>
          </p:cNvSpPr>
          <p:nvPr/>
        </p:nvSpPr>
        <p:spPr bwMode="auto">
          <a:xfrm>
            <a:off x="179389" y="3798694"/>
            <a:ext cx="4032250" cy="863600"/>
          </a:xfrm>
          <a:prstGeom prst="roundRect">
            <a:avLst>
              <a:gd name="adj" fmla="val 16667"/>
            </a:avLst>
          </a:prstGeom>
          <a:ln>
            <a:headEnd/>
            <a:tailEnd/>
          </a:ln>
        </p:spPr>
        <p:style>
          <a:lnRef idx="1">
            <a:schemeClr val="accent6"/>
          </a:lnRef>
          <a:fillRef idx="3">
            <a:schemeClr val="accent6"/>
          </a:fillRef>
          <a:effectRef idx="2">
            <a:schemeClr val="accent6"/>
          </a:effectRef>
          <a:fontRef idx="minor">
            <a:schemeClr val="lt1"/>
          </a:fontRef>
        </p:style>
        <p:txBody>
          <a:bodyPr wrap="square" anchor="ctr"/>
          <a:lstStyle/>
          <a:p>
            <a:pPr algn="ctr">
              <a:defRPr/>
            </a:pPr>
            <a:r>
              <a:rPr lang="ru-RU" sz="1400" b="1" u="sng" dirty="0">
                <a:latin typeface="+mj-lt"/>
              </a:rPr>
              <a:t>По требованию любой из </a:t>
            </a:r>
            <a:r>
              <a:rPr lang="ru-RU" sz="1400" b="1" u="sng" dirty="0" err="1">
                <a:latin typeface="+mj-lt"/>
              </a:rPr>
              <a:t>строн</a:t>
            </a:r>
            <a:r>
              <a:rPr lang="ru-RU" sz="1400" b="1" u="sng" dirty="0">
                <a:latin typeface="+mj-lt"/>
              </a:rPr>
              <a:t> договора в судебном порядке:</a:t>
            </a:r>
          </a:p>
        </p:txBody>
      </p:sp>
    </p:spTree>
    <p:extLst>
      <p:ext uri="{BB962C8B-B14F-4D97-AF65-F5344CB8AC3E}">
        <p14:creationId xmlns:p14="http://schemas.microsoft.com/office/powerpoint/2010/main" val="1811485031"/>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p:cNvSpPr>
          <p:nvPr/>
        </p:nvSpPr>
        <p:spPr bwMode="auto">
          <a:xfrm>
            <a:off x="468313" y="188913"/>
            <a:ext cx="8229600" cy="427039"/>
          </a:xfrm>
          <a:prstGeom prst="rect">
            <a:avLst/>
          </a:prstGeom>
          <a:noFill/>
          <a:ln w="9525">
            <a:noFill/>
            <a:miter lim="800000"/>
            <a:headEnd/>
            <a:tailEnd/>
          </a:ln>
        </p:spPr>
        <p:txBody>
          <a:bodyPr anchor="ctr"/>
          <a:lstStyle/>
          <a:p>
            <a:pPr algn="ctr" eaLnBrk="0" hangingPunct="0">
              <a:lnSpc>
                <a:spcPct val="50000"/>
              </a:lnSpc>
              <a:defRPr/>
            </a:pPr>
            <a:r>
              <a:rPr lang="ru-RU" sz="2400" b="1" dirty="0">
                <a:solidFill>
                  <a:schemeClr val="tx2"/>
                </a:solidFill>
                <a:effectLst>
                  <a:outerShdw blurRad="38100" dist="38100" dir="2700000" algn="tl">
                    <a:srgbClr val="000000"/>
                  </a:outerShdw>
                </a:effectLst>
                <a:latin typeface="Tahoma" pitchFamily="34" charset="0"/>
              </a:rPr>
              <a:t/>
            </a:r>
            <a:br>
              <a:rPr lang="ru-RU" sz="2400" b="1" dirty="0">
                <a:solidFill>
                  <a:schemeClr val="tx2"/>
                </a:solidFill>
                <a:effectLst>
                  <a:outerShdw blurRad="38100" dist="38100" dir="2700000" algn="tl">
                    <a:srgbClr val="000000"/>
                  </a:outerShdw>
                </a:effectLst>
                <a:latin typeface="Tahoma" pitchFamily="34" charset="0"/>
              </a:rPr>
            </a:br>
            <a:r>
              <a:rPr lang="ru-RU" sz="2400" b="1" dirty="0">
                <a:solidFill>
                  <a:schemeClr val="tx2"/>
                </a:solidFill>
                <a:effectLst>
                  <a:outerShdw blurRad="38100" dist="38100" dir="2700000" algn="tl">
                    <a:srgbClr val="000000"/>
                  </a:outerShdw>
                </a:effectLst>
                <a:latin typeface="Tahoma" pitchFamily="34" charset="0"/>
              </a:rPr>
              <a:t>Поднаем жилого помещения</a:t>
            </a:r>
            <a:endParaRPr lang="ru-RU" sz="4400" dirty="0">
              <a:solidFill>
                <a:schemeClr val="tx2"/>
              </a:solidFill>
              <a:effectLst>
                <a:outerShdw blurRad="38100" dist="38100" dir="2700000" algn="tl">
                  <a:srgbClr val="000000"/>
                </a:outerShdw>
              </a:effectLst>
              <a:latin typeface="+mj-lt"/>
            </a:endParaRPr>
          </a:p>
        </p:txBody>
      </p:sp>
      <p:sp>
        <p:nvSpPr>
          <p:cNvPr id="11" name="TextBox 10"/>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132</a:t>
            </a:r>
          </a:p>
        </p:txBody>
      </p:sp>
      <p:sp>
        <p:nvSpPr>
          <p:cNvPr id="3" name="AutoShape 5"/>
          <p:cNvSpPr>
            <a:spLocks noChangeArrowheads="1"/>
          </p:cNvSpPr>
          <p:nvPr/>
        </p:nvSpPr>
        <p:spPr bwMode="auto">
          <a:xfrm>
            <a:off x="468313" y="4989283"/>
            <a:ext cx="2370537" cy="115252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algn="ctr">
              <a:defRPr/>
            </a:pPr>
            <a:r>
              <a:rPr lang="ru-RU" sz="1400" dirty="0">
                <a:latin typeface="+mj-lt"/>
              </a:rPr>
              <a:t>Срок договора не превышает срок договора найма жилого помещения</a:t>
            </a:r>
          </a:p>
        </p:txBody>
      </p:sp>
      <p:cxnSp>
        <p:nvCxnSpPr>
          <p:cNvPr id="10" name="Прямая со стрелкой 9"/>
          <p:cNvCxnSpPr/>
          <p:nvPr/>
        </p:nvCxnSpPr>
        <p:spPr bwMode="auto">
          <a:xfrm flipH="1">
            <a:off x="1108335" y="2945814"/>
            <a:ext cx="3496714" cy="2044221"/>
          </a:xfrm>
          <a:prstGeom prst="straightConnector1">
            <a:avLst/>
          </a:prstGeom>
          <a:ln w="38100">
            <a:solidFill>
              <a:schemeClr val="tx1"/>
            </a:solidFill>
            <a:headEnd type="none" w="med" len="med"/>
            <a:tailEnd type="arrow"/>
          </a:ln>
          <a:effectLst>
            <a:outerShdw blurRad="47625" dist="38100" dir="5400000" sy="98000" rotWithShape="0">
              <a:srgbClr val="000000">
                <a:alpha val="48000"/>
              </a:srgbClr>
            </a:outerShdw>
          </a:effectLst>
          <a:scene3d>
            <a:camera prst="orthographicFront"/>
            <a:lightRig rig="twoPt" dir="br">
              <a:rot lat="0" lon="0" rev="8700000"/>
            </a:lightRig>
          </a:scene3d>
          <a:sp3d prstMaterial="matte">
            <a:bevelT w="25400" h="53975"/>
          </a:sp3d>
        </p:spPr>
        <p:style>
          <a:lnRef idx="3">
            <a:schemeClr val="accent1"/>
          </a:lnRef>
          <a:fillRef idx="0">
            <a:schemeClr val="accent1"/>
          </a:fillRef>
          <a:effectRef idx="2">
            <a:schemeClr val="accent1"/>
          </a:effectRef>
          <a:fontRef idx="minor">
            <a:schemeClr val="tx1"/>
          </a:fontRef>
        </p:style>
      </p:cxnSp>
      <p:cxnSp>
        <p:nvCxnSpPr>
          <p:cNvPr id="55" name="Прямая со стрелкой 9"/>
          <p:cNvCxnSpPr>
            <a:cxnSpLocks noChangeShapeType="1"/>
          </p:cNvCxnSpPr>
          <p:nvPr/>
        </p:nvCxnSpPr>
        <p:spPr bwMode="auto">
          <a:xfrm flipH="1">
            <a:off x="7941342" y="2904666"/>
            <a:ext cx="1" cy="331079"/>
          </a:xfrm>
          <a:prstGeom prst="straightConnector1">
            <a:avLst/>
          </a:prstGeom>
          <a:noFill/>
          <a:ln w="38100" algn="ctr">
            <a:solidFill>
              <a:schemeClr val="tx2">
                <a:lumMod val="75000"/>
              </a:schemeClr>
            </a:solidFill>
            <a:round/>
            <a:headEnd/>
            <a:tailEnd type="arrow" w="med" len="med"/>
          </a:ln>
          <a:effectLst>
            <a:outerShdw dist="23000" dir="5400000" rotWithShape="0">
              <a:srgbClr val="000000">
                <a:alpha val="34999"/>
              </a:srgbClr>
            </a:outerShdw>
          </a:effectLst>
        </p:spPr>
      </p:cxnSp>
      <p:sp>
        <p:nvSpPr>
          <p:cNvPr id="44" name="AutoShape 5"/>
          <p:cNvSpPr>
            <a:spLocks noChangeArrowheads="1"/>
          </p:cNvSpPr>
          <p:nvPr/>
        </p:nvSpPr>
        <p:spPr bwMode="auto">
          <a:xfrm>
            <a:off x="7027577" y="2735616"/>
            <a:ext cx="1800225" cy="115252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algn="ctr">
              <a:defRPr/>
            </a:pPr>
            <a:r>
              <a:rPr lang="ru-RU" sz="1400" u="sng" dirty="0">
                <a:latin typeface="+mj-lt"/>
              </a:rPr>
              <a:t>Возмездный характер договора </a:t>
            </a:r>
            <a:endParaRPr lang="ru-RU" sz="1400" dirty="0">
              <a:latin typeface="+mj-lt"/>
            </a:endParaRPr>
          </a:p>
        </p:txBody>
      </p:sp>
      <p:cxnSp>
        <p:nvCxnSpPr>
          <p:cNvPr id="59" name="Прямая со стрелкой 58"/>
          <p:cNvCxnSpPr>
            <a:endCxn id="44" idx="1"/>
          </p:cNvCxnSpPr>
          <p:nvPr/>
        </p:nvCxnSpPr>
        <p:spPr bwMode="auto">
          <a:xfrm>
            <a:off x="4605049" y="2945814"/>
            <a:ext cx="2422528" cy="366065"/>
          </a:xfrm>
          <a:prstGeom prst="straightConnector1">
            <a:avLst/>
          </a:prstGeom>
          <a:ln w="38100">
            <a:solidFill>
              <a:schemeClr val="tx1"/>
            </a:solidFill>
            <a:headEnd type="none" w="med" len="med"/>
            <a:tailEnd type="arrow"/>
          </a:ln>
          <a:effectLst>
            <a:outerShdw blurRad="47625" dist="38100" dir="5400000" sy="98000" rotWithShape="0">
              <a:srgbClr val="000000">
                <a:alpha val="48000"/>
              </a:srgbClr>
            </a:outerShdw>
          </a:effectLst>
          <a:scene3d>
            <a:camera prst="orthographicFront"/>
            <a:lightRig rig="twoPt" dir="br">
              <a:rot lat="0" lon="0" rev="8700000"/>
            </a:lightRig>
          </a:scene3d>
          <a:sp3d prstMaterial="matte">
            <a:bevelT w="25400" h="53975"/>
          </a:sp3d>
        </p:spPr>
        <p:style>
          <a:lnRef idx="3">
            <a:schemeClr val="accent1"/>
          </a:lnRef>
          <a:fillRef idx="0">
            <a:schemeClr val="accent1"/>
          </a:fillRef>
          <a:effectRef idx="2">
            <a:schemeClr val="accent1"/>
          </a:effectRef>
          <a:fontRef idx="minor">
            <a:schemeClr val="tx1"/>
          </a:fontRef>
        </p:style>
      </p:cxnSp>
      <p:sp>
        <p:nvSpPr>
          <p:cNvPr id="70" name="AutoShape 5"/>
          <p:cNvSpPr>
            <a:spLocks noChangeArrowheads="1"/>
          </p:cNvSpPr>
          <p:nvPr/>
        </p:nvSpPr>
        <p:spPr bwMode="auto">
          <a:xfrm>
            <a:off x="372786" y="3152753"/>
            <a:ext cx="2435307" cy="1282116"/>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algn="ctr">
              <a:defRPr/>
            </a:pPr>
            <a:r>
              <a:rPr lang="ru-RU" sz="1400" dirty="0">
                <a:latin typeface="+mj-lt"/>
              </a:rPr>
              <a:t>Поднаниматель не приобретает самостоятельного права пользования жилым помещением</a:t>
            </a:r>
          </a:p>
        </p:txBody>
      </p:sp>
      <p:cxnSp>
        <p:nvCxnSpPr>
          <p:cNvPr id="75" name="Прямая со стрелкой 74"/>
          <p:cNvCxnSpPr>
            <a:stCxn id="40" idx="2"/>
          </p:cNvCxnSpPr>
          <p:nvPr/>
        </p:nvCxnSpPr>
        <p:spPr bwMode="auto">
          <a:xfrm flipH="1">
            <a:off x="2838851" y="2945814"/>
            <a:ext cx="1739374" cy="289931"/>
          </a:xfrm>
          <a:prstGeom prst="straightConnector1">
            <a:avLst/>
          </a:prstGeom>
          <a:ln w="38100">
            <a:solidFill>
              <a:schemeClr val="tx1"/>
            </a:solidFill>
            <a:headEnd type="none" w="med" len="med"/>
            <a:tailEnd type="arrow"/>
          </a:ln>
          <a:effectLst>
            <a:outerShdw blurRad="47625" dist="38100" dir="5400000" sy="98000" rotWithShape="0">
              <a:srgbClr val="000000">
                <a:alpha val="48000"/>
              </a:srgbClr>
            </a:outerShdw>
          </a:effectLst>
          <a:scene3d>
            <a:camera prst="orthographicFront"/>
            <a:lightRig rig="twoPt" dir="br">
              <a:rot lat="0" lon="0" rev="8700000"/>
            </a:lightRig>
          </a:scene3d>
          <a:sp3d prstMaterial="matte">
            <a:bevelT w="25400" h="53975"/>
          </a:sp3d>
        </p:spPr>
        <p:style>
          <a:lnRef idx="3">
            <a:schemeClr val="accent1"/>
          </a:lnRef>
          <a:fillRef idx="0">
            <a:schemeClr val="accent1"/>
          </a:fillRef>
          <a:effectRef idx="2">
            <a:schemeClr val="accent1"/>
          </a:effectRef>
          <a:fontRef idx="minor">
            <a:schemeClr val="tx1"/>
          </a:fontRef>
        </p:style>
      </p:cxnSp>
      <p:sp>
        <p:nvSpPr>
          <p:cNvPr id="29" name="Заголовок 1"/>
          <p:cNvSpPr>
            <a:spLocks noGrp="1"/>
          </p:cNvSpPr>
          <p:nvPr>
            <p:ph type="title"/>
          </p:nvPr>
        </p:nvSpPr>
        <p:spPr>
          <a:xfrm>
            <a:off x="383900" y="862173"/>
            <a:ext cx="7896754" cy="1138237"/>
          </a:xfrm>
          <a:solidFill>
            <a:schemeClr val="bg2">
              <a:lumMod val="90000"/>
              <a:lumOff val="10000"/>
            </a:schemeClr>
          </a:solidFill>
          <a:ln w="38100">
            <a:solidFill>
              <a:schemeClr val="tx2"/>
            </a:solidFill>
            <a:prstDash val="dash"/>
          </a:ln>
        </p:spPr>
        <p:txBody>
          <a:bodyPr>
            <a:normAutofit fontScale="90000"/>
          </a:bodyPr>
          <a:lstStyle/>
          <a:p>
            <a:pPr algn="ctr">
              <a:defRPr/>
            </a:pPr>
            <a:r>
              <a:rPr lang="ru-RU" sz="1800" u="sng" dirty="0"/>
              <a:t>Договор поднайма жилого помещения</a:t>
            </a:r>
            <a:r>
              <a:rPr lang="ru-RU" sz="1800" dirty="0"/>
              <a:t> –</a:t>
            </a:r>
            <a:br>
              <a:rPr lang="ru-RU" sz="1800" dirty="0"/>
            </a:br>
            <a:r>
              <a:rPr lang="ru-RU" sz="1800" dirty="0">
                <a:solidFill>
                  <a:schemeClr val="tx1"/>
                </a:solidFill>
              </a:rPr>
              <a:t>наниматель с согласия </a:t>
            </a:r>
            <a:r>
              <a:rPr lang="ru-RU" sz="1800" dirty="0" err="1">
                <a:solidFill>
                  <a:schemeClr val="tx1"/>
                </a:solidFill>
              </a:rPr>
              <a:t>наймодателя</a:t>
            </a:r>
            <a:r>
              <a:rPr lang="ru-RU" sz="1800" dirty="0">
                <a:solidFill>
                  <a:schemeClr val="tx1"/>
                </a:solidFill>
              </a:rPr>
              <a:t> передает на срок часть или все нанятое им помещение в пользование поднанимателю </a:t>
            </a:r>
            <a:br>
              <a:rPr lang="ru-RU" sz="1800" dirty="0">
                <a:solidFill>
                  <a:schemeClr val="tx1"/>
                </a:solidFill>
              </a:rPr>
            </a:br>
            <a:r>
              <a:rPr lang="ru-RU" sz="1800" dirty="0">
                <a:solidFill>
                  <a:schemeClr val="tx1"/>
                </a:solidFill>
              </a:rPr>
              <a:t>(ст. 685 ГК РФ)</a:t>
            </a:r>
          </a:p>
        </p:txBody>
      </p:sp>
      <p:sp>
        <p:nvSpPr>
          <p:cNvPr id="38" name="AutoShape 5"/>
          <p:cNvSpPr>
            <a:spLocks noChangeArrowheads="1"/>
          </p:cNvSpPr>
          <p:nvPr/>
        </p:nvSpPr>
        <p:spPr bwMode="auto">
          <a:xfrm>
            <a:off x="3325020" y="5205662"/>
            <a:ext cx="3130716" cy="93614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400" dirty="0">
                <a:latin typeface="+mj-lt"/>
              </a:rPr>
              <a:t>Правила о преимущественном праве заключения договора не применяются</a:t>
            </a:r>
          </a:p>
        </p:txBody>
      </p:sp>
      <p:sp>
        <p:nvSpPr>
          <p:cNvPr id="39" name="AutoShape 5"/>
          <p:cNvSpPr>
            <a:spLocks noChangeArrowheads="1"/>
          </p:cNvSpPr>
          <p:nvPr/>
        </p:nvSpPr>
        <p:spPr bwMode="auto">
          <a:xfrm>
            <a:off x="6738729" y="4359045"/>
            <a:ext cx="2233452" cy="1782761"/>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algn="ctr">
              <a:defRPr/>
            </a:pPr>
            <a:r>
              <a:rPr lang="ru-RU" sz="1400" dirty="0">
                <a:latin typeface="+mj-lt"/>
              </a:rPr>
              <a:t>Договор является акцессорным к договору найма жилого помещения (следует судьбе договора найма) </a:t>
            </a:r>
          </a:p>
        </p:txBody>
      </p:sp>
      <p:cxnSp>
        <p:nvCxnSpPr>
          <p:cNvPr id="56" name="Прямая со стрелкой 55"/>
          <p:cNvCxnSpPr/>
          <p:nvPr/>
        </p:nvCxnSpPr>
        <p:spPr bwMode="auto">
          <a:xfrm>
            <a:off x="4605049" y="2945814"/>
            <a:ext cx="2422528" cy="1413233"/>
          </a:xfrm>
          <a:prstGeom prst="straightConnector1">
            <a:avLst/>
          </a:prstGeom>
          <a:ln w="38100">
            <a:solidFill>
              <a:schemeClr val="tx1"/>
            </a:solidFill>
            <a:headEnd type="none" w="med" len="med"/>
            <a:tailEnd type="arrow"/>
          </a:ln>
          <a:effectLst>
            <a:outerShdw blurRad="47625" dist="38100" dir="5400000" sy="98000" rotWithShape="0">
              <a:srgbClr val="000000">
                <a:alpha val="48000"/>
              </a:srgbClr>
            </a:outerShdw>
          </a:effectLst>
          <a:scene3d>
            <a:camera prst="orthographicFront"/>
            <a:lightRig rig="twoPt" dir="br">
              <a:rot lat="0" lon="0" rev="8700000"/>
            </a:lightRig>
          </a:scene3d>
          <a:sp3d prstMaterial="matte">
            <a:bevelT w="25400" h="53975"/>
          </a:sp3d>
        </p:spPr>
        <p:style>
          <a:lnRef idx="3">
            <a:schemeClr val="accent1"/>
          </a:lnRef>
          <a:fillRef idx="0">
            <a:schemeClr val="accent1"/>
          </a:fillRef>
          <a:effectRef idx="2">
            <a:schemeClr val="accent1"/>
          </a:effectRef>
          <a:fontRef idx="minor">
            <a:schemeClr val="tx1"/>
          </a:fontRef>
        </p:style>
      </p:cxnSp>
      <p:cxnSp>
        <p:nvCxnSpPr>
          <p:cNvPr id="49" name="Прямая со стрелкой 48"/>
          <p:cNvCxnSpPr>
            <a:stCxn id="40" idx="2"/>
            <a:endCxn id="38" idx="0"/>
          </p:cNvCxnSpPr>
          <p:nvPr/>
        </p:nvCxnSpPr>
        <p:spPr bwMode="auto">
          <a:xfrm>
            <a:off x="4578225" y="2945814"/>
            <a:ext cx="312153" cy="2259848"/>
          </a:xfrm>
          <a:prstGeom prst="straightConnector1">
            <a:avLst/>
          </a:prstGeom>
          <a:ln w="38100">
            <a:solidFill>
              <a:schemeClr val="tx1"/>
            </a:solidFill>
            <a:headEnd type="none" w="med" len="med"/>
            <a:tailEnd type="arrow"/>
          </a:ln>
          <a:effectLst>
            <a:outerShdw blurRad="47625" dist="38100" dir="5400000" sy="98000" rotWithShape="0">
              <a:srgbClr val="000000">
                <a:alpha val="48000"/>
              </a:srgbClr>
            </a:outerShdw>
          </a:effectLst>
          <a:scene3d>
            <a:camera prst="orthographicFront"/>
            <a:lightRig rig="twoPt" dir="br">
              <a:rot lat="0" lon="0" rev="8700000"/>
            </a:lightRig>
          </a:scene3d>
          <a:sp3d prstMaterial="matte">
            <a:bevelT w="25400" h="53975"/>
          </a:sp3d>
        </p:spPr>
        <p:style>
          <a:lnRef idx="3">
            <a:schemeClr val="accent1"/>
          </a:lnRef>
          <a:fillRef idx="0">
            <a:schemeClr val="accent1"/>
          </a:fillRef>
          <a:effectRef idx="2">
            <a:schemeClr val="accent1"/>
          </a:effectRef>
          <a:fontRef idx="minor">
            <a:schemeClr val="tx1"/>
          </a:fontRef>
        </p:style>
      </p:cxnSp>
      <p:sp>
        <p:nvSpPr>
          <p:cNvPr id="4" name="AutoShape 5"/>
          <p:cNvSpPr>
            <a:spLocks noChangeArrowheads="1"/>
          </p:cNvSpPr>
          <p:nvPr/>
        </p:nvSpPr>
        <p:spPr bwMode="auto">
          <a:xfrm>
            <a:off x="3228767" y="3291282"/>
            <a:ext cx="3130716" cy="1481053"/>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400" dirty="0">
                <a:latin typeface="+mj-lt"/>
              </a:rPr>
              <a:t>Договор заключается при условии соблюдения требований законодательства о норме общей площади жилого помещения</a:t>
            </a:r>
          </a:p>
        </p:txBody>
      </p:sp>
      <p:sp>
        <p:nvSpPr>
          <p:cNvPr id="40" name="AutoShape 5"/>
          <p:cNvSpPr>
            <a:spLocks noChangeArrowheads="1"/>
          </p:cNvSpPr>
          <p:nvPr/>
        </p:nvSpPr>
        <p:spPr bwMode="auto">
          <a:xfrm>
            <a:off x="2562100" y="2330301"/>
            <a:ext cx="4032250" cy="615513"/>
          </a:xfrm>
          <a:prstGeom prst="roundRect">
            <a:avLst>
              <a:gd name="adj" fmla="val 16667"/>
            </a:avLst>
          </a:prstGeom>
          <a:ln>
            <a:headEnd/>
            <a:tailEnd/>
          </a:ln>
        </p:spPr>
        <p:style>
          <a:lnRef idx="1">
            <a:schemeClr val="accent6"/>
          </a:lnRef>
          <a:fillRef idx="3">
            <a:schemeClr val="accent6"/>
          </a:fillRef>
          <a:effectRef idx="2">
            <a:schemeClr val="accent6"/>
          </a:effectRef>
          <a:fontRef idx="minor">
            <a:schemeClr val="lt1"/>
          </a:fontRef>
        </p:style>
        <p:txBody>
          <a:bodyPr wrap="none" anchor="ctr"/>
          <a:lstStyle/>
          <a:p>
            <a:pPr algn="ctr">
              <a:defRPr/>
            </a:pPr>
            <a:r>
              <a:rPr lang="ru-RU" b="1" u="sng" dirty="0">
                <a:latin typeface="+mj-lt"/>
              </a:rPr>
              <a:t>Особенности договора</a:t>
            </a:r>
            <a:endParaRPr lang="ru-RU" sz="1600" b="1" u="sng" dirty="0">
              <a:latin typeface="+mj-lt"/>
            </a:endParaRPr>
          </a:p>
        </p:txBody>
      </p:sp>
    </p:spTree>
    <p:extLst>
      <p:ext uri="{BB962C8B-B14F-4D97-AF65-F5344CB8AC3E}">
        <p14:creationId xmlns:p14="http://schemas.microsoft.com/office/powerpoint/2010/main" val="144241874"/>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p:cNvSpPr>
          <p:nvPr/>
        </p:nvSpPr>
        <p:spPr bwMode="auto">
          <a:xfrm>
            <a:off x="468313" y="188913"/>
            <a:ext cx="8229600" cy="773613"/>
          </a:xfrm>
          <a:prstGeom prst="rect">
            <a:avLst/>
          </a:prstGeom>
          <a:noFill/>
          <a:ln w="9525">
            <a:noFill/>
            <a:miter lim="800000"/>
            <a:headEnd/>
            <a:tailEnd/>
          </a:ln>
        </p:spPr>
        <p:txBody>
          <a:bodyPr anchor="ctr"/>
          <a:lstStyle/>
          <a:p>
            <a:pPr algn="ctr" eaLnBrk="0" hangingPunct="0">
              <a:lnSpc>
                <a:spcPct val="50000"/>
              </a:lnSpc>
              <a:defRPr/>
            </a:pPr>
            <a:r>
              <a:rPr lang="ru-RU" sz="2000" b="1" dirty="0">
                <a:solidFill>
                  <a:schemeClr val="tx2"/>
                </a:solidFill>
                <a:effectLst>
                  <a:outerShdw blurRad="38100" dist="38100" dir="2700000" algn="tl">
                    <a:srgbClr val="000000"/>
                  </a:outerShdw>
                </a:effectLst>
                <a:latin typeface="Tahoma" pitchFamily="34" charset="0"/>
              </a:rPr>
              <a:t/>
            </a:r>
            <a:br>
              <a:rPr lang="ru-RU" sz="2000" b="1" dirty="0">
                <a:solidFill>
                  <a:schemeClr val="tx2"/>
                </a:solidFill>
                <a:effectLst>
                  <a:outerShdw blurRad="38100" dist="38100" dir="2700000" algn="tl">
                    <a:srgbClr val="000000"/>
                  </a:outerShdw>
                </a:effectLst>
                <a:latin typeface="Tahoma" pitchFamily="34" charset="0"/>
              </a:rPr>
            </a:br>
            <a:r>
              <a:rPr lang="ru-RU" sz="2000" b="1" dirty="0">
                <a:solidFill>
                  <a:schemeClr val="tx2"/>
                </a:solidFill>
                <a:effectLst>
                  <a:outerShdw blurRad="38100" dist="38100" dir="2700000" algn="tl">
                    <a:srgbClr val="000000"/>
                  </a:outerShdw>
                </a:effectLst>
                <a:latin typeface="Tahoma" pitchFamily="34" charset="0"/>
              </a:rPr>
              <a:t>Наем жилого помещения в жилищном</a:t>
            </a:r>
          </a:p>
          <a:p>
            <a:pPr algn="ctr" eaLnBrk="0" hangingPunct="0">
              <a:lnSpc>
                <a:spcPct val="50000"/>
              </a:lnSpc>
              <a:defRPr/>
            </a:pPr>
            <a:endParaRPr lang="ru-RU" sz="2000" b="1" dirty="0">
              <a:solidFill>
                <a:schemeClr val="tx2"/>
              </a:solidFill>
              <a:effectLst>
                <a:outerShdw blurRad="38100" dist="38100" dir="2700000" algn="tl">
                  <a:srgbClr val="000000"/>
                </a:outerShdw>
              </a:effectLst>
              <a:latin typeface="Tahoma" pitchFamily="34" charset="0"/>
            </a:endParaRPr>
          </a:p>
          <a:p>
            <a:pPr algn="ctr" eaLnBrk="0" hangingPunct="0">
              <a:lnSpc>
                <a:spcPct val="50000"/>
              </a:lnSpc>
              <a:defRPr/>
            </a:pPr>
            <a:r>
              <a:rPr lang="ru-RU" sz="2000" b="1" dirty="0">
                <a:solidFill>
                  <a:schemeClr val="tx2"/>
                </a:solidFill>
                <a:effectLst>
                  <a:outerShdw blurRad="38100" dist="38100" dir="2700000" algn="tl">
                    <a:srgbClr val="000000"/>
                  </a:outerShdw>
                </a:effectLst>
                <a:latin typeface="Tahoma" pitchFamily="34" charset="0"/>
              </a:rPr>
              <a:t> фонде социального использования</a:t>
            </a:r>
            <a:endParaRPr lang="ru-RU" sz="2000" dirty="0">
              <a:solidFill>
                <a:schemeClr val="tx2"/>
              </a:solidFill>
              <a:effectLst>
                <a:outerShdw blurRad="38100" dist="38100" dir="2700000" algn="tl">
                  <a:srgbClr val="000000"/>
                </a:outerShdw>
              </a:effectLst>
              <a:latin typeface="+mj-lt"/>
            </a:endParaRPr>
          </a:p>
        </p:txBody>
      </p:sp>
      <p:sp>
        <p:nvSpPr>
          <p:cNvPr id="11" name="TextBox 10"/>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133</a:t>
            </a:r>
          </a:p>
        </p:txBody>
      </p:sp>
      <p:sp>
        <p:nvSpPr>
          <p:cNvPr id="44" name="AutoShape 5"/>
          <p:cNvSpPr>
            <a:spLocks noChangeArrowheads="1"/>
          </p:cNvSpPr>
          <p:nvPr/>
        </p:nvSpPr>
        <p:spPr bwMode="auto">
          <a:xfrm>
            <a:off x="6262606" y="2409438"/>
            <a:ext cx="2435307" cy="1072752"/>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algn="ctr">
              <a:defRPr/>
            </a:pPr>
            <a:r>
              <a:rPr lang="ru-RU" sz="1200" u="sng" dirty="0">
                <a:latin typeface="+mj-lt"/>
              </a:rPr>
              <a:t>Заключается по основаниям, на условиях и в порядке, предусмотренных жилищным законодательством</a:t>
            </a:r>
            <a:endParaRPr lang="ru-RU" sz="1200" dirty="0">
              <a:latin typeface="+mj-lt"/>
            </a:endParaRPr>
          </a:p>
        </p:txBody>
      </p:sp>
      <p:cxnSp>
        <p:nvCxnSpPr>
          <p:cNvPr id="59" name="Прямая со стрелкой 58"/>
          <p:cNvCxnSpPr>
            <a:stCxn id="20" idx="2"/>
            <a:endCxn id="44" idx="0"/>
          </p:cNvCxnSpPr>
          <p:nvPr/>
        </p:nvCxnSpPr>
        <p:spPr bwMode="auto">
          <a:xfrm>
            <a:off x="6792536" y="2119047"/>
            <a:ext cx="687724" cy="290391"/>
          </a:xfrm>
          <a:prstGeom prst="straightConnector1">
            <a:avLst/>
          </a:prstGeom>
          <a:ln w="38100">
            <a:solidFill>
              <a:schemeClr val="tx1"/>
            </a:solidFill>
            <a:headEnd type="none" w="med" len="med"/>
            <a:tailEnd type="arrow"/>
          </a:ln>
          <a:effectLst>
            <a:outerShdw blurRad="47625" dist="38100" dir="5400000" sy="98000" rotWithShape="0">
              <a:srgbClr val="000000">
                <a:alpha val="48000"/>
              </a:srgbClr>
            </a:outerShdw>
          </a:effectLst>
          <a:scene3d>
            <a:camera prst="orthographicFront"/>
            <a:lightRig rig="twoPt" dir="br">
              <a:rot lat="0" lon="0" rev="8700000"/>
            </a:lightRig>
          </a:scene3d>
          <a:sp3d prstMaterial="matte">
            <a:bevelT w="25400" h="53975"/>
          </a:sp3d>
        </p:spPr>
        <p:style>
          <a:lnRef idx="3">
            <a:schemeClr val="accent1"/>
          </a:lnRef>
          <a:fillRef idx="0">
            <a:schemeClr val="accent1"/>
          </a:fillRef>
          <a:effectRef idx="2">
            <a:schemeClr val="accent1"/>
          </a:effectRef>
          <a:fontRef idx="minor">
            <a:schemeClr val="tx1"/>
          </a:fontRef>
        </p:style>
      </p:cxnSp>
      <p:sp>
        <p:nvSpPr>
          <p:cNvPr id="70" name="AutoShape 5"/>
          <p:cNvSpPr>
            <a:spLocks noChangeArrowheads="1"/>
          </p:cNvSpPr>
          <p:nvPr/>
        </p:nvSpPr>
        <p:spPr bwMode="auto">
          <a:xfrm>
            <a:off x="328879" y="2409438"/>
            <a:ext cx="2435307" cy="1072752"/>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algn="ctr">
              <a:defRPr/>
            </a:pPr>
            <a:r>
              <a:rPr lang="ru-RU" sz="1200" dirty="0">
                <a:latin typeface="+mj-lt"/>
              </a:rPr>
              <a:t>Члены семьи нанимателя пользуются всеми правами и несут все обязанности по договору наравне с нанимателем</a:t>
            </a:r>
          </a:p>
        </p:txBody>
      </p:sp>
      <p:cxnSp>
        <p:nvCxnSpPr>
          <p:cNvPr id="75" name="Прямая со стрелкой 74"/>
          <p:cNvCxnSpPr>
            <a:stCxn id="40" idx="2"/>
            <a:endCxn id="70" idx="0"/>
          </p:cNvCxnSpPr>
          <p:nvPr/>
        </p:nvCxnSpPr>
        <p:spPr bwMode="auto">
          <a:xfrm flipH="1">
            <a:off x="1546533" y="1991004"/>
            <a:ext cx="798471" cy="418434"/>
          </a:xfrm>
          <a:prstGeom prst="straightConnector1">
            <a:avLst/>
          </a:prstGeom>
          <a:ln w="38100">
            <a:solidFill>
              <a:schemeClr val="tx1"/>
            </a:solidFill>
            <a:headEnd type="none" w="med" len="med"/>
            <a:tailEnd type="arrow"/>
          </a:ln>
          <a:effectLst>
            <a:outerShdw blurRad="47625" dist="38100" dir="5400000" sy="98000" rotWithShape="0">
              <a:srgbClr val="000000">
                <a:alpha val="48000"/>
              </a:srgbClr>
            </a:outerShdw>
          </a:effectLst>
          <a:scene3d>
            <a:camera prst="orthographicFront"/>
            <a:lightRig rig="twoPt" dir="br">
              <a:rot lat="0" lon="0" rev="8700000"/>
            </a:lightRig>
          </a:scene3d>
          <a:sp3d prstMaterial="matte">
            <a:bevelT w="25400" h="53975"/>
          </a:sp3d>
        </p:spPr>
        <p:style>
          <a:lnRef idx="3">
            <a:schemeClr val="accent1"/>
          </a:lnRef>
          <a:fillRef idx="0">
            <a:schemeClr val="accent1"/>
          </a:fillRef>
          <a:effectRef idx="2">
            <a:schemeClr val="accent1"/>
          </a:effectRef>
          <a:fontRef idx="minor">
            <a:schemeClr val="tx1"/>
          </a:fontRef>
        </p:style>
      </p:cxnSp>
      <p:cxnSp>
        <p:nvCxnSpPr>
          <p:cNvPr id="56" name="Прямая со стрелкой 55"/>
          <p:cNvCxnSpPr/>
          <p:nvPr/>
        </p:nvCxnSpPr>
        <p:spPr bwMode="auto">
          <a:xfrm>
            <a:off x="5285874" y="2119047"/>
            <a:ext cx="0" cy="1533383"/>
          </a:xfrm>
          <a:prstGeom prst="straightConnector1">
            <a:avLst/>
          </a:prstGeom>
          <a:ln w="38100">
            <a:solidFill>
              <a:schemeClr val="tx1"/>
            </a:solidFill>
            <a:headEnd type="none" w="med" len="med"/>
            <a:tailEnd type="arrow"/>
          </a:ln>
          <a:effectLst>
            <a:outerShdw blurRad="47625" dist="38100" dir="5400000" sy="98000" rotWithShape="0">
              <a:srgbClr val="000000">
                <a:alpha val="48000"/>
              </a:srgbClr>
            </a:outerShdw>
          </a:effectLst>
          <a:scene3d>
            <a:camera prst="orthographicFront"/>
            <a:lightRig rig="twoPt" dir="br">
              <a:rot lat="0" lon="0" rev="8700000"/>
            </a:lightRig>
          </a:scene3d>
          <a:sp3d prstMaterial="matte">
            <a:bevelT w="25400" h="53975"/>
          </a:sp3d>
        </p:spPr>
        <p:style>
          <a:lnRef idx="3">
            <a:schemeClr val="accent1"/>
          </a:lnRef>
          <a:fillRef idx="0">
            <a:schemeClr val="accent1"/>
          </a:fillRef>
          <a:effectRef idx="2">
            <a:schemeClr val="accent1"/>
          </a:effectRef>
          <a:fontRef idx="minor">
            <a:schemeClr val="tx1"/>
          </a:fontRef>
        </p:style>
      </p:cxnSp>
      <p:sp>
        <p:nvSpPr>
          <p:cNvPr id="4" name="AutoShape 5"/>
          <p:cNvSpPr>
            <a:spLocks noChangeArrowheads="1"/>
          </p:cNvSpPr>
          <p:nvPr/>
        </p:nvSpPr>
        <p:spPr bwMode="auto">
          <a:xfrm>
            <a:off x="218130" y="3652430"/>
            <a:ext cx="4253747" cy="2660138"/>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200" b="1" u="sng" dirty="0">
                <a:latin typeface="+mj-lt"/>
              </a:rPr>
              <a:t>Особенности правового регулирования</a:t>
            </a:r>
            <a:r>
              <a:rPr lang="ru-RU" sz="1200" dirty="0">
                <a:latin typeface="+mj-lt"/>
              </a:rPr>
              <a:t>:</a:t>
            </a:r>
          </a:p>
          <a:p>
            <a:pPr marL="342900" indent="-342900" algn="ctr">
              <a:defRPr/>
            </a:pPr>
            <a:endParaRPr lang="ru-RU" sz="1200" dirty="0">
              <a:latin typeface="+mj-lt"/>
            </a:endParaRPr>
          </a:p>
          <a:p>
            <a:pPr marL="342900" indent="-342900" algn="ctr">
              <a:buFontTx/>
              <a:buChar char="-"/>
              <a:defRPr/>
            </a:pPr>
            <a:r>
              <a:rPr lang="ru-RU" sz="1200" dirty="0">
                <a:latin typeface="+mj-lt"/>
              </a:rPr>
              <a:t>регулируется нормами жилищного законодательства;</a:t>
            </a:r>
          </a:p>
          <a:p>
            <a:pPr marL="342900" indent="-342900" algn="ctr">
              <a:buFontTx/>
              <a:buChar char="-"/>
              <a:defRPr/>
            </a:pPr>
            <a:endParaRPr lang="ru-RU" sz="800" dirty="0">
              <a:latin typeface="+mj-lt"/>
            </a:endParaRPr>
          </a:p>
          <a:p>
            <a:pPr algn="ctr">
              <a:buFontTx/>
              <a:buChar char="-"/>
              <a:defRPr/>
            </a:pPr>
            <a:r>
              <a:rPr lang="ru-RU" sz="1200" dirty="0">
                <a:latin typeface="+mj-lt"/>
              </a:rPr>
              <a:t> ГК РФ применяется в части ст. ст.: 674 (форма договора); 675 (право следования нанимателя); 678 (обязанности нанимателя); 680 (временные жильцы); 685 (в части заключения и </a:t>
            </a:r>
            <a:r>
              <a:rPr lang="ru-RU" sz="1200" dirty="0" err="1">
                <a:latin typeface="+mj-lt"/>
              </a:rPr>
              <a:t>возмездности</a:t>
            </a:r>
            <a:r>
              <a:rPr lang="ru-RU" sz="1200" dirty="0">
                <a:latin typeface="+mj-lt"/>
              </a:rPr>
              <a:t> договора поднайма)</a:t>
            </a:r>
          </a:p>
          <a:p>
            <a:pPr marL="342900" indent="-342900" algn="ctr">
              <a:buFontTx/>
              <a:buChar char="-"/>
              <a:defRPr/>
            </a:pPr>
            <a:endParaRPr lang="ru-RU" sz="800" dirty="0">
              <a:latin typeface="+mj-lt"/>
            </a:endParaRPr>
          </a:p>
          <a:p>
            <a:pPr marL="342900" indent="-342900" algn="ctr">
              <a:buFontTx/>
              <a:buChar char="-"/>
              <a:defRPr/>
            </a:pPr>
            <a:r>
              <a:rPr lang="ru-RU" sz="1200" dirty="0">
                <a:latin typeface="+mj-lt"/>
              </a:rPr>
              <a:t>в остальной части ГК РФ применяется, если иное не предусмотрено жилищным законодательством</a:t>
            </a:r>
          </a:p>
        </p:txBody>
      </p:sp>
      <p:sp>
        <p:nvSpPr>
          <p:cNvPr id="20" name="AutoShape 5"/>
          <p:cNvSpPr>
            <a:spLocks noChangeArrowheads="1"/>
          </p:cNvSpPr>
          <p:nvPr/>
        </p:nvSpPr>
        <p:spPr bwMode="auto">
          <a:xfrm>
            <a:off x="4776411" y="1108395"/>
            <a:ext cx="4032250" cy="1010652"/>
          </a:xfrm>
          <a:prstGeom prst="roundRect">
            <a:avLst>
              <a:gd name="adj" fmla="val 16667"/>
            </a:avLst>
          </a:prstGeom>
          <a:ln>
            <a:headEnd/>
            <a:tailEnd/>
          </a:ln>
        </p:spPr>
        <p:style>
          <a:lnRef idx="1">
            <a:schemeClr val="accent6"/>
          </a:lnRef>
          <a:fillRef idx="3">
            <a:schemeClr val="accent6"/>
          </a:fillRef>
          <a:effectRef idx="2">
            <a:schemeClr val="accent6"/>
          </a:effectRef>
          <a:fontRef idx="minor">
            <a:schemeClr val="lt1"/>
          </a:fontRef>
        </p:style>
        <p:txBody>
          <a:bodyPr wrap="square" anchor="ctr"/>
          <a:lstStyle/>
          <a:p>
            <a:pPr algn="ctr">
              <a:defRPr/>
            </a:pPr>
            <a:r>
              <a:rPr lang="ru-RU" sz="1600" b="1" u="sng" dirty="0">
                <a:latin typeface="+mj-lt"/>
              </a:rPr>
              <a:t>Договор  найма жилого помещения жилищного фонда социального использования</a:t>
            </a:r>
          </a:p>
        </p:txBody>
      </p:sp>
      <p:sp>
        <p:nvSpPr>
          <p:cNvPr id="24" name="AutoShape 5"/>
          <p:cNvSpPr>
            <a:spLocks noChangeArrowheads="1"/>
          </p:cNvSpPr>
          <p:nvPr/>
        </p:nvSpPr>
        <p:spPr bwMode="auto">
          <a:xfrm>
            <a:off x="4665663" y="3652430"/>
            <a:ext cx="4253747" cy="2660138"/>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200" b="1" u="sng" dirty="0">
                <a:latin typeface="+mj-lt"/>
              </a:rPr>
              <a:t>Особенности правового регулирования</a:t>
            </a:r>
            <a:r>
              <a:rPr lang="ru-RU" sz="1200" dirty="0">
                <a:latin typeface="+mj-lt"/>
              </a:rPr>
              <a:t>:</a:t>
            </a:r>
          </a:p>
          <a:p>
            <a:pPr marL="342900" indent="-342900" algn="ctr">
              <a:defRPr/>
            </a:pPr>
            <a:endParaRPr lang="ru-RU" sz="1200" dirty="0">
              <a:latin typeface="+mj-lt"/>
            </a:endParaRPr>
          </a:p>
          <a:p>
            <a:pPr marL="342900" indent="-342900" algn="ctr">
              <a:buFontTx/>
              <a:buChar char="-"/>
              <a:defRPr/>
            </a:pPr>
            <a:r>
              <a:rPr lang="ru-RU" sz="1200" dirty="0">
                <a:latin typeface="+mj-lt"/>
              </a:rPr>
              <a:t>регулируется нормами жилищного законодательства;</a:t>
            </a:r>
          </a:p>
          <a:p>
            <a:pPr marL="342900" indent="-342900" algn="ctr">
              <a:buFontTx/>
              <a:buChar char="-"/>
              <a:defRPr/>
            </a:pPr>
            <a:endParaRPr lang="ru-RU" sz="800" dirty="0">
              <a:latin typeface="+mj-lt"/>
            </a:endParaRPr>
          </a:p>
          <a:p>
            <a:pPr algn="ctr">
              <a:buFontTx/>
              <a:buChar char="-"/>
              <a:defRPr/>
            </a:pPr>
            <a:r>
              <a:rPr lang="ru-RU" sz="1200" dirty="0">
                <a:latin typeface="+mj-lt"/>
              </a:rPr>
              <a:t> ГК РФ применяется в части ст. ст.: 678 (обязанности нанимателя без учета обязанности по внесению платы за жилое помещение); 681 (в части обязанности проведения текущего ремонта); 686 (замена нанимателя в договоре найма)</a:t>
            </a:r>
          </a:p>
          <a:p>
            <a:pPr marL="342900" indent="-342900" algn="ctr">
              <a:buFontTx/>
              <a:buChar char="-"/>
              <a:defRPr/>
            </a:pPr>
            <a:endParaRPr lang="ru-RU" sz="800" dirty="0">
              <a:latin typeface="+mj-lt"/>
            </a:endParaRPr>
          </a:p>
          <a:p>
            <a:pPr marL="342900" indent="-342900" algn="ctr">
              <a:buFontTx/>
              <a:buChar char="-"/>
              <a:defRPr/>
            </a:pPr>
            <a:r>
              <a:rPr lang="ru-RU" sz="1200" dirty="0">
                <a:latin typeface="+mj-lt"/>
              </a:rPr>
              <a:t>в остальной части ГК РФ применяется, если иное не предусмотрено жилищным законодательством</a:t>
            </a:r>
          </a:p>
        </p:txBody>
      </p:sp>
      <p:cxnSp>
        <p:nvCxnSpPr>
          <p:cNvPr id="41" name="Прямая со стрелкой 40"/>
          <p:cNvCxnSpPr/>
          <p:nvPr/>
        </p:nvCxnSpPr>
        <p:spPr bwMode="auto">
          <a:xfrm>
            <a:off x="3818021" y="1948807"/>
            <a:ext cx="0" cy="1703623"/>
          </a:xfrm>
          <a:prstGeom prst="straightConnector1">
            <a:avLst/>
          </a:prstGeom>
          <a:ln w="38100">
            <a:solidFill>
              <a:schemeClr val="tx1"/>
            </a:solidFill>
            <a:headEnd type="none" w="med" len="med"/>
            <a:tailEnd type="arrow"/>
          </a:ln>
          <a:effectLst>
            <a:outerShdw blurRad="47625" dist="38100" dir="5400000" sy="98000" rotWithShape="0">
              <a:srgbClr val="000000">
                <a:alpha val="48000"/>
              </a:srgbClr>
            </a:outerShdw>
          </a:effectLst>
          <a:scene3d>
            <a:camera prst="orthographicFront"/>
            <a:lightRig rig="twoPt" dir="br">
              <a:rot lat="0" lon="0" rev="8700000"/>
            </a:lightRig>
          </a:scene3d>
          <a:sp3d prstMaterial="matte">
            <a:bevelT w="25400" h="53975"/>
          </a:sp3d>
        </p:spPr>
        <p:style>
          <a:lnRef idx="3">
            <a:schemeClr val="accent1"/>
          </a:lnRef>
          <a:fillRef idx="0">
            <a:schemeClr val="accent1"/>
          </a:fillRef>
          <a:effectRef idx="2">
            <a:schemeClr val="accent1"/>
          </a:effectRef>
          <a:fontRef idx="minor">
            <a:schemeClr val="tx1"/>
          </a:fontRef>
        </p:style>
      </p:cxnSp>
      <p:sp>
        <p:nvSpPr>
          <p:cNvPr id="40" name="AutoShape 5"/>
          <p:cNvSpPr>
            <a:spLocks noChangeArrowheads="1"/>
          </p:cNvSpPr>
          <p:nvPr/>
        </p:nvSpPr>
        <p:spPr bwMode="auto">
          <a:xfrm>
            <a:off x="328879" y="1375491"/>
            <a:ext cx="4032250" cy="615513"/>
          </a:xfrm>
          <a:prstGeom prst="roundRect">
            <a:avLst>
              <a:gd name="adj" fmla="val 16667"/>
            </a:avLst>
          </a:prstGeom>
          <a:ln>
            <a:headEnd/>
            <a:tailEnd/>
          </a:ln>
        </p:spPr>
        <p:style>
          <a:lnRef idx="1">
            <a:schemeClr val="accent6"/>
          </a:lnRef>
          <a:fillRef idx="3">
            <a:schemeClr val="accent6"/>
          </a:fillRef>
          <a:effectRef idx="2">
            <a:schemeClr val="accent6"/>
          </a:effectRef>
          <a:fontRef idx="minor">
            <a:schemeClr val="lt1"/>
          </a:fontRef>
        </p:style>
        <p:txBody>
          <a:bodyPr wrap="none" anchor="ctr"/>
          <a:lstStyle/>
          <a:p>
            <a:pPr algn="ctr">
              <a:defRPr/>
            </a:pPr>
            <a:r>
              <a:rPr lang="ru-RU" sz="1600" b="1" u="sng" dirty="0">
                <a:latin typeface="+mj-lt"/>
              </a:rPr>
              <a:t>Договор  социального найма</a:t>
            </a:r>
          </a:p>
        </p:txBody>
      </p:sp>
    </p:spTree>
    <p:extLst>
      <p:ext uri="{BB962C8B-B14F-4D97-AF65-F5344CB8AC3E}">
        <p14:creationId xmlns:p14="http://schemas.microsoft.com/office/powerpoint/2010/main" val="1757326064"/>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95536" y="116632"/>
            <a:ext cx="7879222" cy="4370427"/>
          </a:xfrm>
          <a:prstGeom prst="rect">
            <a:avLst/>
          </a:prstGeom>
        </p:spPr>
        <p:txBody>
          <a:bodyPr wrap="square">
            <a:spAutoFit/>
          </a:bodyPr>
          <a:lstStyle/>
          <a:p>
            <a:pPr algn="ctr" eaLnBrk="0" fontAlgn="base" hangingPunct="0">
              <a:spcBef>
                <a:spcPct val="0"/>
              </a:spcBef>
              <a:spcAft>
                <a:spcPct val="0"/>
              </a:spcAft>
              <a:defRPr/>
            </a:pPr>
            <a:endParaRPr lang="ru-RU" sz="1600" kern="0" dirty="0"/>
          </a:p>
          <a:p>
            <a:pPr algn="ctr" eaLnBrk="0" fontAlgn="base" hangingPunct="0">
              <a:spcBef>
                <a:spcPct val="0"/>
              </a:spcBef>
              <a:spcAft>
                <a:spcPct val="0"/>
              </a:spcAft>
              <a:defRPr/>
            </a:pPr>
            <a:r>
              <a:rPr lang="ru-RU" sz="1600" kern="0" dirty="0"/>
              <a:t>Гражданское право (особенная часть)</a:t>
            </a:r>
          </a:p>
          <a:p>
            <a:pPr algn="ctr" eaLnBrk="0" fontAlgn="base" hangingPunct="0">
              <a:spcBef>
                <a:spcPct val="0"/>
              </a:spcBef>
              <a:spcAft>
                <a:spcPct val="0"/>
              </a:spcAft>
              <a:defRPr/>
            </a:pPr>
            <a:r>
              <a:rPr lang="ru-RU" sz="1600" kern="0" dirty="0"/>
              <a:t>направление подготовки </a:t>
            </a:r>
          </a:p>
          <a:p>
            <a:pPr algn="ctr" eaLnBrk="0" fontAlgn="base" hangingPunct="0">
              <a:spcBef>
                <a:spcPct val="0"/>
              </a:spcBef>
              <a:spcAft>
                <a:spcPct val="0"/>
              </a:spcAft>
              <a:defRPr/>
            </a:pPr>
            <a:r>
              <a:rPr lang="ru-RU" sz="1600" kern="0" dirty="0"/>
              <a:t>«Правовое обеспечение национальной безопасности»</a:t>
            </a:r>
          </a:p>
          <a:p>
            <a:pPr algn="ctr" eaLnBrk="0" fontAlgn="base" hangingPunct="0">
              <a:spcBef>
                <a:spcPct val="0"/>
              </a:spcBef>
              <a:spcAft>
                <a:spcPct val="0"/>
              </a:spcAft>
              <a:defRPr/>
            </a:pPr>
            <a:r>
              <a:rPr lang="ru-RU" sz="1600" kern="0" dirty="0"/>
              <a:t>(уровень </a:t>
            </a:r>
            <a:r>
              <a:rPr lang="ru-RU" sz="1600" kern="0" dirty="0" err="1"/>
              <a:t>специалитета</a:t>
            </a:r>
            <a:r>
              <a:rPr lang="ru-RU" sz="1600" kern="0" dirty="0"/>
              <a:t>)</a:t>
            </a: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Модуль 3. </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Обязательства по производству работ</a:t>
            </a:r>
          </a:p>
          <a:p>
            <a:pPr algn="ctr" eaLnBrk="0" fontAlgn="base" hangingPunct="0">
              <a:spcBef>
                <a:spcPct val="0"/>
              </a:spcBef>
              <a:spcAft>
                <a:spcPct val="0"/>
              </a:spcAft>
              <a:defRPr/>
            </a:pP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Лекция. Тема 1.</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Виды договора подряда.</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Договор строительного подряда. </a:t>
            </a:r>
            <a:endParaRPr lang="ru-RU" sz="2800" b="1" kern="0" dirty="0">
              <a:solidFill>
                <a:srgbClr val="FF8600"/>
              </a:solidFill>
              <a:effectLst>
                <a:outerShdw blurRad="38100" dist="38100" dir="2700000" algn="tl">
                  <a:srgbClr val="000000"/>
                </a:outerShdw>
              </a:effectLst>
            </a:endParaRPr>
          </a:p>
        </p:txBody>
      </p:sp>
      <p:sp>
        <p:nvSpPr>
          <p:cNvPr id="4" name="TextBox 3"/>
          <p:cNvSpPr txBox="1"/>
          <p:nvPr/>
        </p:nvSpPr>
        <p:spPr>
          <a:xfrm>
            <a:off x="8467640" y="548680"/>
            <a:ext cx="827584" cy="492443"/>
          </a:xfrm>
          <a:prstGeom prst="rect">
            <a:avLst/>
          </a:prstGeom>
          <a:noFill/>
        </p:spPr>
        <p:txBody>
          <a:bodyPr wrap="square" rtlCol="0">
            <a:spAutoFit/>
          </a:bodyPr>
          <a:lstStyle/>
          <a:p>
            <a:pPr algn="ctr" fontAlgn="base">
              <a:spcBef>
                <a:spcPct val="0"/>
              </a:spcBef>
              <a:spcAft>
                <a:spcPct val="0"/>
              </a:spcAft>
            </a:pPr>
            <a:r>
              <a:rPr lang="ru-RU" sz="2600" b="1" dirty="0">
                <a:solidFill>
                  <a:srgbClr val="40464F"/>
                </a:solidFill>
              </a:rPr>
              <a:t>99</a:t>
            </a:r>
          </a:p>
        </p:txBody>
      </p:sp>
      <p:sp>
        <p:nvSpPr>
          <p:cNvPr id="2" name="Прямоугольник 1">
            <a:extLst>
              <a:ext uri="{FF2B5EF4-FFF2-40B4-BE49-F238E27FC236}">
                <a16:creationId xmlns:a16="http://schemas.microsoft.com/office/drawing/2014/main" xmlns="" id="{BAF947E1-F662-2947-B638-E7DE2ED7AE65}"/>
              </a:ext>
            </a:extLst>
          </p:cNvPr>
          <p:cNvSpPr/>
          <p:nvPr/>
        </p:nvSpPr>
        <p:spPr>
          <a:xfrm>
            <a:off x="4132707" y="5142216"/>
            <a:ext cx="4572000" cy="1323439"/>
          </a:xfrm>
          <a:prstGeom prst="rect">
            <a:avLst/>
          </a:prstGeom>
        </p:spPr>
        <p:txBody>
          <a:bodyPr>
            <a:spAutoFit/>
          </a:bodyPr>
          <a:lstStyle/>
          <a:p>
            <a:pPr algn="r">
              <a:defRPr/>
            </a:pPr>
            <a:r>
              <a:rPr lang="ru-RU" sz="1600" b="1" dirty="0">
                <a:effectLst>
                  <a:outerShdw blurRad="38100" dist="38100" dir="2700000" algn="tl">
                    <a:srgbClr val="000000">
                      <a:alpha val="43137"/>
                    </a:srgbClr>
                  </a:outerShdw>
                </a:effectLst>
              </a:rPr>
              <a:t>Козлова Елена Борисовна</a:t>
            </a:r>
            <a:r>
              <a:rPr lang="ru-RU" sz="1600" dirty="0">
                <a:effectLst>
                  <a:outerShdw blurRad="38100" dist="38100" dir="2700000" algn="tl">
                    <a:srgbClr val="000000">
                      <a:alpha val="43137"/>
                    </a:srgbClr>
                  </a:outerShdw>
                </a:effectLst>
              </a:rPr>
              <a:t> </a:t>
            </a:r>
          </a:p>
          <a:p>
            <a:pPr algn="r">
              <a:defRPr/>
            </a:pPr>
            <a:r>
              <a:rPr lang="ru-RU" sz="1600" dirty="0">
                <a:effectLst>
                  <a:outerShdw blurRad="38100" dist="38100" dir="2700000" algn="tl">
                    <a:srgbClr val="000000">
                      <a:alpha val="43137"/>
                    </a:srgbClr>
                  </a:outerShdw>
                </a:effectLst>
              </a:rPr>
              <a:t>профессор кафедры  гражданского и предпринимательского права</a:t>
            </a:r>
          </a:p>
          <a:p>
            <a:pPr algn="r">
              <a:defRPr/>
            </a:pPr>
            <a:r>
              <a:rPr lang="ru-RU" sz="1600" dirty="0">
                <a:effectLst>
                  <a:outerShdw blurRad="38100" dist="38100" dir="2700000" algn="tl">
                    <a:srgbClr val="000000">
                      <a:alpha val="43137"/>
                    </a:srgbClr>
                  </a:outerShdw>
                </a:effectLst>
              </a:rPr>
              <a:t>ВГУЮ (РПА Минюста России),</a:t>
            </a:r>
          </a:p>
          <a:p>
            <a:pPr algn="r">
              <a:defRPr/>
            </a:pPr>
            <a:r>
              <a:rPr lang="ru-RU" sz="1600" dirty="0">
                <a:effectLst>
                  <a:outerShdw blurRad="38100" dist="38100" dir="2700000" algn="tl">
                    <a:srgbClr val="000000">
                      <a:alpha val="43137"/>
                    </a:srgbClr>
                  </a:outerShdw>
                </a:effectLst>
              </a:rPr>
              <a:t>доктор юридических наук, доцент</a:t>
            </a:r>
          </a:p>
        </p:txBody>
      </p:sp>
      <p:sp>
        <p:nvSpPr>
          <p:cNvPr id="3" name="Прямоугольник 2">
            <a:extLst>
              <a:ext uri="{FF2B5EF4-FFF2-40B4-BE49-F238E27FC236}">
                <a16:creationId xmlns:a16="http://schemas.microsoft.com/office/drawing/2014/main" xmlns="" id="{73200973-370E-4D49-826C-79771E85D82B}"/>
              </a:ext>
            </a:extLst>
          </p:cNvPr>
          <p:cNvSpPr/>
          <p:nvPr/>
        </p:nvSpPr>
        <p:spPr>
          <a:xfrm>
            <a:off x="676809" y="6190734"/>
            <a:ext cx="2436564" cy="369332"/>
          </a:xfrm>
          <a:prstGeom prst="rect">
            <a:avLst/>
          </a:prstGeom>
        </p:spPr>
        <p:txBody>
          <a:bodyPr wrap="none">
            <a:spAutoFit/>
          </a:bodyPr>
          <a:lstStyle/>
          <a:p>
            <a:r>
              <a:rPr lang="ru-RU" dirty="0"/>
              <a:t>© Козлова Е.Б., 2019</a:t>
            </a:r>
          </a:p>
        </p:txBody>
      </p:sp>
    </p:spTree>
    <p:extLst>
      <p:ext uri="{BB962C8B-B14F-4D97-AF65-F5344CB8AC3E}">
        <p14:creationId xmlns:p14="http://schemas.microsoft.com/office/powerpoint/2010/main" val="20872374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202479076"/>
              </p:ext>
            </p:extLst>
          </p:nvPr>
        </p:nvGraphicFramePr>
        <p:xfrm>
          <a:off x="251520" y="1844825"/>
          <a:ext cx="8712968" cy="4176462"/>
        </p:xfrm>
        <a:graphic>
          <a:graphicData uri="http://schemas.openxmlformats.org/drawingml/2006/table">
            <a:tbl>
              <a:tblPr firstRow="1" bandRow="1" bandCol="1">
                <a:tableStyleId>{5C22544A-7EE6-4342-B048-85BDC9FD1C3A}</a:tableStyleId>
              </a:tblPr>
              <a:tblGrid>
                <a:gridCol w="3541857">
                  <a:extLst>
                    <a:ext uri="{9D8B030D-6E8A-4147-A177-3AD203B41FA5}">
                      <a16:colId xmlns:a16="http://schemas.microsoft.com/office/drawing/2014/main" xmlns="" val="20000"/>
                    </a:ext>
                  </a:extLst>
                </a:gridCol>
                <a:gridCol w="991720">
                  <a:extLst>
                    <a:ext uri="{9D8B030D-6E8A-4147-A177-3AD203B41FA5}">
                      <a16:colId xmlns:a16="http://schemas.microsoft.com/office/drawing/2014/main" xmlns="" val="20001"/>
                    </a:ext>
                  </a:extLst>
                </a:gridCol>
                <a:gridCol w="4179391">
                  <a:extLst>
                    <a:ext uri="{9D8B030D-6E8A-4147-A177-3AD203B41FA5}">
                      <a16:colId xmlns:a16="http://schemas.microsoft.com/office/drawing/2014/main" xmlns="" val="20002"/>
                    </a:ext>
                  </a:extLst>
                </a:gridCol>
              </a:tblGrid>
              <a:tr h="4176462">
                <a:tc>
                  <a:txBody>
                    <a:bodyPr/>
                    <a:lstStyle/>
                    <a:p>
                      <a:pPr algn="ctr"/>
                      <a:endParaRPr lang="ru-RU" sz="1600" b="1" dirty="0">
                        <a:solidFill>
                          <a:srgbClr val="40464F"/>
                        </a:solidFill>
                      </a:endParaRPr>
                    </a:p>
                    <a:p>
                      <a:pPr algn="ctr"/>
                      <a:r>
                        <a:rPr lang="ru-RU" sz="1600" b="1" dirty="0">
                          <a:solidFill>
                            <a:schemeClr val="accent6">
                              <a:lumMod val="50000"/>
                            </a:schemeClr>
                          </a:solidFill>
                        </a:rPr>
                        <a:t>Присоединившаяся к договору сторона вправе потребовать</a:t>
                      </a:r>
                      <a:r>
                        <a:rPr lang="ru-RU" sz="1600" b="1" baseline="0" dirty="0">
                          <a:solidFill>
                            <a:schemeClr val="accent6">
                              <a:lumMod val="50000"/>
                            </a:schemeClr>
                          </a:solidFill>
                        </a:rPr>
                        <a:t> изменения или расторжения договора, если договор присоединения лишает эту сторону прав, обычно предоставляемых по договорам такого вида, исключает или ограничивает ответственность другой стороны либо содержит другие явно обременительные для присоединившейся стороны условия …..</a:t>
                      </a:r>
                      <a:endParaRPr lang="ru-RU" sz="1600" b="1" dirty="0">
                        <a:solidFill>
                          <a:schemeClr val="accent6">
                            <a:lumMod val="50000"/>
                          </a:schemeClr>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solidFill>
                  </a:tcPr>
                </a:tc>
                <a:tc>
                  <a:txBody>
                    <a:bodyPr/>
                    <a:lstStyle/>
                    <a:p>
                      <a:endParaRPr lang="ru-RU"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tcPr>
                </a:tc>
                <a:tc>
                  <a:txBody>
                    <a:bodyPr/>
                    <a:lstStyle/>
                    <a:p>
                      <a:pPr algn="just"/>
                      <a:endParaRPr lang="ru-RU" sz="1500" b="0" baseline="0" dirty="0"/>
                    </a:p>
                    <a:p>
                      <a:pPr algn="ctr"/>
                      <a:r>
                        <a:rPr lang="ru-RU" sz="1600" b="0" baseline="0" dirty="0"/>
                        <a:t>3. Указанные в ст. </a:t>
                      </a:r>
                      <a:r>
                        <a:rPr lang="ru-RU" sz="1600" b="0" baseline="0" dirty="0" smtClean="0"/>
                        <a:t>530 </a:t>
                      </a:r>
                      <a:r>
                        <a:rPr lang="ru-RU" sz="1600" b="0" baseline="0" dirty="0"/>
                        <a:t>ГК </a:t>
                      </a:r>
                      <a:r>
                        <a:rPr lang="ru-RU" sz="1600" b="0" baseline="0" dirty="0" smtClean="0"/>
                        <a:t>ДНР</a:t>
                      </a:r>
                      <a:endParaRPr lang="ru-RU" sz="1600" b="0" baseline="0" dirty="0"/>
                    </a:p>
                    <a:p>
                      <a:pPr algn="ctr"/>
                      <a:r>
                        <a:rPr lang="ru-RU" sz="1600" b="0" baseline="0" dirty="0"/>
                        <a:t>правила </a:t>
                      </a:r>
                      <a:r>
                        <a:rPr lang="ru-RU" sz="1600" b="1" baseline="0" dirty="0">
                          <a:solidFill>
                            <a:srgbClr val="FF0000"/>
                          </a:solidFill>
                          <a:effectLst>
                            <a:outerShdw blurRad="50800" dist="38100" dir="2700000" algn="tl" rotWithShape="0">
                              <a:srgbClr val="000000">
                                <a:alpha val="43000"/>
                              </a:srgbClr>
                            </a:outerShdw>
                          </a:effectLst>
                        </a:rPr>
                        <a:t>подлежат применению также в случаях, если</a:t>
                      </a:r>
                      <a:r>
                        <a:rPr lang="ru-RU" sz="1600" b="1" baseline="0" dirty="0">
                          <a:solidFill>
                            <a:srgbClr val="FF0000"/>
                          </a:solidFill>
                        </a:rPr>
                        <a:t> </a:t>
                      </a:r>
                      <a:r>
                        <a:rPr lang="ru-RU" sz="1600" b="0" baseline="0" dirty="0"/>
                        <a:t>при заключении договора, не являющегося договором присоединения, условия договора определены одной из сторон, а другая </a:t>
                      </a:r>
                      <a:r>
                        <a:rPr lang="ru-RU" sz="1600" b="1" baseline="0" dirty="0">
                          <a:solidFill>
                            <a:srgbClr val="FF0000"/>
                          </a:solidFill>
                          <a:effectLst>
                            <a:outerShdw blurRad="50800" dist="38100" dir="2700000" algn="tl" rotWithShape="0">
                              <a:srgbClr val="000000">
                                <a:alpha val="43000"/>
                              </a:srgbClr>
                            </a:outerShdw>
                          </a:effectLst>
                        </a:rPr>
                        <a:t>сторона в силу явного неравенства переговорных возможностей поставлена в положение, существенно затрудняющее согласование иного содержания отдельных условий договора. </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extLst>
                  <a:ext uri="{0D108BD9-81ED-4DB2-BD59-A6C34878D82A}">
                    <a16:rowId xmlns:a16="http://schemas.microsoft.com/office/drawing/2014/main" xmlns="" val="10000"/>
                  </a:ext>
                </a:extLst>
              </a:tr>
            </a:tbl>
          </a:graphicData>
        </a:graphic>
      </p:graphicFrame>
      <p:sp>
        <p:nvSpPr>
          <p:cNvPr id="12" name="Заголовок 1"/>
          <p:cNvSpPr txBox="1">
            <a:spLocks/>
          </p:cNvSpPr>
          <p:nvPr/>
        </p:nvSpPr>
        <p:spPr>
          <a:xfrm>
            <a:off x="1043608" y="260648"/>
            <a:ext cx="7128792" cy="1152128"/>
          </a:xfrm>
          <a:prstGeom prst="rect">
            <a:avLst/>
          </a:prstGeom>
          <a:solidFill>
            <a:schemeClr val="accent1">
              <a:lumMod val="50000"/>
            </a:schemeClr>
          </a:solidFill>
          <a:ln w="38100" cmpd="sng">
            <a:solidFill>
              <a:schemeClr val="tx2"/>
            </a:solidFill>
            <a:prstDash val="solid"/>
          </a:ln>
          <a:scene3d>
            <a:camera prst="orthographicFront"/>
            <a:lightRig rig="threePt" dir="t"/>
          </a:scene3d>
          <a:sp3d>
            <a:bevelT w="120650" prst="convex"/>
          </a:sp3d>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000" b="1" dirty="0"/>
              <a:t>Статья </a:t>
            </a:r>
            <a:r>
              <a:rPr lang="ru-RU" sz="2000" b="1" dirty="0" smtClean="0"/>
              <a:t>530 ГК ДНР. </a:t>
            </a:r>
            <a:r>
              <a:rPr lang="ru-RU" sz="2000" b="1" dirty="0"/>
              <a:t/>
            </a:r>
            <a:br>
              <a:rPr lang="ru-RU" sz="2000" b="1" dirty="0"/>
            </a:br>
            <a:r>
              <a:rPr lang="ru-RU" sz="2000" b="1" dirty="0"/>
              <a:t>Договор присоединения.</a:t>
            </a:r>
          </a:p>
          <a:p>
            <a:pPr indent="715963" algn="ctr">
              <a:defRPr/>
            </a:pPr>
            <a:endParaRPr lang="ru-RU" sz="2000" b="1" dirty="0"/>
          </a:p>
        </p:txBody>
      </p:sp>
      <p:sp>
        <p:nvSpPr>
          <p:cNvPr id="3" name="Плюс 2"/>
          <p:cNvSpPr/>
          <p:nvPr/>
        </p:nvSpPr>
        <p:spPr>
          <a:xfrm>
            <a:off x="3923928" y="3356992"/>
            <a:ext cx="756000" cy="756088"/>
          </a:xfrm>
          <a:prstGeom prst="mathPlus">
            <a:avLst/>
          </a:prstGeom>
          <a:solidFill>
            <a:schemeClr val="accent6">
              <a:lumMod val="60000"/>
              <a:lumOff val="40000"/>
            </a:schemeClr>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ru-RU">
              <a:solidFill>
                <a:schemeClr val="accent6">
                  <a:lumMod val="50000"/>
                </a:schemeClr>
              </a:solidFill>
            </a:endParaRPr>
          </a:p>
        </p:txBody>
      </p:sp>
      <p:sp>
        <p:nvSpPr>
          <p:cNvPr id="6" name="TextBox 5"/>
          <p:cNvSpPr txBox="1"/>
          <p:nvPr/>
        </p:nvSpPr>
        <p:spPr>
          <a:xfrm>
            <a:off x="8506374" y="548680"/>
            <a:ext cx="641121" cy="584776"/>
          </a:xfrm>
          <a:prstGeom prst="rect">
            <a:avLst/>
          </a:prstGeom>
          <a:noFill/>
        </p:spPr>
        <p:txBody>
          <a:bodyPr wrap="none" rtlCol="0">
            <a:spAutoFit/>
          </a:bodyPr>
          <a:lstStyle/>
          <a:p>
            <a:r>
              <a:rPr lang="ru-RU" sz="3200" b="1" dirty="0">
                <a:solidFill>
                  <a:srgbClr val="40464F"/>
                </a:solidFill>
              </a:rPr>
              <a:t>13</a:t>
            </a:r>
          </a:p>
        </p:txBody>
      </p:sp>
    </p:spTree>
    <p:extLst>
      <p:ext uri="{BB962C8B-B14F-4D97-AF65-F5344CB8AC3E}">
        <p14:creationId xmlns:p14="http://schemas.microsoft.com/office/powerpoint/2010/main" val="2027096915"/>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707503"/>
          </a:xfrm>
        </p:spPr>
        <p:txBody>
          <a:bodyPr/>
          <a:lstStyle/>
          <a:p>
            <a:pPr algn="ctr">
              <a:defRPr/>
            </a:pPr>
            <a:r>
              <a:rPr lang="ru-RU" sz="2400" b="1" dirty="0"/>
              <a:t>Виды договора подряда</a:t>
            </a:r>
            <a:endParaRPr lang="ru-RU" sz="2400" dirty="0"/>
          </a:p>
        </p:txBody>
      </p:sp>
      <p:sp>
        <p:nvSpPr>
          <p:cNvPr id="5" name="AutoShape 6"/>
          <p:cNvSpPr>
            <a:spLocks noChangeArrowheads="1"/>
          </p:cNvSpPr>
          <p:nvPr/>
        </p:nvSpPr>
        <p:spPr bwMode="auto">
          <a:xfrm>
            <a:off x="323850" y="1125538"/>
            <a:ext cx="8496300" cy="93503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b="1" dirty="0">
                <a:latin typeface="+mj-lt"/>
              </a:rPr>
              <a:t>Генеральная модель договора подряда</a:t>
            </a:r>
          </a:p>
          <a:p>
            <a:pPr algn="ctr">
              <a:defRPr/>
            </a:pPr>
            <a:r>
              <a:rPr lang="ru-RU" dirty="0">
                <a:latin typeface="+mj-lt"/>
              </a:rPr>
              <a:t>(§ 1 гл. 37 ГК РФ)</a:t>
            </a:r>
          </a:p>
        </p:txBody>
      </p:sp>
      <p:sp>
        <p:nvSpPr>
          <p:cNvPr id="6" name="AutoShape 6"/>
          <p:cNvSpPr>
            <a:spLocks noChangeArrowheads="1"/>
          </p:cNvSpPr>
          <p:nvPr/>
        </p:nvSpPr>
        <p:spPr bwMode="auto">
          <a:xfrm>
            <a:off x="900113" y="2492375"/>
            <a:ext cx="3887787" cy="7207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dirty="0">
              <a:latin typeface="Tahoma" pitchFamily="34" charset="0"/>
            </a:endParaRPr>
          </a:p>
          <a:p>
            <a:pPr algn="ctr">
              <a:defRPr/>
            </a:pPr>
            <a:r>
              <a:rPr lang="ru-RU" dirty="0">
                <a:latin typeface="+mj-lt"/>
              </a:rPr>
              <a:t>Бытовой подряд </a:t>
            </a:r>
          </a:p>
          <a:p>
            <a:pPr algn="ctr">
              <a:defRPr/>
            </a:pPr>
            <a:r>
              <a:rPr lang="ru-RU" dirty="0">
                <a:latin typeface="+mj-lt"/>
              </a:rPr>
              <a:t>(§ 2 гл. 37 ГК РФ)</a:t>
            </a:r>
          </a:p>
          <a:p>
            <a:pPr algn="ctr">
              <a:defRPr/>
            </a:pPr>
            <a:endParaRPr lang="ru-RU" dirty="0">
              <a:latin typeface="Tahoma" pitchFamily="34" charset="0"/>
            </a:endParaRPr>
          </a:p>
        </p:txBody>
      </p:sp>
      <p:sp>
        <p:nvSpPr>
          <p:cNvPr id="7" name="AutoShape 6"/>
          <p:cNvSpPr>
            <a:spLocks noChangeArrowheads="1"/>
          </p:cNvSpPr>
          <p:nvPr/>
        </p:nvSpPr>
        <p:spPr bwMode="auto">
          <a:xfrm>
            <a:off x="900113" y="3429000"/>
            <a:ext cx="3887787" cy="11525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dirty="0">
              <a:latin typeface="Tahoma" pitchFamily="34" charset="0"/>
            </a:endParaRPr>
          </a:p>
          <a:p>
            <a:pPr algn="ctr">
              <a:defRPr/>
            </a:pPr>
            <a:r>
              <a:rPr lang="ru-RU" dirty="0">
                <a:latin typeface="+mj-lt"/>
              </a:rPr>
              <a:t>Подряд на выполнение проектных </a:t>
            </a:r>
          </a:p>
          <a:p>
            <a:pPr algn="ctr">
              <a:defRPr/>
            </a:pPr>
            <a:r>
              <a:rPr lang="ru-RU" dirty="0">
                <a:latin typeface="+mj-lt"/>
              </a:rPr>
              <a:t>и изыскательских работ</a:t>
            </a:r>
          </a:p>
          <a:p>
            <a:pPr algn="ctr">
              <a:defRPr/>
            </a:pPr>
            <a:r>
              <a:rPr lang="ru-RU" dirty="0">
                <a:latin typeface="+mj-lt"/>
              </a:rPr>
              <a:t>(§ 4 гл. 37 ГК РФ)</a:t>
            </a:r>
          </a:p>
          <a:p>
            <a:pPr algn="ctr">
              <a:defRPr/>
            </a:pPr>
            <a:endParaRPr lang="ru-RU" dirty="0">
              <a:latin typeface="Tahoma" pitchFamily="34" charset="0"/>
            </a:endParaRPr>
          </a:p>
        </p:txBody>
      </p:sp>
      <p:sp>
        <p:nvSpPr>
          <p:cNvPr id="8" name="AutoShape 6"/>
          <p:cNvSpPr>
            <a:spLocks noChangeArrowheads="1"/>
          </p:cNvSpPr>
          <p:nvPr/>
        </p:nvSpPr>
        <p:spPr bwMode="auto">
          <a:xfrm>
            <a:off x="5435600" y="5300663"/>
            <a:ext cx="2808288" cy="7207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1600" dirty="0">
              <a:latin typeface="Tahoma" pitchFamily="34" charset="0"/>
            </a:endParaRPr>
          </a:p>
          <a:p>
            <a:pPr algn="ctr">
              <a:defRPr/>
            </a:pPr>
            <a:r>
              <a:rPr lang="ru-RU" sz="1600" dirty="0">
                <a:latin typeface="+mj-lt"/>
              </a:rPr>
              <a:t>Строительный подряд</a:t>
            </a:r>
          </a:p>
          <a:p>
            <a:pPr algn="ctr">
              <a:defRPr/>
            </a:pPr>
            <a:r>
              <a:rPr lang="ru-RU" sz="1600" dirty="0">
                <a:latin typeface="+mj-lt"/>
              </a:rPr>
              <a:t>(§ 3 гл. 37 ГК РФ)</a:t>
            </a:r>
          </a:p>
          <a:p>
            <a:pPr algn="ctr">
              <a:defRPr/>
            </a:pPr>
            <a:endParaRPr lang="ru-RU" dirty="0">
              <a:latin typeface="Tahoma" pitchFamily="34" charset="0"/>
            </a:endParaRPr>
          </a:p>
        </p:txBody>
      </p:sp>
      <p:sp>
        <p:nvSpPr>
          <p:cNvPr id="10" name="AutoShape 6"/>
          <p:cNvSpPr>
            <a:spLocks noChangeArrowheads="1"/>
          </p:cNvSpPr>
          <p:nvPr/>
        </p:nvSpPr>
        <p:spPr bwMode="auto">
          <a:xfrm>
            <a:off x="900113" y="4797425"/>
            <a:ext cx="3887787" cy="12239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dirty="0">
              <a:latin typeface="Tahoma" pitchFamily="34" charset="0"/>
            </a:endParaRPr>
          </a:p>
          <a:p>
            <a:pPr algn="ctr">
              <a:defRPr/>
            </a:pPr>
            <a:r>
              <a:rPr lang="ru-RU" dirty="0">
                <a:latin typeface="+mj-lt"/>
              </a:rPr>
              <a:t>Подрядные работы для </a:t>
            </a:r>
          </a:p>
          <a:p>
            <a:pPr algn="ctr">
              <a:defRPr/>
            </a:pPr>
            <a:r>
              <a:rPr lang="ru-RU" dirty="0">
                <a:latin typeface="+mj-lt"/>
              </a:rPr>
              <a:t>государственных и муниципальных </a:t>
            </a:r>
          </a:p>
          <a:p>
            <a:pPr algn="ctr">
              <a:defRPr/>
            </a:pPr>
            <a:r>
              <a:rPr lang="ru-RU" dirty="0">
                <a:latin typeface="+mj-lt"/>
              </a:rPr>
              <a:t>нужд</a:t>
            </a:r>
          </a:p>
          <a:p>
            <a:pPr algn="ctr">
              <a:defRPr/>
            </a:pPr>
            <a:r>
              <a:rPr lang="ru-RU" dirty="0">
                <a:latin typeface="+mj-lt"/>
              </a:rPr>
              <a:t>(§ 5 гл. 37 ГК РФ)</a:t>
            </a:r>
          </a:p>
          <a:p>
            <a:pPr algn="ctr">
              <a:defRPr/>
            </a:pPr>
            <a:endParaRPr lang="ru-RU" dirty="0">
              <a:latin typeface="Tahoma" pitchFamily="34" charset="0"/>
            </a:endParaRPr>
          </a:p>
        </p:txBody>
      </p:sp>
      <p:sp>
        <p:nvSpPr>
          <p:cNvPr id="16" name="Стрелка вправо 15"/>
          <p:cNvSpPr/>
          <p:nvPr/>
        </p:nvSpPr>
        <p:spPr bwMode="auto">
          <a:xfrm>
            <a:off x="539750" y="2708275"/>
            <a:ext cx="360363" cy="215900"/>
          </a:xfrm>
          <a:prstGeom prst="right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17" name="Стрелка вправо 16"/>
          <p:cNvSpPr/>
          <p:nvPr/>
        </p:nvSpPr>
        <p:spPr bwMode="auto">
          <a:xfrm>
            <a:off x="539750" y="3860800"/>
            <a:ext cx="360363" cy="215900"/>
          </a:xfrm>
          <a:prstGeom prst="right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20" name="Стрелка углом вверх 19"/>
          <p:cNvSpPr/>
          <p:nvPr/>
        </p:nvSpPr>
        <p:spPr bwMode="auto">
          <a:xfrm rot="5400000">
            <a:off x="-1043781" y="3572669"/>
            <a:ext cx="3455988" cy="431800"/>
          </a:xfrm>
          <a:prstGeom prst="bentUp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23" name="Стрелка углом вверх 22"/>
          <p:cNvSpPr/>
          <p:nvPr/>
        </p:nvSpPr>
        <p:spPr bwMode="auto">
          <a:xfrm rot="5400000" flipV="1">
            <a:off x="6605588" y="3698875"/>
            <a:ext cx="3671888" cy="395287"/>
          </a:xfrm>
          <a:prstGeom prst="bentUp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cxnSp>
        <p:nvCxnSpPr>
          <p:cNvPr id="114699" name="Прямая со стрелкой 29"/>
          <p:cNvCxnSpPr>
            <a:cxnSpLocks noChangeShapeType="1"/>
            <a:stCxn id="8" idx="1"/>
            <a:endCxn id="6" idx="3"/>
          </p:cNvCxnSpPr>
          <p:nvPr/>
        </p:nvCxnSpPr>
        <p:spPr bwMode="auto">
          <a:xfrm flipH="1" flipV="1">
            <a:off x="4787900" y="2852738"/>
            <a:ext cx="647700" cy="2808287"/>
          </a:xfrm>
          <a:prstGeom prst="straightConnector1">
            <a:avLst/>
          </a:prstGeom>
          <a:noFill/>
          <a:ln w="38100" algn="ctr">
            <a:solidFill>
              <a:srgbClr val="FFCC00"/>
            </a:solidFill>
            <a:prstDash val="sysDash"/>
            <a:round/>
            <a:headEnd/>
            <a:tailEnd type="arrow" w="med" len="med"/>
          </a:ln>
        </p:spPr>
      </p:cxnSp>
      <p:sp>
        <p:nvSpPr>
          <p:cNvPr id="43" name="Овальная выноска 42"/>
          <p:cNvSpPr/>
          <p:nvPr/>
        </p:nvSpPr>
        <p:spPr bwMode="auto">
          <a:xfrm>
            <a:off x="5508625" y="2349500"/>
            <a:ext cx="2879725" cy="2016125"/>
          </a:xfrm>
          <a:prstGeom prst="wedgeEllipseCallout">
            <a:avLst>
              <a:gd name="adj1" fmla="val -57015"/>
              <a:gd name="adj2" fmla="val 90431"/>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a:lstStyle/>
          <a:p>
            <a:pPr algn="ctr">
              <a:defRPr/>
            </a:pPr>
            <a:r>
              <a:rPr lang="ru-RU" i="1" u="sng" dirty="0">
                <a:solidFill>
                  <a:schemeClr val="tx2">
                    <a:lumMod val="10000"/>
                  </a:schemeClr>
                </a:solidFill>
              </a:rPr>
              <a:t>Правовое регулирование</a:t>
            </a:r>
          </a:p>
          <a:p>
            <a:pPr algn="ctr">
              <a:defRPr/>
            </a:pPr>
            <a:r>
              <a:rPr lang="ru-RU" dirty="0">
                <a:solidFill>
                  <a:schemeClr val="tx2">
                    <a:lumMod val="10000"/>
                  </a:schemeClr>
                </a:solidFill>
              </a:rPr>
              <a:t>при условии, что заказчик – физическое лицо</a:t>
            </a:r>
          </a:p>
        </p:txBody>
      </p:sp>
      <p:sp>
        <p:nvSpPr>
          <p:cNvPr id="15" name="TextBox 14"/>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136</a:t>
            </a:r>
          </a:p>
        </p:txBody>
      </p:sp>
    </p:spTree>
    <p:extLst>
      <p:ext uri="{BB962C8B-B14F-4D97-AF65-F5344CB8AC3E}">
        <p14:creationId xmlns:p14="http://schemas.microsoft.com/office/powerpoint/2010/main" val="2992227820"/>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4" y="188913"/>
            <a:ext cx="7896754" cy="3311525"/>
          </a:xfrm>
          <a:solidFill>
            <a:schemeClr val="accent1">
              <a:lumMod val="50000"/>
            </a:schemeClr>
          </a:solidFill>
          <a:ln w="38100">
            <a:solidFill>
              <a:schemeClr val="tx2"/>
            </a:solidFill>
            <a:prstDash val="dash"/>
          </a:ln>
        </p:spPr>
        <p:txBody>
          <a:bodyPr>
            <a:normAutofit fontScale="90000"/>
          </a:bodyPr>
          <a:lstStyle/>
          <a:p>
            <a:pPr algn="ctr">
              <a:defRPr/>
            </a:pPr>
            <a:r>
              <a:rPr lang="ru-RU" sz="2400" b="1" u="sng" dirty="0">
                <a:solidFill>
                  <a:schemeClr val="tx1"/>
                </a:solidFill>
              </a:rPr>
              <a:t/>
            </a:r>
            <a:br>
              <a:rPr lang="ru-RU" sz="2400" b="1" u="sng" dirty="0">
                <a:solidFill>
                  <a:schemeClr val="tx1"/>
                </a:solidFill>
              </a:rPr>
            </a:br>
            <a:r>
              <a:rPr lang="ru-RU" sz="2400" b="1" u="sng" dirty="0"/>
              <a:t>Договор строительного подряда</a:t>
            </a:r>
            <a:r>
              <a:rPr lang="ru-RU" sz="2400" b="1" dirty="0"/>
              <a:t> –</a:t>
            </a:r>
            <a:br>
              <a:rPr lang="ru-RU" sz="2400" b="1" dirty="0"/>
            </a:br>
            <a:r>
              <a:rPr lang="ru-RU" sz="2400" b="1" dirty="0"/>
              <a:t/>
            </a:r>
            <a:br>
              <a:rPr lang="ru-RU" sz="2400" b="1" dirty="0"/>
            </a:br>
            <a:r>
              <a:rPr lang="ru-RU" sz="2400" b="1" dirty="0">
                <a:solidFill>
                  <a:schemeClr val="tx1"/>
                </a:solidFill>
              </a:rPr>
              <a:t> </a:t>
            </a:r>
            <a:r>
              <a:rPr lang="ru-RU" sz="2200" dirty="0">
                <a:solidFill>
                  <a:schemeClr val="tx1"/>
                </a:solidFill>
              </a:rPr>
              <a:t>договор по которому  подрядчик обязуется в установленный договором срок построить по заданию заказчика определенный объект либо выполнить иные строительные работы, а заказчик обязуется создать подрядчику необходимые условия для выполнения работ, принять их результат и уплатить обусловленную цену (ст. 740 ГК РФ)</a:t>
            </a:r>
            <a:br>
              <a:rPr lang="ru-RU" sz="2200" dirty="0">
                <a:solidFill>
                  <a:schemeClr val="tx1"/>
                </a:solidFill>
              </a:rPr>
            </a:br>
            <a:r>
              <a:rPr lang="ru-RU" sz="2200" dirty="0">
                <a:solidFill>
                  <a:schemeClr val="tx1"/>
                </a:solidFill>
              </a:rPr>
              <a:t/>
            </a:r>
            <a:br>
              <a:rPr lang="ru-RU" sz="2200" dirty="0">
                <a:solidFill>
                  <a:schemeClr val="tx1"/>
                </a:solidFill>
              </a:rPr>
            </a:br>
            <a:endParaRPr lang="ru-RU" sz="2200" dirty="0">
              <a:solidFill>
                <a:schemeClr val="tx1"/>
              </a:solidFill>
            </a:endParaRPr>
          </a:p>
        </p:txBody>
      </p:sp>
      <p:sp>
        <p:nvSpPr>
          <p:cNvPr id="4" name="Прямоугольник 3"/>
          <p:cNvSpPr/>
          <p:nvPr/>
        </p:nvSpPr>
        <p:spPr bwMode="auto">
          <a:xfrm>
            <a:off x="468313" y="3789363"/>
            <a:ext cx="8207375" cy="2592387"/>
          </a:xfrm>
          <a:prstGeom prst="rect">
            <a:avLst/>
          </a:prstGeom>
          <a:solidFill>
            <a:schemeClr val="accent1">
              <a:lumMod val="50000"/>
            </a:schemeClr>
          </a:solidFill>
          <a:ln w="38100" cap="flat" cmpd="sng" algn="ctr">
            <a:solidFill>
              <a:schemeClr val="tx2"/>
            </a:solidFill>
            <a:prstDash val="dash"/>
            <a:round/>
            <a:headEnd type="none" w="med" len="med"/>
            <a:tailEnd type="none" w="med" len="med"/>
          </a:ln>
          <a:effectLst/>
        </p:spPr>
        <p:txBody>
          <a:bodyPr/>
          <a:lstStyle/>
          <a:p>
            <a:pPr algn="ctr">
              <a:defRPr/>
            </a:pPr>
            <a:r>
              <a:rPr lang="ru-RU" sz="2400" b="1" u="sng" dirty="0">
                <a:solidFill>
                  <a:srgbClr val="FF8600"/>
                </a:solidFill>
                <a:effectLst>
                  <a:outerShdw blurRad="38100" dist="38100" dir="2700000" algn="tl">
                    <a:srgbClr val="000000">
                      <a:alpha val="43137"/>
                    </a:srgbClr>
                  </a:outerShdw>
                </a:effectLst>
                <a:latin typeface="+mn-lt"/>
              </a:rPr>
              <a:t>Правовая квалификация договора –</a:t>
            </a:r>
          </a:p>
          <a:p>
            <a:pPr>
              <a:defRPr/>
            </a:pPr>
            <a:endParaRPr lang="ru-RU" dirty="0">
              <a:solidFill>
                <a:srgbClr val="FF8600"/>
              </a:solidFill>
              <a:effectLst>
                <a:outerShdw blurRad="38100" dist="38100" dir="2700000" algn="tl">
                  <a:srgbClr val="000000">
                    <a:alpha val="43137"/>
                  </a:srgbClr>
                </a:outerShdw>
              </a:effectLst>
              <a:latin typeface="+mn-lt"/>
            </a:endParaRPr>
          </a:p>
          <a:p>
            <a:pPr>
              <a:buFont typeface="Wingdings" pitchFamily="2" charset="2"/>
              <a:buChar char="ü"/>
              <a:defRPr/>
            </a:pPr>
            <a:r>
              <a:rPr lang="ru-RU" dirty="0">
                <a:effectLst>
                  <a:outerShdw blurRad="38100" dist="38100" dir="2700000" algn="tl">
                    <a:srgbClr val="000000">
                      <a:alpha val="43137"/>
                    </a:srgbClr>
                  </a:outerShdw>
                </a:effectLst>
                <a:latin typeface="+mn-lt"/>
              </a:rPr>
              <a:t> </a:t>
            </a:r>
            <a:r>
              <a:rPr lang="ru-RU" sz="2200" dirty="0">
                <a:effectLst>
                  <a:outerShdw blurRad="38100" dist="38100" dir="2700000" algn="tl">
                    <a:srgbClr val="000000">
                      <a:alpha val="43137"/>
                    </a:srgbClr>
                  </a:outerShdw>
                </a:effectLst>
                <a:latin typeface="+mn-lt"/>
              </a:rPr>
              <a:t>отраслевой</a:t>
            </a:r>
          </a:p>
          <a:p>
            <a:pPr marL="266700" indent="-266700">
              <a:buFont typeface="Wingdings" pitchFamily="2" charset="2"/>
              <a:buChar char="ü"/>
              <a:defRPr/>
            </a:pPr>
            <a:r>
              <a:rPr lang="ru-RU" sz="2200" dirty="0" err="1">
                <a:effectLst>
                  <a:outerShdw blurRad="38100" dist="38100" dir="2700000" algn="tl">
                    <a:srgbClr val="000000">
                      <a:alpha val="43137"/>
                    </a:srgbClr>
                  </a:outerShdw>
                </a:effectLst>
                <a:latin typeface="+mn-lt"/>
              </a:rPr>
              <a:t>консенсуальный</a:t>
            </a:r>
            <a:endParaRPr lang="ru-RU" sz="2200" dirty="0">
              <a:effectLst>
                <a:outerShdw blurRad="38100" dist="38100" dir="2700000" algn="tl">
                  <a:srgbClr val="000000">
                    <a:alpha val="43137"/>
                  </a:srgbClr>
                </a:outerShdw>
              </a:effectLst>
              <a:latin typeface="+mn-lt"/>
            </a:endParaRPr>
          </a:p>
          <a:p>
            <a:pPr>
              <a:buFont typeface="Wingdings" pitchFamily="2" charset="2"/>
              <a:buChar char="ü"/>
              <a:defRPr/>
            </a:pPr>
            <a:r>
              <a:rPr lang="ru-RU" sz="2200" dirty="0">
                <a:effectLst>
                  <a:outerShdw blurRad="38100" dist="38100" dir="2700000" algn="tl">
                    <a:srgbClr val="000000">
                      <a:alpha val="43137"/>
                    </a:srgbClr>
                  </a:outerShdw>
                </a:effectLst>
                <a:latin typeface="+mn-lt"/>
              </a:rPr>
              <a:t> возмездный, </a:t>
            </a:r>
            <a:r>
              <a:rPr lang="ru-RU" sz="2200" dirty="0" err="1">
                <a:effectLst>
                  <a:outerShdw blurRad="38100" dist="38100" dir="2700000" algn="tl">
                    <a:srgbClr val="000000">
                      <a:alpha val="43137"/>
                    </a:srgbClr>
                  </a:outerShdw>
                </a:effectLst>
                <a:latin typeface="+mn-lt"/>
              </a:rPr>
              <a:t>меновый</a:t>
            </a:r>
            <a:endParaRPr lang="ru-RU" sz="2200" dirty="0">
              <a:effectLst>
                <a:outerShdw blurRad="38100" dist="38100" dir="2700000" algn="tl">
                  <a:srgbClr val="000000">
                    <a:alpha val="43137"/>
                  </a:srgbClr>
                </a:outerShdw>
              </a:effectLst>
              <a:latin typeface="+mn-lt"/>
            </a:endParaRPr>
          </a:p>
          <a:p>
            <a:pPr>
              <a:buFont typeface="Wingdings" pitchFamily="2" charset="2"/>
              <a:buChar char="ü"/>
              <a:defRPr/>
            </a:pPr>
            <a:r>
              <a:rPr lang="ru-RU" sz="2200" dirty="0">
                <a:effectLst>
                  <a:outerShdw blurRad="38100" dist="38100" dir="2700000" algn="tl">
                    <a:srgbClr val="000000">
                      <a:alpha val="43137"/>
                    </a:srgbClr>
                  </a:outerShdw>
                </a:effectLst>
                <a:latin typeface="+mn-lt"/>
              </a:rPr>
              <a:t> двусторонний</a:t>
            </a:r>
          </a:p>
        </p:txBody>
      </p:sp>
      <p:sp>
        <p:nvSpPr>
          <p:cNvPr id="5" name="TextBox 4"/>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137</a:t>
            </a:r>
          </a:p>
        </p:txBody>
      </p:sp>
    </p:spTree>
    <p:extLst>
      <p:ext uri="{BB962C8B-B14F-4D97-AF65-F5344CB8AC3E}">
        <p14:creationId xmlns:p14="http://schemas.microsoft.com/office/powerpoint/2010/main" val="3933116768"/>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p:cNvSpPr>
          <p:nvPr/>
        </p:nvSpPr>
        <p:spPr bwMode="auto">
          <a:xfrm>
            <a:off x="468313" y="188913"/>
            <a:ext cx="8229600" cy="958850"/>
          </a:xfrm>
          <a:prstGeom prst="rect">
            <a:avLst/>
          </a:prstGeom>
          <a:noFill/>
          <a:ln w="9525">
            <a:noFill/>
            <a:miter lim="800000"/>
            <a:headEnd/>
            <a:tailEnd/>
          </a:ln>
        </p:spPr>
        <p:txBody>
          <a:bodyPr anchor="ctr"/>
          <a:lstStyle/>
          <a:p>
            <a:pPr algn="ctr" eaLnBrk="0" hangingPunct="0">
              <a:lnSpc>
                <a:spcPct val="50000"/>
              </a:lnSpc>
              <a:defRPr/>
            </a:pPr>
            <a:r>
              <a:rPr lang="ru-RU" sz="2400" b="1" dirty="0">
                <a:solidFill>
                  <a:schemeClr val="tx2"/>
                </a:solidFill>
                <a:effectLst>
                  <a:outerShdw blurRad="38100" dist="38100" dir="2700000" algn="tl">
                    <a:srgbClr val="000000"/>
                  </a:outerShdw>
                </a:effectLst>
                <a:latin typeface="Tahoma" pitchFamily="34" charset="0"/>
              </a:rPr>
              <a:t/>
            </a:r>
            <a:br>
              <a:rPr lang="ru-RU" sz="2400" b="1" dirty="0">
                <a:solidFill>
                  <a:schemeClr val="tx2"/>
                </a:solidFill>
                <a:effectLst>
                  <a:outerShdw blurRad="38100" dist="38100" dir="2700000" algn="tl">
                    <a:srgbClr val="000000"/>
                  </a:outerShdw>
                </a:effectLst>
                <a:latin typeface="Tahoma" pitchFamily="34" charset="0"/>
              </a:rPr>
            </a:br>
            <a:r>
              <a:rPr lang="ru-RU" sz="2400" b="1" dirty="0">
                <a:solidFill>
                  <a:schemeClr val="tx2"/>
                </a:solidFill>
                <a:effectLst>
                  <a:outerShdw blurRad="38100" dist="38100" dir="2700000" algn="tl">
                    <a:srgbClr val="000000"/>
                  </a:outerShdw>
                </a:effectLst>
                <a:latin typeface="+mj-lt"/>
              </a:rPr>
              <a:t>Квалифицирующие признаки договора строительного подряда</a:t>
            </a:r>
            <a:r>
              <a:rPr lang="ru-RU" sz="4400" dirty="0">
                <a:solidFill>
                  <a:schemeClr val="tx2"/>
                </a:solidFill>
                <a:effectLst>
                  <a:outerShdw blurRad="38100" dist="38100" dir="2700000" algn="tl">
                    <a:srgbClr val="000000"/>
                  </a:outerShdw>
                </a:effectLst>
                <a:latin typeface="+mj-lt"/>
              </a:rPr>
              <a:t/>
            </a:r>
            <a:br>
              <a:rPr lang="ru-RU" sz="4400" dirty="0">
                <a:solidFill>
                  <a:schemeClr val="tx2"/>
                </a:solidFill>
                <a:effectLst>
                  <a:outerShdw blurRad="38100" dist="38100" dir="2700000" algn="tl">
                    <a:srgbClr val="000000"/>
                  </a:outerShdw>
                </a:effectLst>
                <a:latin typeface="+mj-lt"/>
              </a:rPr>
            </a:br>
            <a:endParaRPr lang="ru-RU" sz="4400" dirty="0">
              <a:solidFill>
                <a:schemeClr val="tx2"/>
              </a:solidFill>
              <a:effectLst>
                <a:outerShdw blurRad="38100" dist="38100" dir="2700000" algn="tl">
                  <a:srgbClr val="000000"/>
                </a:outerShdw>
              </a:effectLst>
              <a:latin typeface="+mj-lt"/>
            </a:endParaRPr>
          </a:p>
        </p:txBody>
      </p:sp>
      <p:sp>
        <p:nvSpPr>
          <p:cNvPr id="116738" name="Текст 22"/>
          <p:cNvSpPr>
            <a:spLocks noGrp="1" noChangeArrowheads="1"/>
          </p:cNvSpPr>
          <p:nvPr>
            <p:ph type="body" idx="1"/>
          </p:nvPr>
        </p:nvSpPr>
        <p:spPr>
          <a:xfrm>
            <a:off x="468313" y="5013325"/>
            <a:ext cx="8229600" cy="1511300"/>
          </a:xfrm>
          <a:ln w="38100">
            <a:solidFill>
              <a:srgbClr val="FF8600"/>
            </a:solidFill>
            <a:prstDash val="dash"/>
          </a:ln>
        </p:spPr>
        <p:txBody>
          <a:bodyPr/>
          <a:lstStyle/>
          <a:p>
            <a:pPr marL="0" indent="449263">
              <a:buFont typeface="Wingdings" pitchFamily="2" charset="2"/>
              <a:buNone/>
            </a:pPr>
            <a:endParaRPr lang="ru-RU" sz="1600" b="1" u="sng" dirty="0">
              <a:solidFill>
                <a:srgbClr val="FFCC00"/>
              </a:solidFill>
              <a:effectLst/>
            </a:endParaRPr>
          </a:p>
          <a:p>
            <a:pPr marL="0" indent="449263">
              <a:buFont typeface="Wingdings" pitchFamily="2" charset="2"/>
              <a:buNone/>
            </a:pPr>
            <a:r>
              <a:rPr lang="ru-RU" sz="2000" b="1" u="sng" dirty="0">
                <a:solidFill>
                  <a:srgbClr val="FF8600"/>
                </a:solidFill>
                <a:effectLst/>
              </a:rPr>
              <a:t>Квалифицирующие признаки </a:t>
            </a:r>
            <a:r>
              <a:rPr lang="ru-RU" sz="2000" dirty="0">
                <a:effectLst/>
              </a:rPr>
              <a:t>– это признаки, позволяющие выделить соответствующий договор в самостоятельный тип (и вид) договорного обязательства. </a:t>
            </a:r>
          </a:p>
          <a:p>
            <a:pPr marL="0" indent="449263">
              <a:buFont typeface="Wingdings" pitchFamily="2" charset="2"/>
              <a:buNone/>
            </a:pPr>
            <a:endParaRPr lang="ru-RU" sz="2000" dirty="0">
              <a:effectLst/>
            </a:endParaRPr>
          </a:p>
          <a:p>
            <a:pPr marL="0" indent="449263">
              <a:buFont typeface="Wingdings" pitchFamily="2" charset="2"/>
              <a:buNone/>
            </a:pPr>
            <a:endParaRPr lang="ru-RU" sz="2000" dirty="0">
              <a:effectLst/>
            </a:endParaRPr>
          </a:p>
        </p:txBody>
      </p:sp>
      <p:sp>
        <p:nvSpPr>
          <p:cNvPr id="4" name="AutoShape 5"/>
          <p:cNvSpPr>
            <a:spLocks noChangeArrowheads="1"/>
          </p:cNvSpPr>
          <p:nvPr/>
        </p:nvSpPr>
        <p:spPr bwMode="auto">
          <a:xfrm>
            <a:off x="323850" y="1989138"/>
            <a:ext cx="3600450" cy="11525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endParaRPr lang="ru-RU" dirty="0">
              <a:latin typeface="Tahoma" pitchFamily="34" charset="0"/>
            </a:endParaRPr>
          </a:p>
          <a:p>
            <a:pPr marL="342900" indent="-342900" algn="ctr">
              <a:defRPr/>
            </a:pPr>
            <a:r>
              <a:rPr lang="ru-RU" dirty="0">
                <a:latin typeface="+mj-lt"/>
              </a:rPr>
              <a:t>Предмет договора – </a:t>
            </a:r>
          </a:p>
          <a:p>
            <a:pPr marL="342900" indent="-342900" algn="ctr">
              <a:defRPr/>
            </a:pPr>
            <a:r>
              <a:rPr lang="ru-RU" dirty="0">
                <a:latin typeface="+mj-lt"/>
              </a:rPr>
              <a:t>особенности юридического </a:t>
            </a:r>
          </a:p>
          <a:p>
            <a:pPr marL="342900" indent="-342900" algn="ctr">
              <a:defRPr/>
            </a:pPr>
            <a:r>
              <a:rPr lang="ru-RU" dirty="0">
                <a:latin typeface="+mj-lt"/>
              </a:rPr>
              <a:t>объекта предмета договора</a:t>
            </a:r>
          </a:p>
          <a:p>
            <a:pPr marL="342900" indent="-342900" algn="ctr">
              <a:defRPr/>
            </a:pPr>
            <a:endParaRPr lang="ru-RU" dirty="0">
              <a:latin typeface="+mj-lt"/>
            </a:endParaRPr>
          </a:p>
        </p:txBody>
      </p:sp>
      <p:sp>
        <p:nvSpPr>
          <p:cNvPr id="3" name="AutoShape 5"/>
          <p:cNvSpPr>
            <a:spLocks noChangeArrowheads="1"/>
          </p:cNvSpPr>
          <p:nvPr/>
        </p:nvSpPr>
        <p:spPr bwMode="auto">
          <a:xfrm>
            <a:off x="4932363" y="1989138"/>
            <a:ext cx="3600450" cy="11525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endParaRPr lang="ru-RU" dirty="0">
              <a:latin typeface="Tahoma" pitchFamily="34" charset="0"/>
            </a:endParaRPr>
          </a:p>
          <a:p>
            <a:pPr marL="342900" indent="-342900" algn="ctr">
              <a:defRPr/>
            </a:pPr>
            <a:r>
              <a:rPr lang="ru-RU" dirty="0">
                <a:latin typeface="+mj-lt"/>
              </a:rPr>
              <a:t>Особенности </a:t>
            </a:r>
          </a:p>
          <a:p>
            <a:pPr marL="342900" indent="-342900" algn="ctr">
              <a:defRPr/>
            </a:pPr>
            <a:r>
              <a:rPr lang="ru-RU" dirty="0">
                <a:latin typeface="+mj-lt"/>
              </a:rPr>
              <a:t>субъектного состава договора</a:t>
            </a:r>
          </a:p>
          <a:p>
            <a:pPr marL="342900" indent="-342900" algn="ctr">
              <a:defRPr/>
            </a:pPr>
            <a:endParaRPr lang="ru-RU" dirty="0">
              <a:latin typeface="+mj-lt"/>
            </a:endParaRPr>
          </a:p>
        </p:txBody>
      </p:sp>
      <p:sp>
        <p:nvSpPr>
          <p:cNvPr id="5" name="AutoShape 5"/>
          <p:cNvSpPr>
            <a:spLocks noChangeArrowheads="1"/>
          </p:cNvSpPr>
          <p:nvPr/>
        </p:nvSpPr>
        <p:spPr bwMode="auto">
          <a:xfrm>
            <a:off x="2771775" y="3500438"/>
            <a:ext cx="3600450" cy="11525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endParaRPr lang="ru-RU" dirty="0">
              <a:latin typeface="Tahoma" pitchFamily="34" charset="0"/>
            </a:endParaRPr>
          </a:p>
          <a:p>
            <a:pPr marL="342900" indent="-342900" algn="ctr">
              <a:defRPr/>
            </a:pPr>
            <a:r>
              <a:rPr lang="ru-RU" dirty="0">
                <a:latin typeface="+mj-lt"/>
              </a:rPr>
              <a:t>Административные </a:t>
            </a:r>
          </a:p>
          <a:p>
            <a:pPr marL="342900" indent="-342900" algn="ctr">
              <a:defRPr/>
            </a:pPr>
            <a:r>
              <a:rPr lang="ru-RU" dirty="0">
                <a:latin typeface="+mj-lt"/>
              </a:rPr>
              <a:t>предпосылки</a:t>
            </a:r>
          </a:p>
          <a:p>
            <a:pPr marL="342900" indent="-342900" algn="ctr">
              <a:defRPr/>
            </a:pPr>
            <a:r>
              <a:rPr lang="ru-RU" dirty="0">
                <a:latin typeface="+mj-lt"/>
              </a:rPr>
              <a:t>договора</a:t>
            </a:r>
          </a:p>
          <a:p>
            <a:pPr marL="342900" indent="-342900" algn="ctr">
              <a:defRPr/>
            </a:pPr>
            <a:endParaRPr lang="ru-RU" dirty="0">
              <a:latin typeface="+mj-lt"/>
            </a:endParaRPr>
          </a:p>
        </p:txBody>
      </p:sp>
      <p:cxnSp>
        <p:nvCxnSpPr>
          <p:cNvPr id="116742" name="Прямая соединительная линия 11"/>
          <p:cNvCxnSpPr>
            <a:cxnSpLocks noChangeShapeType="1"/>
          </p:cNvCxnSpPr>
          <p:nvPr/>
        </p:nvCxnSpPr>
        <p:spPr bwMode="auto">
          <a:xfrm>
            <a:off x="3635375" y="1196975"/>
            <a:ext cx="1800225" cy="0"/>
          </a:xfrm>
          <a:prstGeom prst="line">
            <a:avLst/>
          </a:prstGeom>
          <a:noFill/>
          <a:ln w="38100" algn="ctr">
            <a:solidFill>
              <a:schemeClr val="tx1"/>
            </a:solidFill>
            <a:round/>
            <a:headEnd/>
            <a:tailEnd/>
          </a:ln>
        </p:spPr>
      </p:cxnSp>
      <p:cxnSp>
        <p:nvCxnSpPr>
          <p:cNvPr id="10" name="Прямая со стрелкой 9"/>
          <p:cNvCxnSpPr>
            <a:endCxn id="4" idx="0"/>
          </p:cNvCxnSpPr>
          <p:nvPr/>
        </p:nvCxnSpPr>
        <p:spPr bwMode="auto">
          <a:xfrm flipH="1">
            <a:off x="2124075" y="1196975"/>
            <a:ext cx="2447925" cy="792163"/>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6" name="Прямая со стрелкой 9"/>
          <p:cNvCxnSpPr>
            <a:cxnSpLocks noChangeShapeType="1"/>
            <a:endCxn id="3" idx="0"/>
          </p:cNvCxnSpPr>
          <p:nvPr/>
        </p:nvCxnSpPr>
        <p:spPr bwMode="auto">
          <a:xfrm>
            <a:off x="4572000" y="1196975"/>
            <a:ext cx="2160588" cy="792163"/>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cxnSp>
        <p:nvCxnSpPr>
          <p:cNvPr id="7" name="Прямая со стрелкой 9"/>
          <p:cNvCxnSpPr>
            <a:cxnSpLocks noChangeShapeType="1"/>
            <a:endCxn id="5" idx="0"/>
          </p:cNvCxnSpPr>
          <p:nvPr/>
        </p:nvCxnSpPr>
        <p:spPr bwMode="auto">
          <a:xfrm>
            <a:off x="4572000" y="1196975"/>
            <a:ext cx="0" cy="2303463"/>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11" name="TextBox 10"/>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138</a:t>
            </a:r>
          </a:p>
        </p:txBody>
      </p:sp>
    </p:spTree>
    <p:extLst>
      <p:ext uri="{BB962C8B-B14F-4D97-AF65-F5344CB8AC3E}">
        <p14:creationId xmlns:p14="http://schemas.microsoft.com/office/powerpoint/2010/main" val="1928194414"/>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539750" y="260350"/>
            <a:ext cx="8229600" cy="647700"/>
          </a:xfrm>
        </p:spPr>
        <p:txBody>
          <a:bodyPr>
            <a:normAutofit fontScale="90000"/>
          </a:bodyPr>
          <a:lstStyle/>
          <a:p>
            <a:pPr algn="ctr">
              <a:defRPr/>
            </a:pPr>
            <a:r>
              <a:rPr lang="ru-RU" sz="2400" b="1" dirty="0"/>
              <a:t>Теории предмета </a:t>
            </a:r>
            <a:br>
              <a:rPr lang="ru-RU" sz="2400" b="1" dirty="0"/>
            </a:br>
            <a:r>
              <a:rPr lang="ru-RU" sz="2400" b="1" dirty="0"/>
              <a:t>договора строительного подряда</a:t>
            </a:r>
            <a:endParaRPr lang="ru-RU" sz="2400" dirty="0"/>
          </a:p>
        </p:txBody>
      </p:sp>
      <p:sp>
        <p:nvSpPr>
          <p:cNvPr id="4" name="AutoShape 5"/>
          <p:cNvSpPr>
            <a:spLocks noChangeArrowheads="1"/>
          </p:cNvSpPr>
          <p:nvPr/>
        </p:nvSpPr>
        <p:spPr bwMode="auto">
          <a:xfrm>
            <a:off x="323850" y="1484313"/>
            <a:ext cx="3168650" cy="10080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2000" b="1" u="sng" dirty="0">
                <a:latin typeface="+mj-lt"/>
              </a:rPr>
              <a:t>Концепции </a:t>
            </a:r>
          </a:p>
          <a:p>
            <a:pPr algn="ctr">
              <a:defRPr/>
            </a:pPr>
            <a:r>
              <a:rPr lang="ru-RU" sz="2000" b="1" u="sng" dirty="0">
                <a:latin typeface="+mj-lt"/>
              </a:rPr>
              <a:t>унитарного предмета</a:t>
            </a:r>
            <a:endParaRPr lang="ru-RU" sz="2000" dirty="0">
              <a:latin typeface="+mj-lt"/>
            </a:endParaRPr>
          </a:p>
        </p:txBody>
      </p:sp>
      <p:sp>
        <p:nvSpPr>
          <p:cNvPr id="5" name="AutoShape 5"/>
          <p:cNvSpPr>
            <a:spLocks noChangeArrowheads="1"/>
          </p:cNvSpPr>
          <p:nvPr/>
        </p:nvSpPr>
        <p:spPr bwMode="auto">
          <a:xfrm>
            <a:off x="827088" y="4868863"/>
            <a:ext cx="3240087" cy="11525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u="sng" dirty="0">
                <a:latin typeface="+mj-lt"/>
              </a:rPr>
              <a:t>Двухэлементная</a:t>
            </a:r>
            <a:r>
              <a:rPr lang="ru-RU" dirty="0">
                <a:latin typeface="+mj-lt"/>
              </a:rPr>
              <a:t> структура </a:t>
            </a:r>
          </a:p>
          <a:p>
            <a:pPr algn="ctr">
              <a:defRPr/>
            </a:pPr>
            <a:r>
              <a:rPr lang="ru-RU" dirty="0">
                <a:latin typeface="+mj-lt"/>
              </a:rPr>
              <a:t>(юридический и </a:t>
            </a:r>
          </a:p>
          <a:p>
            <a:pPr algn="ctr">
              <a:defRPr/>
            </a:pPr>
            <a:r>
              <a:rPr lang="ru-RU" dirty="0">
                <a:latin typeface="+mj-lt"/>
              </a:rPr>
              <a:t>материальный объекты)</a:t>
            </a:r>
          </a:p>
        </p:txBody>
      </p:sp>
      <p:sp>
        <p:nvSpPr>
          <p:cNvPr id="6" name="AutoShape 5"/>
          <p:cNvSpPr>
            <a:spLocks noChangeArrowheads="1"/>
          </p:cNvSpPr>
          <p:nvPr/>
        </p:nvSpPr>
        <p:spPr bwMode="auto">
          <a:xfrm>
            <a:off x="827088" y="3860800"/>
            <a:ext cx="3240087" cy="7921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j-lt"/>
              </a:rPr>
              <a:t>Деятельность подрядчика </a:t>
            </a:r>
          </a:p>
          <a:p>
            <a:pPr algn="ctr">
              <a:defRPr/>
            </a:pPr>
            <a:r>
              <a:rPr lang="ru-RU" dirty="0">
                <a:latin typeface="+mj-lt"/>
              </a:rPr>
              <a:t>(</a:t>
            </a:r>
            <a:r>
              <a:rPr lang="ru-RU" u="sng" dirty="0">
                <a:latin typeface="+mj-lt"/>
              </a:rPr>
              <a:t>процесс</a:t>
            </a:r>
            <a:r>
              <a:rPr lang="ru-RU" dirty="0">
                <a:latin typeface="+mj-lt"/>
              </a:rPr>
              <a:t> выполнения работ)</a:t>
            </a:r>
          </a:p>
        </p:txBody>
      </p:sp>
      <p:sp>
        <p:nvSpPr>
          <p:cNvPr id="7" name="AutoShape 5"/>
          <p:cNvSpPr>
            <a:spLocks noChangeArrowheads="1"/>
          </p:cNvSpPr>
          <p:nvPr/>
        </p:nvSpPr>
        <p:spPr bwMode="auto">
          <a:xfrm>
            <a:off x="827088" y="2852738"/>
            <a:ext cx="3240087" cy="7921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j-lt"/>
              </a:rPr>
              <a:t>Объект (</a:t>
            </a:r>
            <a:r>
              <a:rPr lang="ru-RU" u="sng" dirty="0">
                <a:latin typeface="+mj-lt"/>
              </a:rPr>
              <a:t>результат)</a:t>
            </a:r>
            <a:r>
              <a:rPr lang="ru-RU" dirty="0">
                <a:latin typeface="+mj-lt"/>
              </a:rPr>
              <a:t> работ</a:t>
            </a:r>
          </a:p>
        </p:txBody>
      </p:sp>
      <p:sp>
        <p:nvSpPr>
          <p:cNvPr id="8" name="AutoShape 5"/>
          <p:cNvSpPr>
            <a:spLocks noChangeArrowheads="1"/>
          </p:cNvSpPr>
          <p:nvPr/>
        </p:nvSpPr>
        <p:spPr bwMode="auto">
          <a:xfrm>
            <a:off x="5795963" y="1341438"/>
            <a:ext cx="3168650" cy="10080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2000" b="1" u="sng" dirty="0">
                <a:latin typeface="+mj-lt"/>
              </a:rPr>
              <a:t>Теория </a:t>
            </a:r>
          </a:p>
          <a:p>
            <a:pPr algn="ctr">
              <a:defRPr/>
            </a:pPr>
            <a:r>
              <a:rPr lang="ru-RU" sz="2000" b="1" u="sng" dirty="0">
                <a:latin typeface="+mj-lt"/>
              </a:rPr>
              <a:t>двух предметов</a:t>
            </a:r>
            <a:endParaRPr lang="ru-RU" sz="2000" dirty="0">
              <a:latin typeface="+mj-lt"/>
            </a:endParaRPr>
          </a:p>
        </p:txBody>
      </p:sp>
      <p:cxnSp>
        <p:nvCxnSpPr>
          <p:cNvPr id="117767" name="Прямая соединительная линия 9"/>
          <p:cNvCxnSpPr>
            <a:cxnSpLocks noChangeShapeType="1"/>
          </p:cNvCxnSpPr>
          <p:nvPr/>
        </p:nvCxnSpPr>
        <p:spPr bwMode="auto">
          <a:xfrm>
            <a:off x="3708400" y="1052513"/>
            <a:ext cx="1800225" cy="0"/>
          </a:xfrm>
          <a:prstGeom prst="line">
            <a:avLst/>
          </a:prstGeom>
          <a:noFill/>
          <a:ln w="38100" algn="ctr">
            <a:solidFill>
              <a:schemeClr val="tx1"/>
            </a:solidFill>
            <a:round/>
            <a:headEnd/>
            <a:tailEnd/>
          </a:ln>
        </p:spPr>
      </p:cxnSp>
      <p:cxnSp>
        <p:nvCxnSpPr>
          <p:cNvPr id="117768" name="Прямая соединительная линия 12"/>
          <p:cNvCxnSpPr>
            <a:cxnSpLocks noChangeShapeType="1"/>
          </p:cNvCxnSpPr>
          <p:nvPr/>
        </p:nvCxnSpPr>
        <p:spPr bwMode="auto">
          <a:xfrm>
            <a:off x="468313" y="2492375"/>
            <a:ext cx="0" cy="2952750"/>
          </a:xfrm>
          <a:prstGeom prst="line">
            <a:avLst/>
          </a:prstGeom>
          <a:noFill/>
          <a:ln w="38100" algn="ctr">
            <a:solidFill>
              <a:schemeClr val="tx1"/>
            </a:solidFill>
            <a:round/>
            <a:headEnd/>
            <a:tailEnd/>
          </a:ln>
        </p:spPr>
      </p:cxnSp>
      <p:cxnSp>
        <p:nvCxnSpPr>
          <p:cNvPr id="16" name="Прямая со стрелкой 15"/>
          <p:cNvCxnSpPr>
            <a:endCxn id="4" idx="0"/>
          </p:cNvCxnSpPr>
          <p:nvPr/>
        </p:nvCxnSpPr>
        <p:spPr bwMode="auto">
          <a:xfrm flipH="1">
            <a:off x="1908175" y="1052513"/>
            <a:ext cx="2663825" cy="431800"/>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7" name="Прямая со стрелкой 16"/>
          <p:cNvCxnSpPr>
            <a:endCxn id="8" idx="1"/>
          </p:cNvCxnSpPr>
          <p:nvPr/>
        </p:nvCxnSpPr>
        <p:spPr bwMode="auto">
          <a:xfrm>
            <a:off x="4572000" y="1052513"/>
            <a:ext cx="1223963" cy="792162"/>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8" name="Прямая со стрелкой 17"/>
          <p:cNvCxnSpPr/>
          <p:nvPr/>
        </p:nvCxnSpPr>
        <p:spPr bwMode="auto">
          <a:xfrm>
            <a:off x="4572000" y="1052513"/>
            <a:ext cx="1439863" cy="1944687"/>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32" name="Прямая со стрелкой 31"/>
          <p:cNvCxnSpPr/>
          <p:nvPr/>
        </p:nvCxnSpPr>
        <p:spPr bwMode="auto">
          <a:xfrm>
            <a:off x="468313" y="3284538"/>
            <a:ext cx="358775" cy="0"/>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33" name="Прямая со стрелкой 32"/>
          <p:cNvCxnSpPr/>
          <p:nvPr/>
        </p:nvCxnSpPr>
        <p:spPr bwMode="auto">
          <a:xfrm>
            <a:off x="468313" y="4221163"/>
            <a:ext cx="358775" cy="0"/>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34" name="Прямая со стрелкой 33"/>
          <p:cNvCxnSpPr/>
          <p:nvPr/>
        </p:nvCxnSpPr>
        <p:spPr bwMode="auto">
          <a:xfrm>
            <a:off x="468313" y="5445125"/>
            <a:ext cx="358775" cy="0"/>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45" name="AutoShape 5"/>
          <p:cNvSpPr>
            <a:spLocks noChangeArrowheads="1"/>
          </p:cNvSpPr>
          <p:nvPr/>
        </p:nvSpPr>
        <p:spPr bwMode="auto">
          <a:xfrm>
            <a:off x="5724525" y="2997200"/>
            <a:ext cx="3168650" cy="12239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2000" b="1" u="sng" dirty="0">
                <a:latin typeface="+mj-lt"/>
              </a:rPr>
              <a:t>Концепция </a:t>
            </a:r>
          </a:p>
          <a:p>
            <a:pPr algn="ctr">
              <a:defRPr/>
            </a:pPr>
            <a:r>
              <a:rPr lang="ru-RU" sz="2000" b="1" u="sng" dirty="0">
                <a:latin typeface="+mj-lt"/>
              </a:rPr>
              <a:t>альтернативного </a:t>
            </a:r>
          </a:p>
          <a:p>
            <a:pPr algn="ctr">
              <a:defRPr/>
            </a:pPr>
            <a:r>
              <a:rPr lang="ru-RU" sz="2000" b="1" u="sng" dirty="0">
                <a:latin typeface="+mj-lt"/>
              </a:rPr>
              <a:t>предмета</a:t>
            </a:r>
            <a:endParaRPr lang="ru-RU" sz="2000" dirty="0">
              <a:latin typeface="+mj-lt"/>
            </a:endParaRPr>
          </a:p>
        </p:txBody>
      </p:sp>
      <p:sp>
        <p:nvSpPr>
          <p:cNvPr id="46" name="AutoShape 5"/>
          <p:cNvSpPr>
            <a:spLocks noChangeArrowheads="1"/>
          </p:cNvSpPr>
          <p:nvPr/>
        </p:nvSpPr>
        <p:spPr bwMode="auto">
          <a:xfrm>
            <a:off x="4643438" y="4724400"/>
            <a:ext cx="3168650" cy="122555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2000" b="1" u="sng" dirty="0">
                <a:latin typeface="+mj-lt"/>
              </a:rPr>
              <a:t>Предмет</a:t>
            </a:r>
            <a:r>
              <a:rPr lang="ru-RU" sz="2000" b="1" u="sng" dirty="0">
                <a:latin typeface="Tahoma" pitchFamily="34" charset="0"/>
              </a:rPr>
              <a:t> </a:t>
            </a:r>
            <a:r>
              <a:rPr lang="ru-RU" sz="2000" b="1" u="sng" dirty="0">
                <a:latin typeface="+mj-lt"/>
              </a:rPr>
              <a:t>договора – </a:t>
            </a:r>
          </a:p>
          <a:p>
            <a:pPr algn="ctr">
              <a:defRPr/>
            </a:pPr>
            <a:r>
              <a:rPr lang="ru-RU" sz="2000" b="1" u="sng" dirty="0">
                <a:latin typeface="+mj-lt"/>
              </a:rPr>
              <a:t>сдача объекта</a:t>
            </a:r>
            <a:endParaRPr lang="ru-RU" sz="2000" dirty="0">
              <a:latin typeface="+mj-lt"/>
            </a:endParaRPr>
          </a:p>
        </p:txBody>
      </p:sp>
      <p:cxnSp>
        <p:nvCxnSpPr>
          <p:cNvPr id="51" name="Прямая со стрелкой 50"/>
          <p:cNvCxnSpPr/>
          <p:nvPr/>
        </p:nvCxnSpPr>
        <p:spPr bwMode="auto">
          <a:xfrm>
            <a:off x="4572000" y="1052513"/>
            <a:ext cx="720725" cy="3671887"/>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9" name="TextBox 18"/>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139</a:t>
            </a:r>
          </a:p>
        </p:txBody>
      </p:sp>
    </p:spTree>
    <p:extLst>
      <p:ext uri="{BB962C8B-B14F-4D97-AF65-F5344CB8AC3E}">
        <p14:creationId xmlns:p14="http://schemas.microsoft.com/office/powerpoint/2010/main" val="1778014862"/>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913"/>
            <a:ext cx="8229600" cy="823705"/>
          </a:xfrm>
        </p:spPr>
        <p:txBody>
          <a:bodyPr/>
          <a:lstStyle/>
          <a:p>
            <a:pPr algn="ctr">
              <a:defRPr/>
            </a:pPr>
            <a:r>
              <a:rPr lang="ru-RU" sz="2200" b="1" dirty="0"/>
              <a:t>Юридический объект предмета </a:t>
            </a:r>
            <a:br>
              <a:rPr lang="ru-RU" sz="2200" b="1" dirty="0"/>
            </a:br>
            <a:r>
              <a:rPr lang="ru-RU" sz="2200" b="1" dirty="0"/>
              <a:t>договора строительного подряда</a:t>
            </a:r>
            <a:endParaRPr lang="ru-RU" sz="2200" dirty="0"/>
          </a:p>
        </p:txBody>
      </p:sp>
      <p:sp>
        <p:nvSpPr>
          <p:cNvPr id="4" name="AutoShape 5"/>
          <p:cNvSpPr>
            <a:spLocks noChangeArrowheads="1"/>
          </p:cNvSpPr>
          <p:nvPr/>
        </p:nvSpPr>
        <p:spPr bwMode="auto">
          <a:xfrm>
            <a:off x="250825" y="2852738"/>
            <a:ext cx="8713788" cy="18002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2000" b="1" u="sng" dirty="0">
                <a:latin typeface="+mn-lt"/>
              </a:rPr>
              <a:t>Капитальный ремонт</a:t>
            </a:r>
            <a:r>
              <a:rPr lang="ru-RU" sz="2000" dirty="0">
                <a:latin typeface="+mn-lt"/>
              </a:rPr>
              <a:t> - </a:t>
            </a:r>
            <a:r>
              <a:rPr lang="ru-RU" dirty="0">
                <a:latin typeface="+mn-lt"/>
              </a:rPr>
              <a:t>замена и (или) восстановление строительных</a:t>
            </a:r>
          </a:p>
          <a:p>
            <a:pPr algn="ctr">
              <a:defRPr/>
            </a:pPr>
            <a:r>
              <a:rPr lang="ru-RU" dirty="0">
                <a:latin typeface="+mn-lt"/>
              </a:rPr>
              <a:t> конструкций объектов капитального строительства или элементов таких </a:t>
            </a:r>
          </a:p>
          <a:p>
            <a:pPr algn="ctr">
              <a:defRPr/>
            </a:pPr>
            <a:r>
              <a:rPr lang="ru-RU" dirty="0">
                <a:latin typeface="+mn-lt"/>
              </a:rPr>
              <a:t>конструкций, за исключением несущих строительных конструкций, замена </a:t>
            </a:r>
          </a:p>
          <a:p>
            <a:pPr algn="ctr">
              <a:defRPr/>
            </a:pPr>
            <a:r>
              <a:rPr lang="ru-RU" dirty="0">
                <a:latin typeface="+mn-lt"/>
              </a:rPr>
              <a:t>и (или) восстановление систем и сетей инженерно-технического обеспечения </a:t>
            </a:r>
          </a:p>
          <a:p>
            <a:pPr algn="ctr">
              <a:defRPr/>
            </a:pPr>
            <a:r>
              <a:rPr lang="ru-RU" dirty="0">
                <a:latin typeface="+mn-lt"/>
              </a:rPr>
              <a:t>объектов капитального строительства или их элементов (ст. 1 </a:t>
            </a:r>
            <a:r>
              <a:rPr lang="ru-RU" dirty="0" err="1">
                <a:latin typeface="+mn-lt"/>
              </a:rPr>
              <a:t>ГрК</a:t>
            </a:r>
            <a:r>
              <a:rPr lang="ru-RU" dirty="0">
                <a:latin typeface="+mn-lt"/>
              </a:rPr>
              <a:t> РФ).</a:t>
            </a:r>
          </a:p>
        </p:txBody>
      </p:sp>
      <p:sp>
        <p:nvSpPr>
          <p:cNvPr id="5" name="AutoShape 5"/>
          <p:cNvSpPr>
            <a:spLocks noChangeArrowheads="1"/>
          </p:cNvSpPr>
          <p:nvPr/>
        </p:nvSpPr>
        <p:spPr bwMode="auto">
          <a:xfrm>
            <a:off x="5580063" y="1341438"/>
            <a:ext cx="3384550" cy="136683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j-lt"/>
              </a:rPr>
              <a:t>Монтажные, </a:t>
            </a:r>
          </a:p>
          <a:p>
            <a:pPr algn="ctr">
              <a:defRPr/>
            </a:pPr>
            <a:r>
              <a:rPr lang="ru-RU" dirty="0">
                <a:latin typeface="+mj-lt"/>
              </a:rPr>
              <a:t>пусконаладочные и др., </a:t>
            </a:r>
          </a:p>
          <a:p>
            <a:pPr algn="ctr">
              <a:defRPr/>
            </a:pPr>
            <a:r>
              <a:rPr lang="ru-RU" b="1" u="sng" dirty="0">
                <a:latin typeface="+mj-lt"/>
              </a:rPr>
              <a:t>связанные со </a:t>
            </a:r>
          </a:p>
          <a:p>
            <a:pPr algn="ctr">
              <a:defRPr/>
            </a:pPr>
            <a:r>
              <a:rPr lang="ru-RU" b="1" u="sng" dirty="0">
                <a:latin typeface="+mj-lt"/>
              </a:rPr>
              <a:t>строительством работы</a:t>
            </a:r>
          </a:p>
        </p:txBody>
      </p:sp>
      <p:sp>
        <p:nvSpPr>
          <p:cNvPr id="6" name="AutoShape 5"/>
          <p:cNvSpPr>
            <a:spLocks noChangeArrowheads="1"/>
          </p:cNvSpPr>
          <p:nvPr/>
        </p:nvSpPr>
        <p:spPr bwMode="auto">
          <a:xfrm>
            <a:off x="250825" y="1989138"/>
            <a:ext cx="3313113" cy="71913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2000" dirty="0">
              <a:latin typeface="Tahoma" pitchFamily="34" charset="0"/>
            </a:endParaRPr>
          </a:p>
          <a:p>
            <a:pPr algn="ctr">
              <a:defRPr/>
            </a:pPr>
            <a:endParaRPr lang="ru-RU" sz="2000" dirty="0">
              <a:latin typeface="Tahoma" pitchFamily="34" charset="0"/>
            </a:endParaRPr>
          </a:p>
          <a:p>
            <a:pPr algn="ctr">
              <a:defRPr/>
            </a:pPr>
            <a:r>
              <a:rPr lang="ru-RU" dirty="0">
                <a:latin typeface="+mj-lt"/>
              </a:rPr>
              <a:t>Строительство </a:t>
            </a:r>
            <a:r>
              <a:rPr lang="ru-RU" b="1" u="sng" dirty="0">
                <a:latin typeface="+mj-lt"/>
              </a:rPr>
              <a:t>«под ключ»</a:t>
            </a:r>
          </a:p>
          <a:p>
            <a:pPr algn="ctr">
              <a:defRPr/>
            </a:pPr>
            <a:endParaRPr lang="ru-RU" sz="2000" dirty="0">
              <a:latin typeface="Tahoma" pitchFamily="34" charset="0"/>
            </a:endParaRPr>
          </a:p>
          <a:p>
            <a:pPr algn="ctr">
              <a:defRPr/>
            </a:pPr>
            <a:endParaRPr lang="ru-RU" sz="2000" dirty="0">
              <a:latin typeface="Tahoma" pitchFamily="34" charset="0"/>
            </a:endParaRPr>
          </a:p>
        </p:txBody>
      </p:sp>
      <p:sp>
        <p:nvSpPr>
          <p:cNvPr id="7" name="AutoShape 5"/>
          <p:cNvSpPr>
            <a:spLocks noChangeArrowheads="1"/>
          </p:cNvSpPr>
          <p:nvPr/>
        </p:nvSpPr>
        <p:spPr bwMode="auto">
          <a:xfrm>
            <a:off x="250825" y="1196975"/>
            <a:ext cx="3313113" cy="64770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2000" b="1" u="sng" dirty="0">
              <a:latin typeface="Tahoma" pitchFamily="34" charset="0"/>
            </a:endParaRPr>
          </a:p>
          <a:p>
            <a:pPr algn="ctr">
              <a:defRPr/>
            </a:pPr>
            <a:r>
              <a:rPr lang="ru-RU" b="1" u="sng" dirty="0">
                <a:latin typeface="+mj-lt"/>
              </a:rPr>
              <a:t>Строительные работы</a:t>
            </a:r>
          </a:p>
          <a:p>
            <a:pPr algn="ctr">
              <a:defRPr/>
            </a:pPr>
            <a:endParaRPr lang="ru-RU" sz="1600" dirty="0">
              <a:latin typeface="+mj-lt"/>
            </a:endParaRPr>
          </a:p>
        </p:txBody>
      </p:sp>
      <p:cxnSp>
        <p:nvCxnSpPr>
          <p:cNvPr id="118790" name="Прямая соединительная линия 7"/>
          <p:cNvCxnSpPr>
            <a:cxnSpLocks noChangeShapeType="1"/>
          </p:cNvCxnSpPr>
          <p:nvPr/>
        </p:nvCxnSpPr>
        <p:spPr bwMode="auto">
          <a:xfrm>
            <a:off x="3635375" y="1125538"/>
            <a:ext cx="1800225" cy="0"/>
          </a:xfrm>
          <a:prstGeom prst="line">
            <a:avLst/>
          </a:prstGeom>
          <a:noFill/>
          <a:ln w="38100" algn="ctr">
            <a:solidFill>
              <a:schemeClr val="tx1"/>
            </a:solidFill>
            <a:round/>
            <a:headEnd/>
            <a:tailEnd/>
          </a:ln>
        </p:spPr>
      </p:cxnSp>
      <p:sp>
        <p:nvSpPr>
          <p:cNvPr id="9" name="AutoShape 5"/>
          <p:cNvSpPr>
            <a:spLocks noChangeArrowheads="1"/>
          </p:cNvSpPr>
          <p:nvPr/>
        </p:nvSpPr>
        <p:spPr bwMode="auto">
          <a:xfrm>
            <a:off x="250825" y="4868863"/>
            <a:ext cx="8713788" cy="18002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2000" b="1" u="sng" dirty="0">
                <a:latin typeface="+mn-lt"/>
              </a:rPr>
              <a:t>Реконструкция </a:t>
            </a:r>
            <a:r>
              <a:rPr lang="ru-RU" sz="2000" dirty="0">
                <a:latin typeface="+mn-lt"/>
              </a:rPr>
              <a:t>- </a:t>
            </a:r>
            <a:r>
              <a:rPr lang="ru-RU" dirty="0">
                <a:latin typeface="+mn-lt"/>
              </a:rPr>
              <a:t>изменение параметров объекта капитального </a:t>
            </a:r>
          </a:p>
          <a:p>
            <a:pPr algn="ctr">
              <a:defRPr/>
            </a:pPr>
            <a:r>
              <a:rPr lang="ru-RU" dirty="0">
                <a:latin typeface="+mn-lt"/>
              </a:rPr>
              <a:t>строительства, его частей (высоты, количества этажей, площади, объема),</a:t>
            </a:r>
          </a:p>
          <a:p>
            <a:pPr algn="ctr">
              <a:defRPr/>
            </a:pPr>
            <a:r>
              <a:rPr lang="ru-RU" dirty="0">
                <a:latin typeface="+mn-lt"/>
              </a:rPr>
              <a:t>за исключением замены отдельных элементов таких конструкций на </a:t>
            </a:r>
          </a:p>
          <a:p>
            <a:pPr algn="ctr">
              <a:defRPr/>
            </a:pPr>
            <a:r>
              <a:rPr lang="ru-RU" dirty="0">
                <a:latin typeface="+mn-lt"/>
              </a:rPr>
              <a:t>аналогичные или иные улучшающие показатели таких конструкций </a:t>
            </a:r>
          </a:p>
          <a:p>
            <a:pPr algn="ctr">
              <a:defRPr/>
            </a:pPr>
            <a:r>
              <a:rPr lang="ru-RU" dirty="0">
                <a:latin typeface="+mn-lt"/>
              </a:rPr>
              <a:t>элементы и (или) восстановления указанных элементов (ст. 1 </a:t>
            </a:r>
            <a:r>
              <a:rPr lang="ru-RU" dirty="0" err="1">
                <a:latin typeface="+mn-lt"/>
              </a:rPr>
              <a:t>ГрК</a:t>
            </a:r>
            <a:r>
              <a:rPr lang="ru-RU" dirty="0">
                <a:latin typeface="+mn-lt"/>
              </a:rPr>
              <a:t> РФ).</a:t>
            </a:r>
          </a:p>
        </p:txBody>
      </p:sp>
      <p:cxnSp>
        <p:nvCxnSpPr>
          <p:cNvPr id="10" name="Прямая со стрелкой 9"/>
          <p:cNvCxnSpPr>
            <a:endCxn id="7" idx="3"/>
          </p:cNvCxnSpPr>
          <p:nvPr/>
        </p:nvCxnSpPr>
        <p:spPr bwMode="auto">
          <a:xfrm flipH="1">
            <a:off x="3563938" y="1125538"/>
            <a:ext cx="936625" cy="395287"/>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1" name="Прямая со стрелкой 10"/>
          <p:cNvCxnSpPr>
            <a:endCxn id="6" idx="3"/>
          </p:cNvCxnSpPr>
          <p:nvPr/>
        </p:nvCxnSpPr>
        <p:spPr bwMode="auto">
          <a:xfrm flipH="1">
            <a:off x="3563938" y="1125538"/>
            <a:ext cx="1008062" cy="1223962"/>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2" name="Прямая со стрелкой 11"/>
          <p:cNvCxnSpPr>
            <a:endCxn id="4" idx="0"/>
          </p:cNvCxnSpPr>
          <p:nvPr/>
        </p:nvCxnSpPr>
        <p:spPr bwMode="auto">
          <a:xfrm>
            <a:off x="4572000" y="1125538"/>
            <a:ext cx="36513" cy="1727200"/>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3" name="Прямая со стрелкой 12"/>
          <p:cNvCxnSpPr>
            <a:endCxn id="5" idx="1"/>
          </p:cNvCxnSpPr>
          <p:nvPr/>
        </p:nvCxnSpPr>
        <p:spPr bwMode="auto">
          <a:xfrm>
            <a:off x="4643438" y="1125538"/>
            <a:ext cx="936625" cy="898525"/>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21" name="Прямая со стрелкой 20"/>
          <p:cNvCxnSpPr>
            <a:stCxn id="4" idx="2"/>
            <a:endCxn id="9" idx="0"/>
          </p:cNvCxnSpPr>
          <p:nvPr/>
        </p:nvCxnSpPr>
        <p:spPr bwMode="auto">
          <a:xfrm>
            <a:off x="4608513" y="4652963"/>
            <a:ext cx="0" cy="215900"/>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5" name="TextBox 14"/>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140</a:t>
            </a:r>
          </a:p>
        </p:txBody>
      </p:sp>
    </p:spTree>
    <p:extLst>
      <p:ext uri="{BB962C8B-B14F-4D97-AF65-F5344CB8AC3E}">
        <p14:creationId xmlns:p14="http://schemas.microsoft.com/office/powerpoint/2010/main" val="4188805360"/>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457200" y="381000"/>
            <a:ext cx="8229600" cy="1031875"/>
          </a:xfrm>
        </p:spPr>
        <p:txBody>
          <a:bodyPr>
            <a:normAutofit/>
          </a:bodyPr>
          <a:lstStyle/>
          <a:p>
            <a:pPr algn="ctr">
              <a:defRPr/>
            </a:pPr>
            <a:r>
              <a:rPr lang="ru-RU" sz="2400" b="1" dirty="0"/>
              <a:t>Выполнение строительных работ членом СРО строителей</a:t>
            </a:r>
          </a:p>
        </p:txBody>
      </p:sp>
      <p:sp>
        <p:nvSpPr>
          <p:cNvPr id="119810" name="Rectangle 3"/>
          <p:cNvSpPr>
            <a:spLocks noGrp="1" noChangeArrowheads="1"/>
          </p:cNvSpPr>
          <p:nvPr>
            <p:ph type="body" idx="1"/>
          </p:nvPr>
        </p:nvSpPr>
        <p:spPr>
          <a:xfrm>
            <a:off x="914400" y="1582615"/>
            <a:ext cx="7772400" cy="4726746"/>
          </a:xfrm>
        </p:spPr>
        <p:txBody>
          <a:bodyPr>
            <a:normAutofit fontScale="92500" lnSpcReduction="20000"/>
          </a:bodyPr>
          <a:lstStyle/>
          <a:p>
            <a:pPr marL="0" indent="625475" algn="just">
              <a:buFont typeface="Wingdings" pitchFamily="2" charset="2"/>
              <a:buNone/>
            </a:pPr>
            <a:r>
              <a:rPr lang="ru-RU" dirty="0"/>
              <a:t>П. 2.1 с</a:t>
            </a:r>
            <a:r>
              <a:rPr lang="ru-RU" sz="2000" dirty="0">
                <a:effectLst/>
              </a:rPr>
              <a:t>т. 52 </a:t>
            </a:r>
            <a:r>
              <a:rPr lang="ru-RU" sz="2000" dirty="0" err="1">
                <a:effectLst/>
              </a:rPr>
              <a:t>ГрК</a:t>
            </a:r>
            <a:r>
              <a:rPr lang="ru-RU" sz="2000" dirty="0">
                <a:effectLst/>
              </a:rPr>
              <a:t> РФ – строительные работы могут выполняться любым индивидуальным предпринимателем или юридическим при размере обязательств не более 3 млн. руб.</a:t>
            </a:r>
          </a:p>
          <a:p>
            <a:pPr marL="0" indent="625475" algn="just">
              <a:buFont typeface="Wingdings" pitchFamily="2" charset="2"/>
              <a:buNone/>
            </a:pPr>
            <a:r>
              <a:rPr lang="ru-RU" dirty="0"/>
              <a:t>При размере обязательств свыше 3 млн. руб. – членом СРО строителей.</a:t>
            </a:r>
            <a:r>
              <a:rPr lang="ru-RU" sz="2000" dirty="0">
                <a:effectLst/>
              </a:rPr>
              <a:t> </a:t>
            </a:r>
          </a:p>
          <a:p>
            <a:pPr marL="0" indent="625475" algn="just">
              <a:buFont typeface="Wingdings" pitchFamily="2" charset="2"/>
              <a:buNone/>
            </a:pPr>
            <a:r>
              <a:rPr lang="ru-RU" dirty="0"/>
              <a:t>Ст. 55.6 </a:t>
            </a:r>
            <a:r>
              <a:rPr lang="ru-RU" dirty="0" err="1"/>
              <a:t>ГрК</a:t>
            </a:r>
            <a:r>
              <a:rPr lang="ru-RU" dirty="0"/>
              <a:t> РФ – требования к СРО:</a:t>
            </a:r>
          </a:p>
          <a:p>
            <a:pPr marL="0" indent="0" algn="just">
              <a:buNone/>
            </a:pPr>
            <a:r>
              <a:rPr lang="ru-RU" dirty="0"/>
              <a:t>           - н</a:t>
            </a:r>
            <a:r>
              <a:rPr lang="ru-RU" sz="2000" dirty="0">
                <a:effectLst/>
              </a:rPr>
              <a:t>аличие компенсационного фонда;</a:t>
            </a:r>
          </a:p>
          <a:p>
            <a:pPr marL="0" indent="0" algn="just">
              <a:buNone/>
            </a:pPr>
            <a:r>
              <a:rPr lang="ru-RU" dirty="0"/>
              <a:t>      - совокупный размер обязательств не превышает предельного размера обязательств, исходя из которого был внесен взнос в компенсационный фонд соответствующим членом СРО.</a:t>
            </a:r>
            <a:endParaRPr lang="ru-RU" sz="2000" dirty="0">
              <a:effectLst/>
            </a:endParaRPr>
          </a:p>
          <a:p>
            <a:pPr marL="0" indent="625475" algn="just">
              <a:buFont typeface="Wingdings" pitchFamily="2" charset="2"/>
              <a:buNone/>
            </a:pPr>
            <a:endParaRPr lang="ru-RU" sz="2000" dirty="0">
              <a:effectLst/>
            </a:endParaRPr>
          </a:p>
          <a:p>
            <a:pPr marL="0" indent="625475" algn="just">
              <a:buFont typeface="Wingdings" pitchFamily="2" charset="2"/>
              <a:buNone/>
            </a:pPr>
            <a:r>
              <a:rPr lang="ru-RU" sz="2000" dirty="0">
                <a:effectLst/>
              </a:rPr>
              <a:t> Приказ </a:t>
            </a:r>
            <a:r>
              <a:rPr lang="ru-RU" sz="2000" dirty="0" err="1">
                <a:effectLst/>
              </a:rPr>
              <a:t>Минрегиона</a:t>
            </a:r>
            <a:r>
              <a:rPr lang="ru-RU" sz="2000" dirty="0">
                <a:effectLst/>
              </a:rPr>
              <a:t> РФ от 30.12.2009 г. № 624 – утвержден Перечень видов работ по инженерным изысканиям, по подготовке проектной документации, по строительству, реконструкции, капитальному ремонту объектов капитального строительства, которые оказывают влияние на безопасность объектов капитального строительства (фактически не может применяться)</a:t>
            </a:r>
          </a:p>
        </p:txBody>
      </p:sp>
      <p:sp>
        <p:nvSpPr>
          <p:cNvPr id="5" name="TextBox 4"/>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141</a:t>
            </a:r>
          </a:p>
        </p:txBody>
      </p:sp>
    </p:spTree>
    <p:extLst>
      <p:ext uri="{BB962C8B-B14F-4D97-AF65-F5344CB8AC3E}">
        <p14:creationId xmlns:p14="http://schemas.microsoft.com/office/powerpoint/2010/main" val="1213052425"/>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188913"/>
            <a:ext cx="8229600" cy="715803"/>
          </a:xfrm>
        </p:spPr>
        <p:txBody>
          <a:bodyPr>
            <a:normAutofit fontScale="90000"/>
          </a:bodyPr>
          <a:lstStyle/>
          <a:p>
            <a:pPr algn="ctr">
              <a:defRPr/>
            </a:pPr>
            <a:r>
              <a:rPr lang="ru-RU" sz="2400" b="1" dirty="0"/>
              <a:t/>
            </a:r>
            <a:br>
              <a:rPr lang="ru-RU" sz="2400" b="1" dirty="0"/>
            </a:br>
            <a:r>
              <a:rPr lang="ru-RU" dirty="0"/>
              <a:t/>
            </a:r>
            <a:br>
              <a:rPr lang="ru-RU" dirty="0"/>
            </a:br>
            <a:r>
              <a:rPr lang="ru-RU" sz="2200" b="1" dirty="0"/>
              <a:t>Административные предпосылки</a:t>
            </a:r>
            <a:br>
              <a:rPr lang="ru-RU" sz="2200" b="1" dirty="0"/>
            </a:br>
            <a:r>
              <a:rPr lang="ru-RU" sz="2200" b="1" dirty="0"/>
              <a:t>договора строительного подряда</a:t>
            </a:r>
            <a:endParaRPr lang="ru-RU" sz="2200" dirty="0"/>
          </a:p>
        </p:txBody>
      </p:sp>
      <p:sp>
        <p:nvSpPr>
          <p:cNvPr id="4" name="AutoShape 5"/>
          <p:cNvSpPr>
            <a:spLocks noChangeArrowheads="1"/>
          </p:cNvSpPr>
          <p:nvPr/>
        </p:nvSpPr>
        <p:spPr bwMode="auto">
          <a:xfrm>
            <a:off x="323850" y="1412875"/>
            <a:ext cx="4176713" cy="15843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2000" b="1" u="sng" dirty="0">
              <a:latin typeface="Tahoma" pitchFamily="34" charset="0"/>
            </a:endParaRPr>
          </a:p>
          <a:p>
            <a:pPr algn="ctr">
              <a:defRPr/>
            </a:pPr>
            <a:endParaRPr lang="ru-RU" sz="2000" b="1" u="sng" dirty="0">
              <a:latin typeface="Tahoma" pitchFamily="34" charset="0"/>
            </a:endParaRPr>
          </a:p>
          <a:p>
            <a:pPr algn="ctr">
              <a:defRPr/>
            </a:pPr>
            <a:r>
              <a:rPr lang="ru-RU" sz="2000" b="1" u="sng" dirty="0">
                <a:latin typeface="+mj-lt"/>
              </a:rPr>
              <a:t>Формирование </a:t>
            </a:r>
          </a:p>
          <a:p>
            <a:pPr algn="ctr">
              <a:defRPr/>
            </a:pPr>
            <a:r>
              <a:rPr lang="ru-RU" sz="2000" b="1" u="sng" dirty="0">
                <a:latin typeface="+mj-lt"/>
              </a:rPr>
              <a:t>земельного участка</a:t>
            </a:r>
          </a:p>
          <a:p>
            <a:pPr algn="ctr">
              <a:defRPr/>
            </a:pPr>
            <a:r>
              <a:rPr lang="ru-RU" dirty="0">
                <a:latin typeface="+mj-lt"/>
              </a:rPr>
              <a:t>ФЗ от 24.07.2007 г. № 221-ФЗ </a:t>
            </a:r>
          </a:p>
          <a:p>
            <a:pPr algn="ctr">
              <a:defRPr/>
            </a:pPr>
            <a:r>
              <a:rPr lang="ru-RU" dirty="0">
                <a:latin typeface="+mj-lt"/>
              </a:rPr>
              <a:t>«О государственном кадастре </a:t>
            </a:r>
          </a:p>
          <a:p>
            <a:pPr algn="ctr">
              <a:defRPr/>
            </a:pPr>
            <a:r>
              <a:rPr lang="ru-RU" dirty="0">
                <a:latin typeface="+mj-lt"/>
              </a:rPr>
              <a:t>недвижимости»</a:t>
            </a:r>
          </a:p>
          <a:p>
            <a:pPr algn="ctr">
              <a:defRPr/>
            </a:pPr>
            <a:endParaRPr lang="ru-RU" dirty="0">
              <a:latin typeface="Tahoma" pitchFamily="34" charset="0"/>
            </a:endParaRPr>
          </a:p>
          <a:p>
            <a:pPr algn="ctr">
              <a:defRPr/>
            </a:pPr>
            <a:endParaRPr lang="ru-RU" dirty="0">
              <a:latin typeface="Tahoma" pitchFamily="34" charset="0"/>
            </a:endParaRPr>
          </a:p>
        </p:txBody>
      </p:sp>
      <p:sp>
        <p:nvSpPr>
          <p:cNvPr id="5" name="AutoShape 5"/>
          <p:cNvSpPr>
            <a:spLocks noChangeArrowheads="1"/>
          </p:cNvSpPr>
          <p:nvPr/>
        </p:nvSpPr>
        <p:spPr bwMode="auto">
          <a:xfrm>
            <a:off x="3635375" y="3141663"/>
            <a:ext cx="4105275" cy="10080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2000" b="1" u="sng" dirty="0">
              <a:latin typeface="Tahoma" pitchFamily="34" charset="0"/>
            </a:endParaRPr>
          </a:p>
          <a:p>
            <a:pPr algn="ctr">
              <a:defRPr/>
            </a:pPr>
            <a:endParaRPr lang="ru-RU" sz="2000" b="1" u="sng" dirty="0">
              <a:latin typeface="Tahoma" pitchFamily="34" charset="0"/>
            </a:endParaRPr>
          </a:p>
          <a:p>
            <a:pPr algn="ctr">
              <a:defRPr/>
            </a:pPr>
            <a:r>
              <a:rPr lang="ru-RU" sz="2000" b="1" u="sng" dirty="0">
                <a:latin typeface="+mj-lt"/>
              </a:rPr>
              <a:t>Разрешение </a:t>
            </a:r>
          </a:p>
          <a:p>
            <a:pPr algn="ctr">
              <a:defRPr/>
            </a:pPr>
            <a:r>
              <a:rPr lang="ru-RU" sz="2000" b="1" u="sng" dirty="0">
                <a:latin typeface="+mj-lt"/>
              </a:rPr>
              <a:t>на ввод в эксплуатацию</a:t>
            </a:r>
          </a:p>
          <a:p>
            <a:pPr algn="ctr">
              <a:defRPr/>
            </a:pPr>
            <a:r>
              <a:rPr lang="ru-RU" sz="2000" dirty="0">
                <a:latin typeface="+mj-lt"/>
              </a:rPr>
              <a:t>(ст. 51 </a:t>
            </a:r>
            <a:r>
              <a:rPr lang="ru-RU" sz="2000" dirty="0" err="1">
                <a:latin typeface="+mj-lt"/>
              </a:rPr>
              <a:t>ГрК</a:t>
            </a:r>
            <a:r>
              <a:rPr lang="ru-RU" sz="2000" dirty="0">
                <a:latin typeface="+mj-lt"/>
              </a:rPr>
              <a:t> РФ)</a:t>
            </a:r>
          </a:p>
          <a:p>
            <a:pPr algn="ctr">
              <a:defRPr/>
            </a:pPr>
            <a:endParaRPr lang="ru-RU" sz="2000" b="1" u="sng" dirty="0">
              <a:latin typeface="Tahoma" pitchFamily="34" charset="0"/>
            </a:endParaRPr>
          </a:p>
          <a:p>
            <a:pPr algn="ctr">
              <a:defRPr/>
            </a:pPr>
            <a:endParaRPr lang="ru-RU" sz="2000" dirty="0">
              <a:latin typeface="Tahoma" pitchFamily="34" charset="0"/>
            </a:endParaRPr>
          </a:p>
        </p:txBody>
      </p:sp>
      <p:sp>
        <p:nvSpPr>
          <p:cNvPr id="6" name="AutoShape 5"/>
          <p:cNvSpPr>
            <a:spLocks noChangeArrowheads="1"/>
          </p:cNvSpPr>
          <p:nvPr/>
        </p:nvSpPr>
        <p:spPr bwMode="auto">
          <a:xfrm>
            <a:off x="5508625" y="1557338"/>
            <a:ext cx="3167063" cy="10080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2000" b="1" u="sng" dirty="0">
                <a:latin typeface="+mj-lt"/>
              </a:rPr>
              <a:t>Разрешение </a:t>
            </a:r>
          </a:p>
          <a:p>
            <a:pPr algn="ctr">
              <a:defRPr/>
            </a:pPr>
            <a:r>
              <a:rPr lang="ru-RU" sz="2000" b="1" u="sng" dirty="0">
                <a:latin typeface="+mj-lt"/>
              </a:rPr>
              <a:t>на строительство</a:t>
            </a:r>
          </a:p>
          <a:p>
            <a:pPr algn="ctr">
              <a:defRPr/>
            </a:pPr>
            <a:r>
              <a:rPr lang="ru-RU" sz="2000" dirty="0">
                <a:latin typeface="+mj-lt"/>
              </a:rPr>
              <a:t>(ст. 51 </a:t>
            </a:r>
            <a:r>
              <a:rPr lang="ru-RU" sz="2000" dirty="0" err="1">
                <a:latin typeface="+mj-lt"/>
              </a:rPr>
              <a:t>ГрК</a:t>
            </a:r>
            <a:r>
              <a:rPr lang="ru-RU" sz="2000" dirty="0">
                <a:latin typeface="+mj-lt"/>
              </a:rPr>
              <a:t> РФ)</a:t>
            </a:r>
          </a:p>
        </p:txBody>
      </p:sp>
      <p:cxnSp>
        <p:nvCxnSpPr>
          <p:cNvPr id="10" name="Прямая со стрелкой 9"/>
          <p:cNvCxnSpPr>
            <a:endCxn id="4" idx="0"/>
          </p:cNvCxnSpPr>
          <p:nvPr/>
        </p:nvCxnSpPr>
        <p:spPr bwMode="auto">
          <a:xfrm flipH="1">
            <a:off x="2411413" y="981075"/>
            <a:ext cx="2089150" cy="431800"/>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1" name="Прямая со стрелкой 10"/>
          <p:cNvCxnSpPr>
            <a:endCxn id="6" idx="0"/>
          </p:cNvCxnSpPr>
          <p:nvPr/>
        </p:nvCxnSpPr>
        <p:spPr bwMode="auto">
          <a:xfrm>
            <a:off x="4500563" y="981075"/>
            <a:ext cx="2592387" cy="576263"/>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20839" name="Прямая соединительная линия 11"/>
          <p:cNvCxnSpPr>
            <a:cxnSpLocks noChangeShapeType="1"/>
          </p:cNvCxnSpPr>
          <p:nvPr/>
        </p:nvCxnSpPr>
        <p:spPr bwMode="auto">
          <a:xfrm>
            <a:off x="3635375" y="981075"/>
            <a:ext cx="1800225" cy="0"/>
          </a:xfrm>
          <a:prstGeom prst="line">
            <a:avLst/>
          </a:prstGeom>
          <a:noFill/>
          <a:ln w="38100" algn="ctr">
            <a:solidFill>
              <a:schemeClr val="tx1"/>
            </a:solidFill>
            <a:round/>
            <a:headEnd/>
            <a:tailEnd/>
          </a:ln>
        </p:spPr>
      </p:cxnSp>
      <p:cxnSp>
        <p:nvCxnSpPr>
          <p:cNvPr id="120840" name="Прямая со стрелкой 19"/>
          <p:cNvCxnSpPr>
            <a:cxnSpLocks noChangeShapeType="1"/>
            <a:endCxn id="5" idx="0"/>
          </p:cNvCxnSpPr>
          <p:nvPr/>
        </p:nvCxnSpPr>
        <p:spPr bwMode="auto">
          <a:xfrm>
            <a:off x="4572000" y="1052513"/>
            <a:ext cx="1116013" cy="2089150"/>
          </a:xfrm>
          <a:prstGeom prst="straightConnector1">
            <a:avLst/>
          </a:prstGeom>
          <a:noFill/>
          <a:ln w="38100" algn="ctr">
            <a:solidFill>
              <a:schemeClr val="tx1"/>
            </a:solidFill>
            <a:prstDash val="dash"/>
            <a:round/>
            <a:headEnd/>
            <a:tailEnd type="arrow" w="med" len="med"/>
          </a:ln>
        </p:spPr>
      </p:cxnSp>
      <p:sp>
        <p:nvSpPr>
          <p:cNvPr id="23" name="TextBox 22"/>
          <p:cNvSpPr txBox="1"/>
          <p:nvPr/>
        </p:nvSpPr>
        <p:spPr>
          <a:xfrm>
            <a:off x="395288" y="4437063"/>
            <a:ext cx="8353425" cy="2462213"/>
          </a:xfrm>
          <a:prstGeom prst="rect">
            <a:avLst/>
          </a:prstGeom>
          <a:noFill/>
          <a:ln w="38100">
            <a:solidFill>
              <a:srgbClr val="FF8600"/>
            </a:solidFill>
            <a:prstDash val="dash"/>
          </a:ln>
        </p:spPr>
        <p:txBody>
          <a:bodyPr>
            <a:spAutoFit/>
          </a:bodyPr>
          <a:lstStyle/>
          <a:p>
            <a:pPr algn="ctr">
              <a:defRPr/>
            </a:pPr>
            <a:endParaRPr lang="ru-RU" sz="800" b="1" u="sng" dirty="0">
              <a:latin typeface="+mn-lt"/>
            </a:endParaRPr>
          </a:p>
          <a:p>
            <a:pPr algn="ctr">
              <a:defRPr/>
            </a:pPr>
            <a:r>
              <a:rPr lang="ru-RU" sz="2000" b="1" u="sng" dirty="0">
                <a:solidFill>
                  <a:srgbClr val="FF8600"/>
                </a:solidFill>
                <a:latin typeface="+mn-lt"/>
              </a:rPr>
              <a:t>Самовольная постройка </a:t>
            </a:r>
            <a:r>
              <a:rPr lang="ru-RU" sz="2000" b="1" dirty="0">
                <a:solidFill>
                  <a:srgbClr val="FF8600"/>
                </a:solidFill>
                <a:latin typeface="+mn-lt"/>
              </a:rPr>
              <a:t>– </a:t>
            </a:r>
            <a:r>
              <a:rPr lang="ru-RU" dirty="0">
                <a:latin typeface="+mn-lt"/>
              </a:rPr>
              <a:t>недвижимое имущество, созданное на земельном участке, не предоставленном в установленном порядке или на земельном участке, разрешенное использование которого не допускает строительства на нем данного объекта, либо возведенные, созданные без получения на это необходимых разрешений или с нарушением градостроительных и строительных норм и правил. </a:t>
            </a:r>
          </a:p>
          <a:p>
            <a:pPr algn="ctr">
              <a:defRPr/>
            </a:pPr>
            <a:r>
              <a:rPr lang="ru-RU" dirty="0">
                <a:latin typeface="+mn-lt"/>
              </a:rPr>
              <a:t>(ст. 222 ГК РФ)</a:t>
            </a:r>
          </a:p>
          <a:p>
            <a:pPr algn="ctr">
              <a:defRPr/>
            </a:pPr>
            <a:endParaRPr lang="ru-RU" dirty="0">
              <a:latin typeface="+mn-lt"/>
            </a:endParaRPr>
          </a:p>
        </p:txBody>
      </p:sp>
      <p:sp>
        <p:nvSpPr>
          <p:cNvPr id="12" name="TextBox 11"/>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142</a:t>
            </a:r>
          </a:p>
        </p:txBody>
      </p:sp>
    </p:spTree>
    <p:extLst>
      <p:ext uri="{BB962C8B-B14F-4D97-AF65-F5344CB8AC3E}">
        <p14:creationId xmlns:p14="http://schemas.microsoft.com/office/powerpoint/2010/main" val="3414391507"/>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950" y="260350"/>
            <a:ext cx="8516938" cy="887413"/>
          </a:xfrm>
        </p:spPr>
        <p:txBody>
          <a:bodyPr>
            <a:normAutofit fontScale="90000"/>
          </a:bodyPr>
          <a:lstStyle/>
          <a:p>
            <a:pPr algn="ctr">
              <a:defRPr/>
            </a:pPr>
            <a:r>
              <a:rPr lang="ru-RU" sz="2400" b="1" dirty="0"/>
              <a:t/>
            </a:r>
            <a:br>
              <a:rPr lang="ru-RU" sz="2400" b="1" dirty="0"/>
            </a:br>
            <a:r>
              <a:rPr lang="ru-RU" sz="2400" b="1" dirty="0"/>
              <a:t>            </a:t>
            </a:r>
            <a:br>
              <a:rPr lang="ru-RU" sz="2400" b="1" dirty="0"/>
            </a:br>
            <a:r>
              <a:rPr lang="ru-RU" sz="2400" b="1" dirty="0"/>
              <a:t>       </a:t>
            </a:r>
            <a:r>
              <a:rPr lang="ru-RU" sz="2400" b="1" dirty="0">
                <a:solidFill>
                  <a:srgbClr val="FF8600"/>
                </a:solidFill>
              </a:rPr>
              <a:t>Структура договорных отношений по строительному подряду</a:t>
            </a:r>
            <a:endParaRPr lang="ru-RU" dirty="0">
              <a:solidFill>
                <a:srgbClr val="FF8600"/>
              </a:solidFill>
            </a:endParaRPr>
          </a:p>
        </p:txBody>
      </p:sp>
      <p:sp>
        <p:nvSpPr>
          <p:cNvPr id="3" name="AutoShape 5"/>
          <p:cNvSpPr>
            <a:spLocks noChangeArrowheads="1"/>
          </p:cNvSpPr>
          <p:nvPr/>
        </p:nvSpPr>
        <p:spPr bwMode="auto">
          <a:xfrm>
            <a:off x="611188" y="2636838"/>
            <a:ext cx="1944687" cy="64770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2000" b="1" u="sng" dirty="0">
              <a:latin typeface="Tahoma" pitchFamily="34" charset="0"/>
            </a:endParaRPr>
          </a:p>
          <a:p>
            <a:pPr algn="ctr">
              <a:defRPr/>
            </a:pPr>
            <a:r>
              <a:rPr lang="ru-RU" b="1" u="sng" dirty="0">
                <a:latin typeface="+mj-lt"/>
              </a:rPr>
              <a:t>Заказчик</a:t>
            </a:r>
          </a:p>
          <a:p>
            <a:pPr algn="ctr">
              <a:defRPr/>
            </a:pPr>
            <a:endParaRPr lang="ru-RU" sz="1600" dirty="0">
              <a:latin typeface="Tahoma" pitchFamily="34" charset="0"/>
            </a:endParaRPr>
          </a:p>
        </p:txBody>
      </p:sp>
      <p:sp>
        <p:nvSpPr>
          <p:cNvPr id="4" name="AutoShape 5"/>
          <p:cNvSpPr>
            <a:spLocks noChangeArrowheads="1"/>
          </p:cNvSpPr>
          <p:nvPr/>
        </p:nvSpPr>
        <p:spPr bwMode="auto">
          <a:xfrm>
            <a:off x="6011863" y="2565400"/>
            <a:ext cx="2663825" cy="7921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2000" b="1" u="sng" dirty="0">
              <a:latin typeface="Tahoma" pitchFamily="34" charset="0"/>
            </a:endParaRPr>
          </a:p>
          <a:p>
            <a:pPr algn="ctr">
              <a:defRPr/>
            </a:pPr>
            <a:r>
              <a:rPr lang="ru-RU" b="1" u="sng" dirty="0">
                <a:latin typeface="+mj-lt"/>
              </a:rPr>
              <a:t>Генеральный </a:t>
            </a:r>
          </a:p>
          <a:p>
            <a:pPr algn="ctr">
              <a:defRPr/>
            </a:pPr>
            <a:r>
              <a:rPr lang="ru-RU" b="1" u="sng" dirty="0">
                <a:latin typeface="+mj-lt"/>
              </a:rPr>
              <a:t>подрядчик</a:t>
            </a:r>
          </a:p>
          <a:p>
            <a:pPr algn="ctr">
              <a:defRPr/>
            </a:pPr>
            <a:endParaRPr lang="ru-RU" sz="1600" dirty="0">
              <a:latin typeface="Tahoma" pitchFamily="34" charset="0"/>
            </a:endParaRPr>
          </a:p>
        </p:txBody>
      </p:sp>
      <p:sp>
        <p:nvSpPr>
          <p:cNvPr id="5" name="AutoShape 5"/>
          <p:cNvSpPr>
            <a:spLocks noChangeArrowheads="1"/>
          </p:cNvSpPr>
          <p:nvPr/>
        </p:nvSpPr>
        <p:spPr bwMode="auto">
          <a:xfrm>
            <a:off x="3059113" y="4724400"/>
            <a:ext cx="2665412" cy="64928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2000" b="1" u="sng" dirty="0">
              <a:latin typeface="Tahoma" pitchFamily="34" charset="0"/>
            </a:endParaRPr>
          </a:p>
          <a:p>
            <a:pPr algn="ctr">
              <a:defRPr/>
            </a:pPr>
            <a:r>
              <a:rPr lang="ru-RU" b="1" u="sng" dirty="0">
                <a:latin typeface="+mj-lt"/>
              </a:rPr>
              <a:t>Субподрядчики</a:t>
            </a:r>
          </a:p>
          <a:p>
            <a:pPr algn="ctr">
              <a:defRPr/>
            </a:pPr>
            <a:endParaRPr lang="ru-RU" sz="1600" dirty="0">
              <a:latin typeface="Tahoma" pitchFamily="34" charset="0"/>
            </a:endParaRPr>
          </a:p>
        </p:txBody>
      </p:sp>
      <p:sp>
        <p:nvSpPr>
          <p:cNvPr id="7" name="AutoShape 5"/>
          <p:cNvSpPr>
            <a:spLocks noChangeArrowheads="1"/>
          </p:cNvSpPr>
          <p:nvPr/>
        </p:nvSpPr>
        <p:spPr bwMode="auto">
          <a:xfrm>
            <a:off x="323528" y="1035476"/>
            <a:ext cx="720080" cy="864096"/>
          </a:xfrm>
          <a:prstGeom prst="roundRect">
            <a:avLst>
              <a:gd name="adj" fmla="val 16667"/>
            </a:avLst>
          </a:prstGeom>
          <a:solidFill>
            <a:schemeClr val="accent1">
              <a:lumMod val="50000"/>
            </a:schemeClr>
          </a:solidFill>
          <a:ln w="19050">
            <a:solidFill>
              <a:schemeClr val="tx1"/>
            </a:solidFill>
            <a:round/>
            <a:headEnd/>
            <a:tailEnd/>
          </a:ln>
          <a:effectLst/>
          <a:scene3d>
            <a:camera prst="isometricOffAxis1Right"/>
            <a:lightRig rig="threePt" dir="t"/>
          </a:scene3d>
          <a:sp3d>
            <a:bevelT w="152400" h="50800" prst="softRound"/>
          </a:sp3d>
        </p:spPr>
        <p:txBody>
          <a:bodyPr wrap="none" anchor="ctr"/>
          <a:lstStyle/>
          <a:p>
            <a:pPr algn="ctr">
              <a:defRPr/>
            </a:pPr>
            <a:endParaRPr lang="ru-RU" sz="2000" b="1" u="sng" dirty="0">
              <a:latin typeface="Tahoma" pitchFamily="34" charset="0"/>
            </a:endParaRPr>
          </a:p>
          <a:p>
            <a:pPr algn="ctr">
              <a:defRPr/>
            </a:pPr>
            <a:r>
              <a:rPr lang="en-US" sz="2400" b="1" dirty="0">
                <a:solidFill>
                  <a:schemeClr val="bg1">
                    <a:lumMod val="40000"/>
                    <a:lumOff val="60000"/>
                  </a:schemeClr>
                </a:solidFill>
                <a:latin typeface="Tahoma" pitchFamily="34" charset="0"/>
              </a:rPr>
              <a:t>I</a:t>
            </a:r>
            <a:endParaRPr lang="ru-RU" sz="2400" b="1" dirty="0">
              <a:solidFill>
                <a:schemeClr val="bg1">
                  <a:lumMod val="40000"/>
                  <a:lumOff val="60000"/>
                </a:schemeClr>
              </a:solidFill>
              <a:latin typeface="Tahoma" pitchFamily="34" charset="0"/>
            </a:endParaRPr>
          </a:p>
          <a:p>
            <a:pPr algn="ctr">
              <a:defRPr/>
            </a:pPr>
            <a:endParaRPr lang="ru-RU" sz="2000" dirty="0">
              <a:latin typeface="Tahoma" pitchFamily="34" charset="0"/>
            </a:endParaRPr>
          </a:p>
        </p:txBody>
      </p:sp>
      <p:cxnSp>
        <p:nvCxnSpPr>
          <p:cNvPr id="10" name="Прямая со стрелкой 9"/>
          <p:cNvCxnSpPr>
            <a:stCxn id="3" idx="3"/>
            <a:endCxn id="4" idx="1"/>
          </p:cNvCxnSpPr>
          <p:nvPr/>
        </p:nvCxnSpPr>
        <p:spPr bwMode="auto">
          <a:xfrm>
            <a:off x="2555875" y="2960688"/>
            <a:ext cx="3455988" cy="0"/>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1" name="Прямая со стрелкой 10"/>
          <p:cNvCxnSpPr>
            <a:stCxn id="4" idx="2"/>
            <a:endCxn id="5" idx="0"/>
          </p:cNvCxnSpPr>
          <p:nvPr/>
        </p:nvCxnSpPr>
        <p:spPr bwMode="auto">
          <a:xfrm flipH="1">
            <a:off x="4392613" y="3357563"/>
            <a:ext cx="2951162" cy="1366837"/>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7" name="TextBox 16"/>
          <p:cNvSpPr txBox="1"/>
          <p:nvPr/>
        </p:nvSpPr>
        <p:spPr>
          <a:xfrm>
            <a:off x="3132138" y="1989138"/>
            <a:ext cx="2311400" cy="584200"/>
          </a:xfrm>
          <a:prstGeom prst="rect">
            <a:avLst/>
          </a:prstGeom>
          <a:noFill/>
          <a:ln w="19050">
            <a:solidFill>
              <a:srgbClr val="FCFCE8"/>
            </a:solidFill>
          </a:ln>
        </p:spPr>
        <p:txBody>
          <a:bodyPr wrap="none">
            <a:spAutoFit/>
          </a:bodyPr>
          <a:lstStyle/>
          <a:p>
            <a:pPr algn="ctr">
              <a:defRPr/>
            </a:pPr>
            <a:r>
              <a:rPr lang="ru-RU" sz="1600" i="1" dirty="0">
                <a:latin typeface="+mn-lt"/>
              </a:rPr>
              <a:t>Договор </a:t>
            </a:r>
          </a:p>
          <a:p>
            <a:pPr algn="ctr">
              <a:defRPr/>
            </a:pPr>
            <a:r>
              <a:rPr lang="ru-RU" sz="1600" i="1" dirty="0">
                <a:latin typeface="+mn-lt"/>
              </a:rPr>
              <a:t>генерального подряда</a:t>
            </a:r>
          </a:p>
        </p:txBody>
      </p:sp>
      <p:sp>
        <p:nvSpPr>
          <p:cNvPr id="22" name="TextBox 21"/>
          <p:cNvSpPr txBox="1"/>
          <p:nvPr/>
        </p:nvSpPr>
        <p:spPr>
          <a:xfrm>
            <a:off x="6443663" y="4076700"/>
            <a:ext cx="1279525" cy="585788"/>
          </a:xfrm>
          <a:prstGeom prst="rect">
            <a:avLst/>
          </a:prstGeom>
          <a:noFill/>
          <a:ln w="19050">
            <a:solidFill>
              <a:srgbClr val="FCFCE8"/>
            </a:solidFill>
          </a:ln>
        </p:spPr>
        <p:txBody>
          <a:bodyPr wrap="none">
            <a:spAutoFit/>
          </a:bodyPr>
          <a:lstStyle/>
          <a:p>
            <a:pPr algn="ctr">
              <a:defRPr/>
            </a:pPr>
            <a:r>
              <a:rPr lang="ru-RU" sz="1600" i="1" dirty="0">
                <a:latin typeface="+mn-lt"/>
              </a:rPr>
              <a:t>Договоры </a:t>
            </a:r>
          </a:p>
          <a:p>
            <a:pPr algn="ctr">
              <a:defRPr/>
            </a:pPr>
            <a:r>
              <a:rPr lang="ru-RU" sz="1600" i="1" dirty="0">
                <a:latin typeface="+mn-lt"/>
              </a:rPr>
              <a:t>субподряда</a:t>
            </a:r>
          </a:p>
        </p:txBody>
      </p:sp>
      <p:sp>
        <p:nvSpPr>
          <p:cNvPr id="12" name="TextBox 11"/>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143</a:t>
            </a:r>
          </a:p>
        </p:txBody>
      </p:sp>
    </p:spTree>
    <p:extLst>
      <p:ext uri="{BB962C8B-B14F-4D97-AF65-F5344CB8AC3E}">
        <p14:creationId xmlns:p14="http://schemas.microsoft.com/office/powerpoint/2010/main" val="1922609852"/>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950" y="260350"/>
            <a:ext cx="8516938" cy="887413"/>
          </a:xfrm>
        </p:spPr>
        <p:txBody>
          <a:bodyPr>
            <a:normAutofit fontScale="90000"/>
          </a:bodyPr>
          <a:lstStyle/>
          <a:p>
            <a:pPr algn="ctr">
              <a:defRPr/>
            </a:pPr>
            <a:r>
              <a:rPr lang="ru-RU" sz="2400" b="1" dirty="0"/>
              <a:t/>
            </a:r>
            <a:br>
              <a:rPr lang="ru-RU" sz="2400" b="1" dirty="0"/>
            </a:br>
            <a:r>
              <a:rPr lang="ru-RU" sz="2400" b="1" dirty="0"/>
              <a:t>            </a:t>
            </a:r>
            <a:br>
              <a:rPr lang="ru-RU" sz="2400" b="1" dirty="0"/>
            </a:br>
            <a:r>
              <a:rPr lang="ru-RU" sz="2400" b="1" dirty="0">
                <a:solidFill>
                  <a:srgbClr val="FF8600"/>
                </a:solidFill>
              </a:rPr>
              <a:t>Структура договорных отношений </a:t>
            </a:r>
            <a:br>
              <a:rPr lang="ru-RU" sz="2400" b="1" dirty="0">
                <a:solidFill>
                  <a:srgbClr val="FF8600"/>
                </a:solidFill>
              </a:rPr>
            </a:br>
            <a:r>
              <a:rPr lang="ru-RU" sz="2400" b="1" dirty="0">
                <a:solidFill>
                  <a:srgbClr val="FF8600"/>
                </a:solidFill>
              </a:rPr>
              <a:t>по строительному подряду</a:t>
            </a:r>
            <a:endParaRPr lang="ru-RU" dirty="0">
              <a:solidFill>
                <a:srgbClr val="FF8600"/>
              </a:solidFill>
            </a:endParaRPr>
          </a:p>
        </p:txBody>
      </p:sp>
      <p:sp>
        <p:nvSpPr>
          <p:cNvPr id="3" name="AutoShape 5"/>
          <p:cNvSpPr>
            <a:spLocks noChangeArrowheads="1"/>
          </p:cNvSpPr>
          <p:nvPr/>
        </p:nvSpPr>
        <p:spPr bwMode="auto">
          <a:xfrm>
            <a:off x="611188" y="2636838"/>
            <a:ext cx="1944687" cy="64770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2000" b="1" u="sng" dirty="0">
              <a:latin typeface="Tahoma" pitchFamily="34" charset="0"/>
            </a:endParaRPr>
          </a:p>
          <a:p>
            <a:pPr algn="ctr">
              <a:defRPr/>
            </a:pPr>
            <a:r>
              <a:rPr lang="ru-RU" b="1" u="sng" dirty="0">
                <a:latin typeface="+mj-lt"/>
              </a:rPr>
              <a:t>Заказчик</a:t>
            </a:r>
          </a:p>
          <a:p>
            <a:pPr algn="ctr">
              <a:defRPr/>
            </a:pPr>
            <a:endParaRPr lang="ru-RU" sz="1600" dirty="0">
              <a:latin typeface="Tahoma" pitchFamily="34" charset="0"/>
            </a:endParaRPr>
          </a:p>
        </p:txBody>
      </p:sp>
      <p:sp>
        <p:nvSpPr>
          <p:cNvPr id="4" name="AutoShape 5"/>
          <p:cNvSpPr>
            <a:spLocks noChangeArrowheads="1"/>
          </p:cNvSpPr>
          <p:nvPr/>
        </p:nvSpPr>
        <p:spPr bwMode="auto">
          <a:xfrm>
            <a:off x="6011863" y="2565400"/>
            <a:ext cx="2663825" cy="7921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2000" b="1" u="sng" dirty="0">
              <a:latin typeface="Tahoma" pitchFamily="34" charset="0"/>
            </a:endParaRPr>
          </a:p>
          <a:p>
            <a:pPr algn="ctr">
              <a:defRPr/>
            </a:pPr>
            <a:r>
              <a:rPr lang="ru-RU" b="1" u="sng" dirty="0">
                <a:latin typeface="+mj-lt"/>
              </a:rPr>
              <a:t>Генеральный </a:t>
            </a:r>
          </a:p>
          <a:p>
            <a:pPr algn="ctr">
              <a:defRPr/>
            </a:pPr>
            <a:r>
              <a:rPr lang="ru-RU" b="1" u="sng" dirty="0">
                <a:latin typeface="+mj-lt"/>
              </a:rPr>
              <a:t>подрядчик</a:t>
            </a:r>
          </a:p>
          <a:p>
            <a:pPr algn="ctr">
              <a:defRPr/>
            </a:pPr>
            <a:endParaRPr lang="ru-RU" sz="1600" dirty="0">
              <a:latin typeface="Tahoma" pitchFamily="34" charset="0"/>
            </a:endParaRPr>
          </a:p>
        </p:txBody>
      </p:sp>
      <p:sp>
        <p:nvSpPr>
          <p:cNvPr id="5" name="AutoShape 5"/>
          <p:cNvSpPr>
            <a:spLocks noChangeArrowheads="1"/>
          </p:cNvSpPr>
          <p:nvPr/>
        </p:nvSpPr>
        <p:spPr bwMode="auto">
          <a:xfrm>
            <a:off x="3059113" y="4724400"/>
            <a:ext cx="2665412" cy="64928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2000" b="1" u="sng" dirty="0">
              <a:latin typeface="Tahoma" pitchFamily="34" charset="0"/>
            </a:endParaRPr>
          </a:p>
          <a:p>
            <a:pPr algn="ctr">
              <a:defRPr/>
            </a:pPr>
            <a:r>
              <a:rPr lang="ru-RU" b="1" u="sng" dirty="0">
                <a:latin typeface="+mj-lt"/>
              </a:rPr>
              <a:t>Субподрядчики</a:t>
            </a:r>
          </a:p>
          <a:p>
            <a:pPr algn="ctr">
              <a:defRPr/>
            </a:pPr>
            <a:endParaRPr lang="ru-RU" sz="1600" dirty="0">
              <a:latin typeface="+mj-lt"/>
            </a:endParaRPr>
          </a:p>
        </p:txBody>
      </p:sp>
      <p:sp>
        <p:nvSpPr>
          <p:cNvPr id="7" name="AutoShape 5"/>
          <p:cNvSpPr>
            <a:spLocks noChangeArrowheads="1"/>
          </p:cNvSpPr>
          <p:nvPr/>
        </p:nvSpPr>
        <p:spPr bwMode="auto">
          <a:xfrm>
            <a:off x="343792" y="1147763"/>
            <a:ext cx="720080" cy="864096"/>
          </a:xfrm>
          <a:prstGeom prst="roundRect">
            <a:avLst>
              <a:gd name="adj" fmla="val 16667"/>
            </a:avLst>
          </a:prstGeom>
          <a:solidFill>
            <a:schemeClr val="accent1">
              <a:lumMod val="50000"/>
            </a:schemeClr>
          </a:solidFill>
          <a:ln w="19050">
            <a:solidFill>
              <a:schemeClr val="tx1"/>
            </a:solidFill>
            <a:round/>
            <a:headEnd/>
            <a:tailEnd/>
          </a:ln>
          <a:effectLst/>
          <a:scene3d>
            <a:camera prst="isometricOffAxis1Right"/>
            <a:lightRig rig="threePt" dir="t"/>
          </a:scene3d>
          <a:sp3d>
            <a:bevelT w="152400" h="50800" prst="softRound"/>
          </a:sp3d>
        </p:spPr>
        <p:txBody>
          <a:bodyPr wrap="none" anchor="ctr"/>
          <a:lstStyle/>
          <a:p>
            <a:pPr algn="ctr">
              <a:defRPr/>
            </a:pPr>
            <a:endParaRPr lang="ru-RU" sz="2000" b="1" u="sng" dirty="0">
              <a:latin typeface="Tahoma" pitchFamily="34" charset="0"/>
            </a:endParaRPr>
          </a:p>
          <a:p>
            <a:pPr algn="ctr">
              <a:defRPr/>
            </a:pPr>
            <a:r>
              <a:rPr lang="en-US" sz="2400" b="1" dirty="0">
                <a:solidFill>
                  <a:schemeClr val="bg1">
                    <a:lumMod val="40000"/>
                    <a:lumOff val="60000"/>
                  </a:schemeClr>
                </a:solidFill>
                <a:latin typeface="Tahoma" pitchFamily="34" charset="0"/>
              </a:rPr>
              <a:t>II</a:t>
            </a:r>
            <a:endParaRPr lang="ru-RU" sz="2400" b="1" dirty="0">
              <a:solidFill>
                <a:schemeClr val="bg1">
                  <a:lumMod val="40000"/>
                  <a:lumOff val="60000"/>
                </a:schemeClr>
              </a:solidFill>
              <a:latin typeface="Tahoma" pitchFamily="34" charset="0"/>
            </a:endParaRPr>
          </a:p>
          <a:p>
            <a:pPr algn="ctr">
              <a:defRPr/>
            </a:pPr>
            <a:endParaRPr lang="ru-RU" sz="2000" dirty="0">
              <a:latin typeface="Tahoma" pitchFamily="34" charset="0"/>
            </a:endParaRPr>
          </a:p>
        </p:txBody>
      </p:sp>
      <p:cxnSp>
        <p:nvCxnSpPr>
          <p:cNvPr id="10" name="Прямая со стрелкой 9"/>
          <p:cNvCxnSpPr>
            <a:stCxn id="3" idx="3"/>
            <a:endCxn id="4" idx="1"/>
          </p:cNvCxnSpPr>
          <p:nvPr/>
        </p:nvCxnSpPr>
        <p:spPr bwMode="auto">
          <a:xfrm>
            <a:off x="2555875" y="2960688"/>
            <a:ext cx="3455988" cy="0"/>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1" name="Прямая со стрелкой 10"/>
          <p:cNvCxnSpPr>
            <a:stCxn id="4" idx="2"/>
            <a:endCxn id="5" idx="0"/>
          </p:cNvCxnSpPr>
          <p:nvPr/>
        </p:nvCxnSpPr>
        <p:spPr bwMode="auto">
          <a:xfrm flipH="1">
            <a:off x="4392613" y="3357563"/>
            <a:ext cx="2951162" cy="1366837"/>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7" name="TextBox 16"/>
          <p:cNvSpPr txBox="1"/>
          <p:nvPr/>
        </p:nvSpPr>
        <p:spPr>
          <a:xfrm>
            <a:off x="3132138" y="1989138"/>
            <a:ext cx="2311400" cy="584200"/>
          </a:xfrm>
          <a:prstGeom prst="rect">
            <a:avLst/>
          </a:prstGeom>
          <a:noFill/>
          <a:ln w="19050">
            <a:solidFill>
              <a:srgbClr val="FCFCE8"/>
            </a:solidFill>
          </a:ln>
        </p:spPr>
        <p:txBody>
          <a:bodyPr wrap="none">
            <a:spAutoFit/>
          </a:bodyPr>
          <a:lstStyle/>
          <a:p>
            <a:pPr algn="ctr">
              <a:defRPr/>
            </a:pPr>
            <a:r>
              <a:rPr lang="ru-RU" sz="1600" i="1" dirty="0">
                <a:latin typeface="+mn-lt"/>
              </a:rPr>
              <a:t>Договор </a:t>
            </a:r>
          </a:p>
          <a:p>
            <a:pPr algn="ctr">
              <a:defRPr/>
            </a:pPr>
            <a:r>
              <a:rPr lang="ru-RU" sz="1600" i="1" dirty="0">
                <a:latin typeface="+mn-lt"/>
              </a:rPr>
              <a:t>генерального подряда</a:t>
            </a:r>
          </a:p>
        </p:txBody>
      </p:sp>
      <p:sp>
        <p:nvSpPr>
          <p:cNvPr id="22" name="TextBox 21"/>
          <p:cNvSpPr txBox="1"/>
          <p:nvPr/>
        </p:nvSpPr>
        <p:spPr>
          <a:xfrm>
            <a:off x="6443663" y="4076700"/>
            <a:ext cx="1279525" cy="585788"/>
          </a:xfrm>
          <a:prstGeom prst="rect">
            <a:avLst/>
          </a:prstGeom>
          <a:noFill/>
          <a:ln w="19050">
            <a:solidFill>
              <a:srgbClr val="FCFCE8"/>
            </a:solidFill>
          </a:ln>
        </p:spPr>
        <p:txBody>
          <a:bodyPr wrap="none">
            <a:spAutoFit/>
          </a:bodyPr>
          <a:lstStyle/>
          <a:p>
            <a:pPr algn="ctr">
              <a:defRPr/>
            </a:pPr>
            <a:r>
              <a:rPr lang="ru-RU" sz="1600" i="1" dirty="0">
                <a:latin typeface="+mn-lt"/>
              </a:rPr>
              <a:t>Договоры </a:t>
            </a:r>
          </a:p>
          <a:p>
            <a:pPr algn="ctr">
              <a:defRPr/>
            </a:pPr>
            <a:r>
              <a:rPr lang="ru-RU" sz="1600" i="1" dirty="0">
                <a:latin typeface="+mn-lt"/>
              </a:rPr>
              <a:t>субподряда</a:t>
            </a:r>
          </a:p>
        </p:txBody>
      </p:sp>
      <p:sp>
        <p:nvSpPr>
          <p:cNvPr id="122890" name="TextBox 11"/>
          <p:cNvSpPr txBox="1">
            <a:spLocks noChangeArrowheads="1"/>
          </p:cNvSpPr>
          <p:nvPr/>
        </p:nvSpPr>
        <p:spPr bwMode="auto">
          <a:xfrm>
            <a:off x="900113" y="4076700"/>
            <a:ext cx="2016125" cy="369888"/>
          </a:xfrm>
          <a:prstGeom prst="rect">
            <a:avLst/>
          </a:prstGeom>
          <a:noFill/>
          <a:ln w="38100">
            <a:solidFill>
              <a:srgbClr val="FFC000"/>
            </a:solidFill>
            <a:miter lim="800000"/>
            <a:headEnd/>
            <a:tailEnd/>
          </a:ln>
        </p:spPr>
        <p:txBody>
          <a:bodyPr>
            <a:spAutoFit/>
          </a:bodyPr>
          <a:lstStyle/>
          <a:p>
            <a:pPr algn="ctr"/>
            <a:r>
              <a:rPr lang="ru-RU" b="1">
                <a:solidFill>
                  <a:srgbClr val="FFC000"/>
                </a:solidFill>
              </a:rPr>
              <a:t>согласование</a:t>
            </a:r>
          </a:p>
        </p:txBody>
      </p:sp>
      <p:cxnSp>
        <p:nvCxnSpPr>
          <p:cNvPr id="13" name="Прямая со стрелкой 12"/>
          <p:cNvCxnSpPr>
            <a:stCxn id="3" idx="2"/>
            <a:endCxn id="5" idx="0"/>
          </p:cNvCxnSpPr>
          <p:nvPr/>
        </p:nvCxnSpPr>
        <p:spPr bwMode="auto">
          <a:xfrm>
            <a:off x="1584325" y="3284538"/>
            <a:ext cx="2808288" cy="1439862"/>
          </a:xfrm>
          <a:prstGeom prst="straightConnector1">
            <a:avLst/>
          </a:prstGeom>
          <a:ln>
            <a:solidFill>
              <a:srgbClr val="FFCC0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144</a:t>
            </a:r>
          </a:p>
        </p:txBody>
      </p:sp>
    </p:spTree>
    <p:extLst>
      <p:ext uri="{BB962C8B-B14F-4D97-AF65-F5344CB8AC3E}">
        <p14:creationId xmlns:p14="http://schemas.microsoft.com/office/powerpoint/2010/main" val="363812360"/>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950" y="260350"/>
            <a:ext cx="8516938" cy="887413"/>
          </a:xfrm>
        </p:spPr>
        <p:txBody>
          <a:bodyPr>
            <a:normAutofit fontScale="90000"/>
          </a:bodyPr>
          <a:lstStyle/>
          <a:p>
            <a:pPr algn="ctr">
              <a:defRPr/>
            </a:pPr>
            <a:r>
              <a:rPr lang="ru-RU" sz="2400" b="1" dirty="0"/>
              <a:t/>
            </a:r>
            <a:br>
              <a:rPr lang="ru-RU" sz="2400" b="1" dirty="0"/>
            </a:br>
            <a:r>
              <a:rPr lang="ru-RU" sz="2400" b="1" dirty="0"/>
              <a:t>            </a:t>
            </a:r>
            <a:br>
              <a:rPr lang="ru-RU" sz="2400" b="1" dirty="0"/>
            </a:br>
            <a:r>
              <a:rPr lang="ru-RU" sz="2400" b="1" dirty="0">
                <a:solidFill>
                  <a:srgbClr val="FF8600"/>
                </a:solidFill>
              </a:rPr>
              <a:t>Структура договорных отношений по строительному подряду</a:t>
            </a:r>
            <a:endParaRPr lang="ru-RU" dirty="0">
              <a:solidFill>
                <a:srgbClr val="FF8600"/>
              </a:solidFill>
            </a:endParaRPr>
          </a:p>
        </p:txBody>
      </p:sp>
      <p:sp>
        <p:nvSpPr>
          <p:cNvPr id="3" name="AutoShape 5"/>
          <p:cNvSpPr>
            <a:spLocks noChangeArrowheads="1"/>
          </p:cNvSpPr>
          <p:nvPr/>
        </p:nvSpPr>
        <p:spPr bwMode="auto">
          <a:xfrm>
            <a:off x="755650" y="2636838"/>
            <a:ext cx="1944688" cy="64770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2000" b="1" u="sng" dirty="0">
              <a:latin typeface="Tahoma" pitchFamily="34" charset="0"/>
            </a:endParaRPr>
          </a:p>
          <a:p>
            <a:pPr algn="ctr">
              <a:defRPr/>
            </a:pPr>
            <a:r>
              <a:rPr lang="ru-RU" b="1" u="sng" dirty="0">
                <a:latin typeface="Tahoma" pitchFamily="34" charset="0"/>
              </a:rPr>
              <a:t>Заказчик</a:t>
            </a:r>
          </a:p>
          <a:p>
            <a:pPr algn="ctr">
              <a:defRPr/>
            </a:pPr>
            <a:endParaRPr lang="ru-RU" sz="1600" dirty="0">
              <a:latin typeface="Tahoma" pitchFamily="34" charset="0"/>
            </a:endParaRPr>
          </a:p>
        </p:txBody>
      </p:sp>
      <p:sp>
        <p:nvSpPr>
          <p:cNvPr id="4" name="AutoShape 5"/>
          <p:cNvSpPr>
            <a:spLocks noChangeArrowheads="1"/>
          </p:cNvSpPr>
          <p:nvPr/>
        </p:nvSpPr>
        <p:spPr bwMode="auto">
          <a:xfrm>
            <a:off x="6011863" y="2565400"/>
            <a:ext cx="2663825" cy="7921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2000" b="1" u="sng" dirty="0">
              <a:latin typeface="Tahoma" pitchFamily="34" charset="0"/>
            </a:endParaRPr>
          </a:p>
          <a:p>
            <a:pPr algn="ctr">
              <a:defRPr/>
            </a:pPr>
            <a:r>
              <a:rPr lang="ru-RU" b="1" u="sng" dirty="0">
                <a:latin typeface="Tahoma" pitchFamily="34" charset="0"/>
              </a:rPr>
              <a:t>Генеральный </a:t>
            </a:r>
          </a:p>
          <a:p>
            <a:pPr algn="ctr">
              <a:defRPr/>
            </a:pPr>
            <a:r>
              <a:rPr lang="ru-RU" b="1" u="sng" dirty="0">
                <a:latin typeface="Tahoma" pitchFamily="34" charset="0"/>
              </a:rPr>
              <a:t>подрядчик</a:t>
            </a:r>
          </a:p>
          <a:p>
            <a:pPr algn="ctr">
              <a:defRPr/>
            </a:pPr>
            <a:endParaRPr lang="ru-RU" sz="1600" dirty="0">
              <a:latin typeface="Tahoma" pitchFamily="34" charset="0"/>
            </a:endParaRPr>
          </a:p>
        </p:txBody>
      </p:sp>
      <p:sp>
        <p:nvSpPr>
          <p:cNvPr id="5" name="AutoShape 5"/>
          <p:cNvSpPr>
            <a:spLocks noChangeArrowheads="1"/>
          </p:cNvSpPr>
          <p:nvPr/>
        </p:nvSpPr>
        <p:spPr bwMode="auto">
          <a:xfrm>
            <a:off x="395288" y="4868863"/>
            <a:ext cx="2663825" cy="64770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2000" b="1" u="sng" dirty="0">
              <a:latin typeface="Tahoma" pitchFamily="34" charset="0"/>
            </a:endParaRPr>
          </a:p>
          <a:p>
            <a:pPr algn="ctr">
              <a:defRPr/>
            </a:pPr>
            <a:r>
              <a:rPr lang="ru-RU" b="1" u="sng" dirty="0">
                <a:latin typeface="Tahoma" pitchFamily="34" charset="0"/>
              </a:rPr>
              <a:t>Подрядчики</a:t>
            </a:r>
          </a:p>
          <a:p>
            <a:pPr algn="ctr">
              <a:defRPr/>
            </a:pPr>
            <a:endParaRPr lang="ru-RU" sz="1600" dirty="0">
              <a:latin typeface="Tahoma" pitchFamily="34" charset="0"/>
            </a:endParaRPr>
          </a:p>
        </p:txBody>
      </p:sp>
      <p:sp>
        <p:nvSpPr>
          <p:cNvPr id="7" name="AutoShape 5"/>
          <p:cNvSpPr>
            <a:spLocks noChangeArrowheads="1"/>
          </p:cNvSpPr>
          <p:nvPr/>
        </p:nvSpPr>
        <p:spPr bwMode="auto">
          <a:xfrm>
            <a:off x="323528" y="1125042"/>
            <a:ext cx="720080" cy="864096"/>
          </a:xfrm>
          <a:prstGeom prst="roundRect">
            <a:avLst>
              <a:gd name="adj" fmla="val 16667"/>
            </a:avLst>
          </a:prstGeom>
          <a:solidFill>
            <a:schemeClr val="accent1">
              <a:lumMod val="50000"/>
            </a:schemeClr>
          </a:solidFill>
          <a:ln w="19050">
            <a:solidFill>
              <a:schemeClr val="tx1"/>
            </a:solidFill>
            <a:round/>
            <a:headEnd/>
            <a:tailEnd/>
          </a:ln>
          <a:effectLst/>
          <a:scene3d>
            <a:camera prst="isometricOffAxis1Right"/>
            <a:lightRig rig="threePt" dir="t"/>
          </a:scene3d>
          <a:sp3d>
            <a:bevelT w="152400" h="50800" prst="softRound"/>
          </a:sp3d>
        </p:spPr>
        <p:txBody>
          <a:bodyPr wrap="none" anchor="ctr"/>
          <a:lstStyle/>
          <a:p>
            <a:pPr algn="ctr">
              <a:defRPr/>
            </a:pPr>
            <a:endParaRPr lang="ru-RU" sz="2000" b="1" u="sng" dirty="0">
              <a:latin typeface="Tahoma" pitchFamily="34" charset="0"/>
            </a:endParaRPr>
          </a:p>
          <a:p>
            <a:pPr algn="ctr">
              <a:defRPr/>
            </a:pPr>
            <a:r>
              <a:rPr lang="en-US" sz="2400" b="1" dirty="0">
                <a:solidFill>
                  <a:schemeClr val="bg1">
                    <a:lumMod val="40000"/>
                    <a:lumOff val="60000"/>
                  </a:schemeClr>
                </a:solidFill>
                <a:latin typeface="Tahoma" pitchFamily="34" charset="0"/>
              </a:rPr>
              <a:t>III</a:t>
            </a:r>
            <a:endParaRPr lang="ru-RU" sz="2400" b="1" dirty="0">
              <a:solidFill>
                <a:schemeClr val="bg1">
                  <a:lumMod val="40000"/>
                  <a:lumOff val="60000"/>
                </a:schemeClr>
              </a:solidFill>
              <a:latin typeface="Tahoma" pitchFamily="34" charset="0"/>
            </a:endParaRPr>
          </a:p>
          <a:p>
            <a:pPr algn="ctr">
              <a:defRPr/>
            </a:pPr>
            <a:endParaRPr lang="ru-RU" sz="2000" dirty="0">
              <a:latin typeface="Tahoma" pitchFamily="34" charset="0"/>
            </a:endParaRPr>
          </a:p>
        </p:txBody>
      </p:sp>
      <p:cxnSp>
        <p:nvCxnSpPr>
          <p:cNvPr id="10" name="Прямая со стрелкой 9"/>
          <p:cNvCxnSpPr>
            <a:stCxn id="3" idx="3"/>
            <a:endCxn id="4" idx="1"/>
          </p:cNvCxnSpPr>
          <p:nvPr/>
        </p:nvCxnSpPr>
        <p:spPr bwMode="auto">
          <a:xfrm>
            <a:off x="2700338" y="2960688"/>
            <a:ext cx="3311525" cy="0"/>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1" name="Прямая со стрелкой 10"/>
          <p:cNvCxnSpPr>
            <a:stCxn id="3" idx="2"/>
            <a:endCxn id="5" idx="0"/>
          </p:cNvCxnSpPr>
          <p:nvPr/>
        </p:nvCxnSpPr>
        <p:spPr bwMode="auto">
          <a:xfrm>
            <a:off x="1727200" y="3284538"/>
            <a:ext cx="0" cy="1584325"/>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7" name="TextBox 16"/>
          <p:cNvSpPr txBox="1"/>
          <p:nvPr/>
        </p:nvSpPr>
        <p:spPr>
          <a:xfrm>
            <a:off x="3132138" y="1989138"/>
            <a:ext cx="2311400" cy="584200"/>
          </a:xfrm>
          <a:prstGeom prst="rect">
            <a:avLst/>
          </a:prstGeom>
          <a:noFill/>
          <a:ln w="19050">
            <a:solidFill>
              <a:srgbClr val="FCFCE8"/>
            </a:solidFill>
          </a:ln>
        </p:spPr>
        <p:txBody>
          <a:bodyPr wrap="none">
            <a:spAutoFit/>
          </a:bodyPr>
          <a:lstStyle/>
          <a:p>
            <a:pPr algn="ctr">
              <a:defRPr/>
            </a:pPr>
            <a:r>
              <a:rPr lang="ru-RU" sz="1600" i="1" dirty="0">
                <a:latin typeface="+mn-lt"/>
              </a:rPr>
              <a:t>Договор </a:t>
            </a:r>
          </a:p>
          <a:p>
            <a:pPr algn="ctr">
              <a:defRPr/>
            </a:pPr>
            <a:r>
              <a:rPr lang="ru-RU" sz="1600" i="1" dirty="0">
                <a:latin typeface="+mn-lt"/>
              </a:rPr>
              <a:t>генерального подряда</a:t>
            </a:r>
          </a:p>
        </p:txBody>
      </p:sp>
      <p:sp>
        <p:nvSpPr>
          <p:cNvPr id="22" name="TextBox 21"/>
          <p:cNvSpPr txBox="1"/>
          <p:nvPr/>
        </p:nvSpPr>
        <p:spPr>
          <a:xfrm>
            <a:off x="2032000" y="3789363"/>
            <a:ext cx="1387475" cy="584200"/>
          </a:xfrm>
          <a:prstGeom prst="rect">
            <a:avLst/>
          </a:prstGeom>
          <a:noFill/>
          <a:ln w="19050">
            <a:solidFill>
              <a:srgbClr val="FCFCE8"/>
            </a:solidFill>
          </a:ln>
        </p:spPr>
        <p:txBody>
          <a:bodyPr>
            <a:spAutoFit/>
          </a:bodyPr>
          <a:lstStyle/>
          <a:p>
            <a:pPr algn="ctr">
              <a:defRPr/>
            </a:pPr>
            <a:r>
              <a:rPr lang="ru-RU" sz="1600" i="1" dirty="0">
                <a:latin typeface="+mn-lt"/>
              </a:rPr>
              <a:t>Договоры </a:t>
            </a:r>
          </a:p>
          <a:p>
            <a:pPr algn="ctr">
              <a:defRPr/>
            </a:pPr>
            <a:r>
              <a:rPr lang="ru-RU" sz="1600" i="1" dirty="0">
                <a:latin typeface="+mn-lt"/>
              </a:rPr>
              <a:t>подряда</a:t>
            </a:r>
          </a:p>
        </p:txBody>
      </p:sp>
      <p:cxnSp>
        <p:nvCxnSpPr>
          <p:cNvPr id="23" name="Прямая со стрелкой 22"/>
          <p:cNvCxnSpPr>
            <a:stCxn id="4" idx="2"/>
            <a:endCxn id="5" idx="3"/>
          </p:cNvCxnSpPr>
          <p:nvPr/>
        </p:nvCxnSpPr>
        <p:spPr bwMode="auto">
          <a:xfrm flipH="1">
            <a:off x="3059113" y="3357563"/>
            <a:ext cx="4284662" cy="1835150"/>
          </a:xfrm>
          <a:prstGeom prst="straightConnector1">
            <a:avLst/>
          </a:prstGeom>
          <a:ln>
            <a:solidFill>
              <a:srgbClr val="FFCC0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23915" name="TextBox 25"/>
          <p:cNvSpPr txBox="1">
            <a:spLocks noChangeArrowheads="1"/>
          </p:cNvSpPr>
          <p:nvPr/>
        </p:nvSpPr>
        <p:spPr bwMode="auto">
          <a:xfrm>
            <a:off x="5795963" y="4365625"/>
            <a:ext cx="2016125" cy="368300"/>
          </a:xfrm>
          <a:prstGeom prst="rect">
            <a:avLst/>
          </a:prstGeom>
          <a:noFill/>
          <a:ln w="38100">
            <a:solidFill>
              <a:srgbClr val="FFC000"/>
            </a:solidFill>
            <a:miter lim="800000"/>
            <a:headEnd/>
            <a:tailEnd/>
          </a:ln>
        </p:spPr>
        <p:txBody>
          <a:bodyPr>
            <a:spAutoFit/>
          </a:bodyPr>
          <a:lstStyle/>
          <a:p>
            <a:pPr algn="ctr"/>
            <a:r>
              <a:rPr lang="ru-RU" b="1">
                <a:solidFill>
                  <a:srgbClr val="FFC000"/>
                </a:solidFill>
              </a:rPr>
              <a:t>контроль</a:t>
            </a:r>
          </a:p>
        </p:txBody>
      </p:sp>
      <p:sp>
        <p:nvSpPr>
          <p:cNvPr id="13" name="TextBox 12"/>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145</a:t>
            </a:r>
          </a:p>
        </p:txBody>
      </p:sp>
    </p:spTree>
    <p:extLst>
      <p:ext uri="{BB962C8B-B14F-4D97-AF65-F5344CB8AC3E}">
        <p14:creationId xmlns:p14="http://schemas.microsoft.com/office/powerpoint/2010/main" val="5613985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188640"/>
            <a:ext cx="7128792" cy="1008112"/>
          </a:xfrm>
          <a:solidFill>
            <a:schemeClr val="accent1">
              <a:lumMod val="50000"/>
            </a:schemeClr>
          </a:solidFill>
          <a:ln w="38100" cmpd="sng">
            <a:solidFill>
              <a:schemeClr val="tx2"/>
            </a:solidFill>
            <a:prstDash val="solid"/>
          </a:ln>
          <a:scene3d>
            <a:camera prst="orthographicFront"/>
            <a:lightRig rig="threePt" dir="t"/>
          </a:scene3d>
          <a:sp3d>
            <a:bevelT w="120650" prst="convex"/>
          </a:sp3d>
        </p:spPr>
        <p:txBody>
          <a:bodyPr>
            <a:noAutofit/>
          </a:body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000" b="1" dirty="0"/>
              <a:t>Статья </a:t>
            </a:r>
            <a:r>
              <a:rPr lang="ru-RU" sz="2000" b="1" dirty="0" smtClean="0"/>
              <a:t>531 </a:t>
            </a:r>
            <a:r>
              <a:rPr lang="ru-RU" sz="2000" b="1" dirty="0"/>
              <a:t>ГК </a:t>
            </a:r>
            <a:r>
              <a:rPr lang="ru-RU" sz="2000" b="1" dirty="0" smtClean="0"/>
              <a:t>ДНР. </a:t>
            </a:r>
            <a:r>
              <a:rPr lang="ru-RU" sz="2000" b="1" dirty="0"/>
              <a:t/>
            </a:r>
            <a:br>
              <a:rPr lang="ru-RU" sz="2000" b="1" dirty="0"/>
            </a:br>
            <a:r>
              <a:rPr lang="ru-RU" sz="2000" b="1" dirty="0"/>
              <a:t>Предварительный договор.</a:t>
            </a:r>
            <a:br>
              <a:rPr lang="ru-RU" sz="2000" b="1" dirty="0"/>
            </a:br>
            <a:endParaRPr lang="ru-RU" sz="2000" b="1" dirty="0"/>
          </a:p>
        </p:txBody>
      </p:sp>
      <p:sp>
        <p:nvSpPr>
          <p:cNvPr id="4" name="TextBox 3"/>
          <p:cNvSpPr txBox="1"/>
          <p:nvPr/>
        </p:nvSpPr>
        <p:spPr>
          <a:xfrm>
            <a:off x="8604448" y="548680"/>
            <a:ext cx="234547" cy="861774"/>
          </a:xfrm>
          <a:prstGeom prst="rect">
            <a:avLst/>
          </a:prstGeom>
          <a:noFill/>
        </p:spPr>
        <p:txBody>
          <a:bodyPr wrap="none" rtlCol="0">
            <a:spAutoFit/>
          </a:bodyPr>
          <a:lstStyle/>
          <a:p>
            <a:endParaRPr lang="ru-RU" sz="3200" b="1" dirty="0">
              <a:solidFill>
                <a:srgbClr val="40464F"/>
              </a:solidFill>
            </a:endParaRPr>
          </a:p>
          <a:p>
            <a:endParaRPr lang="ru-RU" dirty="0"/>
          </a:p>
        </p:txBody>
      </p:sp>
      <p:sp>
        <p:nvSpPr>
          <p:cNvPr id="6" name="TextBox 5"/>
          <p:cNvSpPr txBox="1"/>
          <p:nvPr/>
        </p:nvSpPr>
        <p:spPr>
          <a:xfrm>
            <a:off x="251520" y="2132856"/>
            <a:ext cx="8640961" cy="369332"/>
          </a:xfrm>
          <a:prstGeom prst="rect">
            <a:avLst/>
          </a:prstGeom>
          <a:noFill/>
        </p:spPr>
        <p:txBody>
          <a:bodyPr wrap="square" rtlCol="0">
            <a:spAutoFit/>
          </a:bodyPr>
          <a:lstStyle/>
          <a:p>
            <a:pPr algn="just"/>
            <a:r>
              <a:rPr lang="ru-RU" dirty="0"/>
              <a:t>	</a:t>
            </a:r>
            <a:endParaRPr lang="ru-RU" sz="2200" dirty="0"/>
          </a:p>
        </p:txBody>
      </p:sp>
      <p:graphicFrame>
        <p:nvGraphicFramePr>
          <p:cNvPr id="7" name="Таблица 6"/>
          <p:cNvGraphicFramePr>
            <a:graphicFrameLocks noGrp="1"/>
          </p:cNvGraphicFramePr>
          <p:nvPr>
            <p:extLst>
              <p:ext uri="{D42A27DB-BD31-4B8C-83A1-F6EECF244321}">
                <p14:modId xmlns:p14="http://schemas.microsoft.com/office/powerpoint/2010/main" val="3632291423"/>
              </p:ext>
            </p:extLst>
          </p:nvPr>
        </p:nvGraphicFramePr>
        <p:xfrm>
          <a:off x="395536" y="1340768"/>
          <a:ext cx="8424936" cy="4966672"/>
        </p:xfrm>
        <a:graphic>
          <a:graphicData uri="http://schemas.openxmlformats.org/drawingml/2006/table">
            <a:tbl>
              <a:tblPr firstRow="1" bandRow="1" bandCol="1">
                <a:tableStyleId>{5C22544A-7EE6-4342-B048-85BDC9FD1C3A}</a:tableStyleId>
              </a:tblPr>
              <a:tblGrid>
                <a:gridCol w="6048672">
                  <a:extLst>
                    <a:ext uri="{9D8B030D-6E8A-4147-A177-3AD203B41FA5}">
                      <a16:colId xmlns:a16="http://schemas.microsoft.com/office/drawing/2014/main" xmlns="" val="20000"/>
                    </a:ext>
                  </a:extLst>
                </a:gridCol>
                <a:gridCol w="2376264">
                  <a:extLst>
                    <a:ext uri="{9D8B030D-6E8A-4147-A177-3AD203B41FA5}">
                      <a16:colId xmlns:a16="http://schemas.microsoft.com/office/drawing/2014/main" xmlns="" val="20001"/>
                    </a:ext>
                  </a:extLst>
                </a:gridCol>
              </a:tblGrid>
              <a:tr h="3168352">
                <a:tc>
                  <a:txBody>
                    <a:bodyPr/>
                    <a:lstStyle/>
                    <a:p>
                      <a:pPr algn="ctr"/>
                      <a:endParaRPr lang="ru-RU" sz="1600" b="0" dirty="0"/>
                    </a:p>
                    <a:p>
                      <a:pPr algn="just"/>
                      <a:r>
                        <a:rPr lang="ru-RU" sz="1600" b="0" i="0" u="none" strike="noStrike" kern="1200" baseline="0" dirty="0">
                          <a:solidFill>
                            <a:schemeClr val="lt1"/>
                          </a:solidFill>
                          <a:latin typeface="+mn-lt"/>
                          <a:ea typeface="+mn-ea"/>
                          <a:cs typeface="+mn-cs"/>
                        </a:rPr>
                        <a:t>    3. Предварительный договор должен содержать условия, позволяющие установить предмет, а также </a:t>
                      </a:r>
                      <a:r>
                        <a:rPr lang="ru-RU" sz="1600" b="1" i="0" u="none" strike="noStrike" kern="1200" baseline="0" dirty="0">
                          <a:solidFill>
                            <a:srgbClr val="FF0000"/>
                          </a:solidFill>
                          <a:effectLst>
                            <a:outerShdw blurRad="50800" dist="38100" dir="2700000" algn="tl" rotWithShape="0">
                              <a:srgbClr val="000000">
                                <a:alpha val="43000"/>
                              </a:srgbClr>
                            </a:outerShdw>
                          </a:effectLst>
                          <a:latin typeface="+mn-lt"/>
                          <a:ea typeface="+mn-ea"/>
                          <a:cs typeface="+mn-cs"/>
                        </a:rPr>
                        <a:t>условия основного договора, относительно которых по заявлению одной из сторон должно быть достигнуто соглашение при заключении предварительного договора.</a:t>
                      </a:r>
                    </a:p>
                    <a:p>
                      <a:pPr algn="just"/>
                      <a:endParaRPr lang="ru-RU" sz="1600" b="0" i="0" u="none" strike="noStrike" kern="1200" baseline="0" dirty="0">
                        <a:solidFill>
                          <a:schemeClr val="lt1"/>
                        </a:solidFill>
                        <a:effectLst>
                          <a:outerShdw blurRad="50800" dist="38100" dir="2700000" algn="tl" rotWithShape="0">
                            <a:srgbClr val="000000">
                              <a:alpha val="43000"/>
                            </a:srgbClr>
                          </a:outerShdw>
                        </a:effectLst>
                        <a:latin typeface="+mn-lt"/>
                        <a:ea typeface="+mn-ea"/>
                        <a:cs typeface="+mn-cs"/>
                      </a:endParaRPr>
                    </a:p>
                    <a:p>
                      <a:pPr algn="just"/>
                      <a:r>
                        <a:rPr lang="ru-RU" sz="1600" b="0" i="0" u="none" strike="noStrike" kern="1200" baseline="0" dirty="0">
                          <a:solidFill>
                            <a:schemeClr val="lt1"/>
                          </a:solidFill>
                          <a:effectLst>
                            <a:outerShdw blurRad="50800" dist="38100" dir="2700000" algn="tl" rotWithShape="0">
                              <a:srgbClr val="000000">
                                <a:alpha val="43000"/>
                              </a:srgbClr>
                            </a:outerShdw>
                          </a:effectLst>
                          <a:latin typeface="+mn-lt"/>
                          <a:ea typeface="+mn-ea"/>
                          <a:cs typeface="+mn-cs"/>
                        </a:rPr>
                        <a:t>    5. </a:t>
                      </a:r>
                      <a:r>
                        <a:rPr lang="ru-RU" sz="1600" b="1" i="0" u="none" strike="noStrike" kern="1200" baseline="0" dirty="0">
                          <a:solidFill>
                            <a:srgbClr val="FF0000"/>
                          </a:solidFill>
                          <a:effectLst>
                            <a:outerShdw blurRad="50800" dist="38100" dir="2700000" algn="tl" rotWithShape="0">
                              <a:srgbClr val="000000">
                                <a:alpha val="43000"/>
                              </a:srgbClr>
                            </a:outerShdw>
                          </a:effectLst>
                          <a:latin typeface="+mn-lt"/>
                          <a:ea typeface="+mn-ea"/>
                          <a:cs typeface="+mn-cs"/>
                        </a:rPr>
                        <a:t>Требование о понуждении к заключению основного договора может быть заявлено в течение </a:t>
                      </a:r>
                      <a:r>
                        <a:rPr lang="ru-RU" sz="1600" b="1" i="0" u="sng" strike="noStrike" kern="1200" baseline="0" dirty="0">
                          <a:solidFill>
                            <a:srgbClr val="FF0000"/>
                          </a:solidFill>
                          <a:effectLst>
                            <a:outerShdw blurRad="50800" dist="38100" dir="2700000" algn="tl" rotWithShape="0">
                              <a:srgbClr val="000000">
                                <a:alpha val="43000"/>
                              </a:srgbClr>
                            </a:outerShdw>
                          </a:effectLst>
                          <a:latin typeface="+mn-lt"/>
                          <a:ea typeface="+mn-ea"/>
                          <a:cs typeface="+mn-cs"/>
                        </a:rPr>
                        <a:t>ШЕСТИ МЕСЯЦЕВ</a:t>
                      </a:r>
                      <a:r>
                        <a:rPr lang="ru-RU" sz="1600" b="1" i="0" u="none" strike="noStrike" kern="1200" baseline="0" dirty="0">
                          <a:solidFill>
                            <a:srgbClr val="FF0000"/>
                          </a:solidFill>
                          <a:effectLst>
                            <a:outerShdw blurRad="50800" dist="38100" dir="2700000" algn="tl" rotWithShape="0">
                              <a:srgbClr val="000000">
                                <a:alpha val="43000"/>
                              </a:srgbClr>
                            </a:outerShdw>
                          </a:effectLst>
                          <a:latin typeface="+mn-lt"/>
                          <a:ea typeface="+mn-ea"/>
                          <a:cs typeface="+mn-cs"/>
                        </a:rPr>
                        <a:t> с момента неисполнения обязательства по заключению договора.</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tc>
                  <a:txBody>
                    <a:bodyPr/>
                    <a:lstStyle/>
                    <a:p>
                      <a:endParaRPr lang="ru-RU" sz="1600" dirty="0"/>
                    </a:p>
                    <a:p>
                      <a:pPr algn="ctr"/>
                      <a:r>
                        <a:rPr lang="ru-RU" sz="1600" dirty="0">
                          <a:solidFill>
                            <a:schemeClr val="accent6">
                              <a:lumMod val="50000"/>
                            </a:schemeClr>
                          </a:solidFill>
                        </a:rPr>
                        <a:t>Установление</a:t>
                      </a:r>
                      <a:r>
                        <a:rPr lang="ru-RU" sz="1600" baseline="0" dirty="0">
                          <a:solidFill>
                            <a:schemeClr val="accent6">
                              <a:lumMod val="50000"/>
                            </a:schemeClr>
                          </a:solidFill>
                        </a:rPr>
                        <a:t> специального срока исковой давности</a:t>
                      </a:r>
                      <a:endParaRPr lang="ru-RU" sz="1600" dirty="0">
                        <a:solidFill>
                          <a:schemeClr val="accent6">
                            <a:lumMod val="50000"/>
                          </a:schemeClr>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tcPr>
                </a:tc>
                <a:extLst>
                  <a:ext uri="{0D108BD9-81ED-4DB2-BD59-A6C34878D82A}">
                    <a16:rowId xmlns:a16="http://schemas.microsoft.com/office/drawing/2014/main" xmlns="" val="10000"/>
                  </a:ext>
                </a:extLst>
              </a:tr>
              <a:tr h="172819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b="0" i="0" u="none" strike="noStrike" kern="1200" baseline="0" dirty="0">
                          <a:solidFill>
                            <a:schemeClr val="lt1"/>
                          </a:solidFill>
                          <a:latin typeface="+mn-lt"/>
                          <a:ea typeface="+mn-ea"/>
                          <a:cs typeface="+mn-cs"/>
                        </a:rPr>
                        <a:t>  5. В случае возникновения разногласий сторон относительно условий основного договора </a:t>
                      </a:r>
                      <a:r>
                        <a:rPr lang="ru-RU" sz="1600" b="1" i="0" u="none" strike="noStrike" kern="1200" baseline="0" dirty="0">
                          <a:solidFill>
                            <a:srgbClr val="FF0000"/>
                          </a:solidFill>
                          <a:effectLst>
                            <a:outerShdw blurRad="50800" dist="38100" dir="2700000" algn="tl" rotWithShape="0">
                              <a:srgbClr val="000000">
                                <a:alpha val="43000"/>
                              </a:srgbClr>
                            </a:outerShdw>
                          </a:effectLst>
                          <a:latin typeface="+mn-lt"/>
                          <a:ea typeface="+mn-ea"/>
                          <a:cs typeface="+mn-cs"/>
                        </a:rPr>
                        <a:t>такие условия определяются в соответствии с </a:t>
                      </a:r>
                      <a:r>
                        <a:rPr lang="ru-RU" sz="1600" b="1" i="0" u="none" strike="noStrike" kern="1200" baseline="0" dirty="0" smtClean="0">
                          <a:solidFill>
                            <a:srgbClr val="FF0000"/>
                          </a:solidFill>
                          <a:effectLst>
                            <a:outerShdw blurRad="50800" dist="38100" dir="2700000" algn="tl" rotWithShape="0">
                              <a:srgbClr val="000000">
                                <a:alpha val="43000"/>
                              </a:srgbClr>
                            </a:outerShdw>
                          </a:effectLst>
                          <a:latin typeface="+mn-lt"/>
                          <a:ea typeface="+mn-ea"/>
                          <a:cs typeface="+mn-cs"/>
                        </a:rPr>
                        <a:t>судебным  решением.</a:t>
                      </a:r>
                      <a:r>
                        <a:rPr lang="ru-RU" sz="1600" b="1" i="0" u="none" strike="noStrike" kern="1200" baseline="0" dirty="0" smtClean="0">
                          <a:solidFill>
                            <a:srgbClr val="FF0000"/>
                          </a:solidFill>
                          <a:latin typeface="+mn-lt"/>
                          <a:ea typeface="+mn-ea"/>
                          <a:cs typeface="+mn-cs"/>
                        </a:rPr>
                        <a:t> </a:t>
                      </a:r>
                      <a:r>
                        <a:rPr lang="ru-RU" sz="1600" b="0" i="0" u="none" strike="noStrike" kern="1200" baseline="0" dirty="0">
                          <a:solidFill>
                            <a:schemeClr val="lt1"/>
                          </a:solidFill>
                          <a:latin typeface="+mn-lt"/>
                          <a:ea typeface="+mn-ea"/>
                          <a:cs typeface="+mn-cs"/>
                        </a:rPr>
                        <a:t>Основной договор в этом случае считается заключенным с момента вступления в законную силу </a:t>
                      </a:r>
                      <a:r>
                        <a:rPr lang="ru-RU" sz="1600" b="0" i="0" u="none" strike="noStrike" kern="1200" baseline="0" dirty="0" smtClean="0">
                          <a:solidFill>
                            <a:schemeClr val="lt1"/>
                          </a:solidFill>
                          <a:latin typeface="+mn-lt"/>
                          <a:ea typeface="+mn-ea"/>
                          <a:cs typeface="+mn-cs"/>
                        </a:rPr>
                        <a:t>судебного решения  </a:t>
                      </a:r>
                      <a:r>
                        <a:rPr lang="ru-RU" sz="1600" b="0" i="0" u="none" strike="noStrike" kern="1200" baseline="0" dirty="0">
                          <a:solidFill>
                            <a:schemeClr val="lt1"/>
                          </a:solidFill>
                          <a:latin typeface="+mn-lt"/>
                          <a:ea typeface="+mn-ea"/>
                          <a:cs typeface="+mn-cs"/>
                        </a:rPr>
                        <a:t>или с момента, указанного в </a:t>
                      </a:r>
                      <a:r>
                        <a:rPr lang="ru-RU" sz="1600" b="0" i="0" u="none" strike="noStrike" kern="1200" baseline="0" dirty="0" smtClean="0">
                          <a:solidFill>
                            <a:schemeClr val="lt1"/>
                          </a:solidFill>
                          <a:latin typeface="+mn-lt"/>
                          <a:ea typeface="+mn-ea"/>
                          <a:cs typeface="+mn-cs"/>
                        </a:rPr>
                        <a:t>судебном решении.</a:t>
                      </a:r>
                      <a:endParaRPr lang="ru-RU" sz="1600" b="0" i="0" u="none" strike="noStrike" kern="1200" baseline="0" dirty="0">
                        <a:solidFill>
                          <a:schemeClr val="lt1"/>
                        </a:solidFill>
                        <a:latin typeface="+mn-lt"/>
                        <a:ea typeface="+mn-ea"/>
                        <a:cs typeface="+mn-cs"/>
                      </a:endParaRPr>
                    </a:p>
                    <a:p>
                      <a:pPr algn="ctr"/>
                      <a:endParaRPr lang="ru-RU" sz="1600" b="0" u="none"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tc>
                  <a:txBody>
                    <a:bodyPr/>
                    <a:lstStyle/>
                    <a:p>
                      <a:pPr algn="ctr"/>
                      <a:r>
                        <a:rPr lang="ru-RU" sz="1600" b="1" dirty="0">
                          <a:solidFill>
                            <a:srgbClr val="37363F"/>
                          </a:solidFill>
                        </a:rPr>
                        <a:t>Формирование инициативно-законной природы договора</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solidFill>
                  </a:tcPr>
                </a:tc>
                <a:extLst>
                  <a:ext uri="{0D108BD9-81ED-4DB2-BD59-A6C34878D82A}">
                    <a16:rowId xmlns:a16="http://schemas.microsoft.com/office/drawing/2014/main" xmlns="" val="10001"/>
                  </a:ext>
                </a:extLst>
              </a:tr>
            </a:tbl>
          </a:graphicData>
        </a:graphic>
      </p:graphicFrame>
      <p:sp>
        <p:nvSpPr>
          <p:cNvPr id="8" name="TextBox 7"/>
          <p:cNvSpPr txBox="1"/>
          <p:nvPr/>
        </p:nvSpPr>
        <p:spPr>
          <a:xfrm>
            <a:off x="8506374" y="548680"/>
            <a:ext cx="641121" cy="584776"/>
          </a:xfrm>
          <a:prstGeom prst="rect">
            <a:avLst/>
          </a:prstGeom>
          <a:noFill/>
        </p:spPr>
        <p:txBody>
          <a:bodyPr wrap="none" rtlCol="0">
            <a:spAutoFit/>
          </a:bodyPr>
          <a:lstStyle/>
          <a:p>
            <a:r>
              <a:rPr lang="ru-RU" sz="3200" b="1" dirty="0">
                <a:solidFill>
                  <a:srgbClr val="40464F"/>
                </a:solidFill>
              </a:rPr>
              <a:t>14</a:t>
            </a:r>
          </a:p>
        </p:txBody>
      </p:sp>
    </p:spTree>
    <p:extLst>
      <p:ext uri="{BB962C8B-B14F-4D97-AF65-F5344CB8AC3E}">
        <p14:creationId xmlns:p14="http://schemas.microsoft.com/office/powerpoint/2010/main" val="628622824"/>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5"/>
          <p:cNvSpPr>
            <a:spLocks noChangeArrowheads="1"/>
          </p:cNvSpPr>
          <p:nvPr/>
        </p:nvSpPr>
        <p:spPr bwMode="auto">
          <a:xfrm>
            <a:off x="2700338" y="3933825"/>
            <a:ext cx="1944687" cy="790575"/>
          </a:xfrm>
          <a:prstGeom prst="roundRect">
            <a:avLst>
              <a:gd name="adj" fmla="val 16667"/>
            </a:avLst>
          </a:prstGeom>
          <a:solidFill>
            <a:srgbClr val="FCFCE8"/>
          </a:solidFill>
          <a:ln w="38100">
            <a:solidFill>
              <a:srgbClr val="C00000"/>
            </a:solidFill>
            <a:round/>
            <a:headEnd/>
            <a:tailEnd/>
          </a:ln>
          <a:effectLst/>
        </p:spPr>
        <p:txBody>
          <a:bodyPr wrap="none" anchor="ctr"/>
          <a:lstStyle/>
          <a:p>
            <a:pPr algn="ctr">
              <a:defRPr/>
            </a:pPr>
            <a:endParaRPr lang="ru-RU" sz="2000" b="1" u="sng" dirty="0">
              <a:latin typeface="Tahoma" pitchFamily="34" charset="0"/>
            </a:endParaRPr>
          </a:p>
          <a:p>
            <a:pPr algn="ctr">
              <a:defRPr/>
            </a:pPr>
            <a:r>
              <a:rPr lang="ru-RU" b="1" u="sng" dirty="0">
                <a:solidFill>
                  <a:srgbClr val="C00000"/>
                </a:solidFill>
                <a:effectLst>
                  <a:outerShdw blurRad="38100" dist="38100" dir="2700000" algn="tl">
                    <a:srgbClr val="000000">
                      <a:alpha val="43137"/>
                    </a:srgbClr>
                  </a:outerShdw>
                </a:effectLst>
                <a:latin typeface="+mj-lt"/>
              </a:rPr>
              <a:t>ЗАКАЗЧИК</a:t>
            </a:r>
          </a:p>
          <a:p>
            <a:pPr algn="ctr">
              <a:defRPr/>
            </a:pPr>
            <a:endParaRPr lang="ru-RU" sz="1600" dirty="0">
              <a:latin typeface="Tahoma" pitchFamily="34" charset="0"/>
            </a:endParaRPr>
          </a:p>
        </p:txBody>
      </p:sp>
      <p:sp>
        <p:nvSpPr>
          <p:cNvPr id="2" name="Заголовок 1"/>
          <p:cNvSpPr>
            <a:spLocks noGrp="1"/>
          </p:cNvSpPr>
          <p:nvPr>
            <p:ph type="title" idx="4294967295"/>
          </p:nvPr>
        </p:nvSpPr>
        <p:spPr>
          <a:xfrm>
            <a:off x="395288" y="188913"/>
            <a:ext cx="8229600" cy="1152525"/>
          </a:xfrm>
        </p:spPr>
        <p:txBody>
          <a:bodyPr>
            <a:normAutofit fontScale="90000"/>
          </a:bodyPr>
          <a:lstStyle/>
          <a:p>
            <a:pPr algn="ctr">
              <a:defRPr/>
            </a:pPr>
            <a:r>
              <a:rPr lang="ru-RU" b="1" dirty="0"/>
              <a:t>  </a:t>
            </a:r>
            <a:br>
              <a:rPr lang="ru-RU" b="1" dirty="0"/>
            </a:br>
            <a:r>
              <a:rPr lang="ru-RU" sz="2400" b="1" dirty="0"/>
              <a:t>Структура договорных отношений по</a:t>
            </a:r>
            <a:br>
              <a:rPr lang="ru-RU" sz="2400" b="1" dirty="0"/>
            </a:br>
            <a:r>
              <a:rPr lang="ru-RU" sz="2400" b="1" dirty="0"/>
              <a:t>     строительному подряду</a:t>
            </a:r>
            <a:endParaRPr lang="ru-RU" dirty="0"/>
          </a:p>
        </p:txBody>
      </p:sp>
      <p:sp>
        <p:nvSpPr>
          <p:cNvPr id="124931" name="AutoShape 5"/>
          <p:cNvSpPr>
            <a:spLocks noChangeArrowheads="1"/>
          </p:cNvSpPr>
          <p:nvPr/>
        </p:nvSpPr>
        <p:spPr bwMode="auto">
          <a:xfrm>
            <a:off x="5940425" y="3933825"/>
            <a:ext cx="2665413" cy="790575"/>
          </a:xfrm>
          <a:prstGeom prst="roundRect">
            <a:avLst>
              <a:gd name="adj" fmla="val 16667"/>
            </a:avLst>
          </a:prstGeom>
          <a:solidFill>
            <a:schemeClr val="tx1"/>
          </a:solidFill>
          <a:ln w="38100">
            <a:solidFill>
              <a:srgbClr val="C00000"/>
            </a:solidFill>
            <a:round/>
            <a:headEnd/>
            <a:tailEnd/>
          </a:ln>
        </p:spPr>
        <p:txBody>
          <a:bodyPr wrap="none" anchor="ctr"/>
          <a:lstStyle/>
          <a:p>
            <a:pPr algn="ctr"/>
            <a:endParaRPr lang="ru-RU" sz="2000" b="1" u="sng" dirty="0">
              <a:latin typeface="Tahoma" pitchFamily="34" charset="0"/>
            </a:endParaRPr>
          </a:p>
          <a:p>
            <a:pPr algn="ctr"/>
            <a:r>
              <a:rPr lang="ru-RU" b="1" u="sng" dirty="0">
                <a:solidFill>
                  <a:srgbClr val="C00000"/>
                </a:solidFill>
                <a:latin typeface="+mj-lt"/>
              </a:rPr>
              <a:t>ГЕНЕРАЛЬНЫЙ </a:t>
            </a:r>
          </a:p>
          <a:p>
            <a:pPr algn="ctr"/>
            <a:r>
              <a:rPr lang="ru-RU" b="1" u="sng" dirty="0">
                <a:solidFill>
                  <a:srgbClr val="C00000"/>
                </a:solidFill>
                <a:latin typeface="+mj-lt"/>
              </a:rPr>
              <a:t>ПОДРЯДЧИК</a:t>
            </a:r>
          </a:p>
          <a:p>
            <a:pPr algn="ctr"/>
            <a:endParaRPr lang="ru-RU" sz="1600" dirty="0">
              <a:latin typeface="Tahoma" pitchFamily="34" charset="0"/>
            </a:endParaRPr>
          </a:p>
        </p:txBody>
      </p:sp>
      <p:sp>
        <p:nvSpPr>
          <p:cNvPr id="12" name="AutoShape 5"/>
          <p:cNvSpPr>
            <a:spLocks noChangeArrowheads="1"/>
          </p:cNvSpPr>
          <p:nvPr/>
        </p:nvSpPr>
        <p:spPr bwMode="auto">
          <a:xfrm>
            <a:off x="250825" y="3141663"/>
            <a:ext cx="1944688" cy="647700"/>
          </a:xfrm>
          <a:prstGeom prst="roundRect">
            <a:avLst>
              <a:gd name="adj" fmla="val 16667"/>
            </a:avLst>
          </a:prstGeom>
          <a:solidFill>
            <a:schemeClr val="accent1">
              <a:lumMod val="50000"/>
            </a:schemeClr>
          </a:solidFill>
          <a:ln w="38100">
            <a:solidFill>
              <a:schemeClr val="tx1"/>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defRPr/>
            </a:pPr>
            <a:endParaRPr lang="ru-RU" sz="2000" b="1" u="sng" dirty="0"/>
          </a:p>
          <a:p>
            <a:pPr algn="ctr">
              <a:defRPr/>
            </a:pPr>
            <a:r>
              <a:rPr lang="ru-RU" b="1" dirty="0">
                <a:solidFill>
                  <a:schemeClr val="tx1"/>
                </a:solidFill>
              </a:rPr>
              <a:t>Инвестор</a:t>
            </a:r>
          </a:p>
          <a:p>
            <a:pPr algn="ctr">
              <a:defRPr/>
            </a:pPr>
            <a:endParaRPr lang="ru-RU" sz="1600" dirty="0"/>
          </a:p>
        </p:txBody>
      </p:sp>
      <p:sp>
        <p:nvSpPr>
          <p:cNvPr id="55" name="AutoShape 5"/>
          <p:cNvSpPr>
            <a:spLocks noChangeArrowheads="1"/>
          </p:cNvSpPr>
          <p:nvPr/>
        </p:nvSpPr>
        <p:spPr bwMode="auto">
          <a:xfrm>
            <a:off x="4643438" y="2133600"/>
            <a:ext cx="2305050" cy="86360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2000" b="1" u="sng" dirty="0">
              <a:latin typeface="Tahoma" pitchFamily="34" charset="0"/>
            </a:endParaRPr>
          </a:p>
          <a:p>
            <a:pPr algn="ctr">
              <a:defRPr/>
            </a:pPr>
            <a:r>
              <a:rPr lang="ru-RU" b="1" dirty="0">
                <a:latin typeface="+mj-lt"/>
              </a:rPr>
              <a:t>Страховая </a:t>
            </a:r>
          </a:p>
          <a:p>
            <a:pPr algn="ctr">
              <a:defRPr/>
            </a:pPr>
            <a:r>
              <a:rPr lang="ru-RU" b="1" dirty="0">
                <a:latin typeface="+mj-lt"/>
              </a:rPr>
              <a:t>организация</a:t>
            </a:r>
          </a:p>
          <a:p>
            <a:pPr algn="ctr">
              <a:defRPr/>
            </a:pPr>
            <a:endParaRPr lang="ru-RU" sz="1600" dirty="0">
              <a:latin typeface="+mj-lt"/>
            </a:endParaRPr>
          </a:p>
        </p:txBody>
      </p:sp>
      <p:sp>
        <p:nvSpPr>
          <p:cNvPr id="5" name="AutoShape 5"/>
          <p:cNvSpPr>
            <a:spLocks noChangeArrowheads="1"/>
          </p:cNvSpPr>
          <p:nvPr/>
        </p:nvSpPr>
        <p:spPr bwMode="auto">
          <a:xfrm>
            <a:off x="5940425" y="5445125"/>
            <a:ext cx="2663825" cy="7921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2000" b="1" u="sng" dirty="0">
              <a:latin typeface="Tahoma" pitchFamily="34" charset="0"/>
            </a:endParaRPr>
          </a:p>
          <a:p>
            <a:pPr algn="ctr">
              <a:defRPr/>
            </a:pPr>
            <a:r>
              <a:rPr lang="ru-RU" b="1" dirty="0">
                <a:latin typeface="+mj-lt"/>
              </a:rPr>
              <a:t>Субподрядчики</a:t>
            </a:r>
          </a:p>
          <a:p>
            <a:pPr algn="ctr">
              <a:defRPr/>
            </a:pPr>
            <a:endParaRPr lang="ru-RU" sz="1600" dirty="0">
              <a:latin typeface="Tahoma" pitchFamily="34" charset="0"/>
            </a:endParaRPr>
          </a:p>
        </p:txBody>
      </p:sp>
      <p:sp>
        <p:nvSpPr>
          <p:cNvPr id="13" name="AutoShape 5"/>
          <p:cNvSpPr>
            <a:spLocks noChangeArrowheads="1"/>
          </p:cNvSpPr>
          <p:nvPr/>
        </p:nvSpPr>
        <p:spPr bwMode="auto">
          <a:xfrm>
            <a:off x="2771775" y="5445125"/>
            <a:ext cx="2879725" cy="792163"/>
          </a:xfrm>
          <a:prstGeom prst="roundRect">
            <a:avLst>
              <a:gd name="adj" fmla="val 16667"/>
            </a:avLst>
          </a:prstGeom>
          <a:solidFill>
            <a:schemeClr val="accent1">
              <a:lumMod val="50000"/>
            </a:schemeClr>
          </a:solidFill>
          <a:ln w="38100">
            <a:solidFill>
              <a:schemeClr val="tx1"/>
            </a:solidFill>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a:defRPr/>
            </a:pPr>
            <a:endParaRPr lang="ru-RU" sz="2000" b="1" u="sng" dirty="0"/>
          </a:p>
          <a:p>
            <a:pPr algn="ctr">
              <a:defRPr/>
            </a:pPr>
            <a:r>
              <a:rPr lang="ru-RU" b="1" dirty="0">
                <a:solidFill>
                  <a:schemeClr val="tx1"/>
                </a:solidFill>
              </a:rPr>
              <a:t>Технический заказчик </a:t>
            </a:r>
          </a:p>
          <a:p>
            <a:pPr algn="ctr">
              <a:defRPr/>
            </a:pPr>
            <a:r>
              <a:rPr lang="ru-RU" b="1" dirty="0">
                <a:solidFill>
                  <a:schemeClr val="tx1"/>
                </a:solidFill>
              </a:rPr>
              <a:t>(инженер)</a:t>
            </a:r>
          </a:p>
          <a:p>
            <a:pPr algn="ctr">
              <a:defRPr/>
            </a:pPr>
            <a:endParaRPr lang="ru-RU" sz="1600" dirty="0"/>
          </a:p>
        </p:txBody>
      </p:sp>
      <p:sp>
        <p:nvSpPr>
          <p:cNvPr id="6" name="AutoShape 5"/>
          <p:cNvSpPr>
            <a:spLocks noChangeArrowheads="1"/>
          </p:cNvSpPr>
          <p:nvPr/>
        </p:nvSpPr>
        <p:spPr bwMode="auto">
          <a:xfrm>
            <a:off x="250825" y="5445125"/>
            <a:ext cx="2303463" cy="792163"/>
          </a:xfrm>
          <a:prstGeom prst="roundRect">
            <a:avLst>
              <a:gd name="adj" fmla="val 16667"/>
            </a:avLst>
          </a:prstGeom>
          <a:solidFill>
            <a:schemeClr val="accent1">
              <a:lumMod val="50000"/>
            </a:schemeClr>
          </a:solidFill>
          <a:ln w="38100">
            <a:solidFill>
              <a:schemeClr val="tx1"/>
            </a:solidFill>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a:defRPr/>
            </a:pPr>
            <a:endParaRPr lang="ru-RU" sz="2000" b="1" u="sng" dirty="0"/>
          </a:p>
          <a:p>
            <a:pPr algn="ctr">
              <a:defRPr/>
            </a:pPr>
            <a:r>
              <a:rPr lang="ru-RU" b="1" dirty="0">
                <a:solidFill>
                  <a:schemeClr val="tx1"/>
                </a:solidFill>
              </a:rPr>
              <a:t>Проектная </a:t>
            </a:r>
          </a:p>
          <a:p>
            <a:pPr algn="ctr">
              <a:defRPr/>
            </a:pPr>
            <a:r>
              <a:rPr lang="ru-RU" b="1" dirty="0">
                <a:solidFill>
                  <a:schemeClr val="tx1"/>
                </a:solidFill>
              </a:rPr>
              <a:t>организация</a:t>
            </a:r>
          </a:p>
          <a:p>
            <a:pPr algn="ctr">
              <a:defRPr/>
            </a:pPr>
            <a:endParaRPr lang="ru-RU" sz="1600" dirty="0"/>
          </a:p>
        </p:txBody>
      </p:sp>
      <p:sp>
        <p:nvSpPr>
          <p:cNvPr id="7" name="AutoShape 5"/>
          <p:cNvSpPr>
            <a:spLocks noChangeArrowheads="1"/>
          </p:cNvSpPr>
          <p:nvPr/>
        </p:nvSpPr>
        <p:spPr bwMode="auto">
          <a:xfrm>
            <a:off x="611560" y="260648"/>
            <a:ext cx="720080" cy="697708"/>
          </a:xfrm>
          <a:prstGeom prst="roundRect">
            <a:avLst>
              <a:gd name="adj" fmla="val 16667"/>
            </a:avLst>
          </a:prstGeom>
          <a:solidFill>
            <a:schemeClr val="accent1">
              <a:lumMod val="50000"/>
            </a:schemeClr>
          </a:solidFill>
          <a:ln w="19050">
            <a:solidFill>
              <a:schemeClr val="tx1"/>
            </a:solidFill>
            <a:round/>
            <a:headEnd/>
            <a:tailEnd/>
          </a:ln>
          <a:effectLst/>
          <a:scene3d>
            <a:camera prst="isometricOffAxis1Right"/>
            <a:lightRig rig="threePt" dir="t"/>
          </a:scene3d>
          <a:sp3d>
            <a:bevelT w="152400" h="50800" prst="softRound"/>
          </a:sp3d>
        </p:spPr>
        <p:txBody>
          <a:bodyPr wrap="none" anchor="ctr"/>
          <a:lstStyle/>
          <a:p>
            <a:pPr algn="ctr">
              <a:defRPr/>
            </a:pPr>
            <a:endParaRPr lang="ru-RU" sz="2000" b="1" u="sng" dirty="0">
              <a:latin typeface="Tahoma" pitchFamily="34" charset="0"/>
            </a:endParaRPr>
          </a:p>
          <a:p>
            <a:pPr algn="ctr">
              <a:defRPr/>
            </a:pPr>
            <a:r>
              <a:rPr lang="en-US" sz="2400" b="1" dirty="0">
                <a:solidFill>
                  <a:schemeClr val="bg1">
                    <a:lumMod val="40000"/>
                    <a:lumOff val="60000"/>
                  </a:schemeClr>
                </a:solidFill>
                <a:latin typeface="Tahoma" pitchFamily="34" charset="0"/>
              </a:rPr>
              <a:t>IV</a:t>
            </a:r>
            <a:endParaRPr lang="ru-RU" sz="2400" b="1" dirty="0">
              <a:solidFill>
                <a:schemeClr val="bg1">
                  <a:lumMod val="40000"/>
                  <a:lumOff val="60000"/>
                </a:schemeClr>
              </a:solidFill>
              <a:latin typeface="Tahoma" pitchFamily="34" charset="0"/>
            </a:endParaRPr>
          </a:p>
          <a:p>
            <a:pPr algn="ctr">
              <a:defRPr/>
            </a:pPr>
            <a:endParaRPr lang="ru-RU" sz="2000" dirty="0">
              <a:latin typeface="Tahoma" pitchFamily="34" charset="0"/>
            </a:endParaRPr>
          </a:p>
        </p:txBody>
      </p:sp>
      <p:cxnSp>
        <p:nvCxnSpPr>
          <p:cNvPr id="18" name="Прямая со стрелкой 17"/>
          <p:cNvCxnSpPr>
            <a:cxnSpLocks noChangeShapeType="1"/>
            <a:stCxn id="3" idx="3"/>
            <a:endCxn id="124931" idx="1"/>
          </p:cNvCxnSpPr>
          <p:nvPr/>
        </p:nvCxnSpPr>
        <p:spPr bwMode="auto">
          <a:xfrm flipV="1">
            <a:off x="4645025" y="4329113"/>
            <a:ext cx="1295400" cy="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cxnSp>
        <p:nvCxnSpPr>
          <p:cNvPr id="10" name="Прямая со стрелкой 9"/>
          <p:cNvCxnSpPr>
            <a:stCxn id="3" idx="2"/>
            <a:endCxn id="6" idx="0"/>
          </p:cNvCxnSpPr>
          <p:nvPr/>
        </p:nvCxnSpPr>
        <p:spPr bwMode="auto">
          <a:xfrm flipH="1">
            <a:off x="1403350" y="4724400"/>
            <a:ext cx="2268538" cy="720725"/>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8" name="Прямая со стрелкой 9"/>
          <p:cNvCxnSpPr>
            <a:cxnSpLocks noChangeShapeType="1"/>
            <a:stCxn id="3" idx="2"/>
            <a:endCxn id="13" idx="0"/>
          </p:cNvCxnSpPr>
          <p:nvPr/>
        </p:nvCxnSpPr>
        <p:spPr bwMode="auto">
          <a:xfrm>
            <a:off x="3671888" y="4724400"/>
            <a:ext cx="539750" cy="720725"/>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cxnSp>
        <p:nvCxnSpPr>
          <p:cNvPr id="51" name="Прямая со стрелкой 50"/>
          <p:cNvCxnSpPr>
            <a:cxnSpLocks noChangeShapeType="1"/>
            <a:stCxn id="124931" idx="2"/>
            <a:endCxn id="5" idx="0"/>
          </p:cNvCxnSpPr>
          <p:nvPr/>
        </p:nvCxnSpPr>
        <p:spPr bwMode="auto">
          <a:xfrm flipH="1">
            <a:off x="7272338" y="4724400"/>
            <a:ext cx="0" cy="720725"/>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cxnSp>
        <p:nvCxnSpPr>
          <p:cNvPr id="9" name="Прямая со стрелкой 17"/>
          <p:cNvCxnSpPr>
            <a:cxnSpLocks noChangeShapeType="1"/>
            <a:stCxn id="3" idx="0"/>
            <a:endCxn id="55" idx="2"/>
          </p:cNvCxnSpPr>
          <p:nvPr/>
        </p:nvCxnSpPr>
        <p:spPr bwMode="auto">
          <a:xfrm flipV="1">
            <a:off x="3671888" y="2997200"/>
            <a:ext cx="2124075" cy="936625"/>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cxnSp>
        <p:nvCxnSpPr>
          <p:cNvPr id="11" name="Прямая со стрелкой 17"/>
          <p:cNvCxnSpPr>
            <a:cxnSpLocks noChangeShapeType="1"/>
            <a:stCxn id="124931" idx="0"/>
          </p:cNvCxnSpPr>
          <p:nvPr/>
        </p:nvCxnSpPr>
        <p:spPr bwMode="auto">
          <a:xfrm flipH="1" flipV="1">
            <a:off x="5795963" y="3013075"/>
            <a:ext cx="1476375" cy="92075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cxnSp>
        <p:nvCxnSpPr>
          <p:cNvPr id="14" name="Прямая со стрелкой 9"/>
          <p:cNvCxnSpPr>
            <a:cxnSpLocks noChangeShapeType="1"/>
            <a:stCxn id="3" idx="0"/>
            <a:endCxn id="12" idx="3"/>
          </p:cNvCxnSpPr>
          <p:nvPr/>
        </p:nvCxnSpPr>
        <p:spPr bwMode="auto">
          <a:xfrm flipH="1" flipV="1">
            <a:off x="2195513" y="3465513"/>
            <a:ext cx="1476375" cy="468312"/>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15" name="AutoShape 5"/>
          <p:cNvSpPr>
            <a:spLocks noChangeArrowheads="1"/>
          </p:cNvSpPr>
          <p:nvPr/>
        </p:nvSpPr>
        <p:spPr bwMode="auto">
          <a:xfrm>
            <a:off x="7019925" y="1125538"/>
            <a:ext cx="1944688" cy="792162"/>
          </a:xfrm>
          <a:prstGeom prst="roundRect">
            <a:avLst>
              <a:gd name="adj" fmla="val 16667"/>
            </a:avLst>
          </a:prstGeom>
          <a:solidFill>
            <a:schemeClr val="tx1">
              <a:lumMod val="50000"/>
            </a:schemeClr>
          </a:solidFill>
          <a:ln w="38100">
            <a:solidFill>
              <a:schemeClr val="tx1"/>
            </a:solidFill>
            <a:round/>
            <a:headEnd/>
            <a:tailEnd/>
          </a:ln>
          <a:effectLst/>
        </p:spPr>
        <p:txBody>
          <a:bodyPr wrap="none" anchor="ctr"/>
          <a:lstStyle/>
          <a:p>
            <a:pPr algn="ctr">
              <a:defRPr/>
            </a:pPr>
            <a:endParaRPr lang="ru-RU" sz="2000" b="1" u="sng" dirty="0">
              <a:latin typeface="Tahoma" pitchFamily="34" charset="0"/>
            </a:endParaRPr>
          </a:p>
          <a:p>
            <a:pPr algn="ctr">
              <a:defRPr/>
            </a:pPr>
            <a:r>
              <a:rPr lang="ru-RU" sz="1600" b="1" dirty="0">
                <a:latin typeface="+mj-lt"/>
              </a:rPr>
              <a:t>Иностранный </a:t>
            </a:r>
          </a:p>
          <a:p>
            <a:pPr algn="ctr">
              <a:defRPr/>
            </a:pPr>
            <a:r>
              <a:rPr lang="ru-RU" sz="1600" b="1" dirty="0">
                <a:latin typeface="+mj-lt"/>
              </a:rPr>
              <a:t>страховщик</a:t>
            </a:r>
          </a:p>
          <a:p>
            <a:pPr algn="ctr">
              <a:defRPr/>
            </a:pPr>
            <a:endParaRPr lang="ru-RU" sz="1600" dirty="0">
              <a:latin typeface="Tahoma" pitchFamily="34" charset="0"/>
            </a:endParaRPr>
          </a:p>
        </p:txBody>
      </p:sp>
      <p:sp>
        <p:nvSpPr>
          <p:cNvPr id="16" name="AutoShape 5"/>
          <p:cNvSpPr>
            <a:spLocks noChangeArrowheads="1"/>
          </p:cNvSpPr>
          <p:nvPr/>
        </p:nvSpPr>
        <p:spPr bwMode="auto">
          <a:xfrm>
            <a:off x="2411413" y="2133600"/>
            <a:ext cx="1944687" cy="865188"/>
          </a:xfrm>
          <a:prstGeom prst="roundRect">
            <a:avLst>
              <a:gd name="adj" fmla="val 16667"/>
            </a:avLst>
          </a:prstGeom>
          <a:solidFill>
            <a:schemeClr val="tx1">
              <a:lumMod val="50000"/>
            </a:schemeClr>
          </a:solidFill>
          <a:ln w="38100">
            <a:solidFill>
              <a:schemeClr val="tx1"/>
            </a:solidFill>
            <a:round/>
            <a:headEnd/>
            <a:tailEnd/>
          </a:ln>
          <a:effectLst/>
        </p:spPr>
        <p:txBody>
          <a:bodyPr wrap="none" anchor="ctr"/>
          <a:lstStyle/>
          <a:p>
            <a:pPr algn="ctr">
              <a:defRPr/>
            </a:pPr>
            <a:endParaRPr lang="ru-RU" sz="2000" b="1" u="sng" dirty="0">
              <a:latin typeface="Tahoma" pitchFamily="34" charset="0"/>
            </a:endParaRPr>
          </a:p>
          <a:p>
            <a:pPr algn="ctr">
              <a:defRPr/>
            </a:pPr>
            <a:r>
              <a:rPr lang="ru-RU" sz="1600" b="1" dirty="0">
                <a:latin typeface="+mj-lt"/>
              </a:rPr>
              <a:t>Кредитная </a:t>
            </a:r>
          </a:p>
          <a:p>
            <a:pPr algn="ctr">
              <a:defRPr/>
            </a:pPr>
            <a:r>
              <a:rPr lang="ru-RU" sz="1600" b="1" dirty="0">
                <a:latin typeface="+mj-lt"/>
              </a:rPr>
              <a:t>организация</a:t>
            </a:r>
          </a:p>
          <a:p>
            <a:pPr algn="ctr">
              <a:defRPr/>
            </a:pPr>
            <a:endParaRPr lang="ru-RU" sz="1600" dirty="0">
              <a:latin typeface="Tahoma" pitchFamily="34" charset="0"/>
            </a:endParaRPr>
          </a:p>
        </p:txBody>
      </p:sp>
      <p:sp>
        <p:nvSpPr>
          <p:cNvPr id="17" name="AutoShape 5"/>
          <p:cNvSpPr>
            <a:spLocks noChangeArrowheads="1"/>
          </p:cNvSpPr>
          <p:nvPr/>
        </p:nvSpPr>
        <p:spPr bwMode="auto">
          <a:xfrm>
            <a:off x="323850" y="1196975"/>
            <a:ext cx="1728788" cy="936625"/>
          </a:xfrm>
          <a:prstGeom prst="roundRect">
            <a:avLst>
              <a:gd name="adj" fmla="val 16667"/>
            </a:avLst>
          </a:prstGeom>
          <a:solidFill>
            <a:schemeClr val="tx1">
              <a:lumMod val="50000"/>
            </a:schemeClr>
          </a:solidFill>
          <a:ln w="38100">
            <a:solidFill>
              <a:schemeClr val="tx1"/>
            </a:solidFill>
            <a:round/>
            <a:headEnd/>
            <a:tailEnd/>
          </a:ln>
          <a:effectLst/>
        </p:spPr>
        <p:txBody>
          <a:bodyPr wrap="none" anchor="ctr"/>
          <a:lstStyle/>
          <a:p>
            <a:pPr algn="ctr">
              <a:defRPr/>
            </a:pPr>
            <a:endParaRPr lang="ru-RU" sz="2000" b="1" u="sng" dirty="0">
              <a:latin typeface="Tahoma" pitchFamily="34" charset="0"/>
            </a:endParaRPr>
          </a:p>
          <a:p>
            <a:pPr algn="ctr">
              <a:defRPr/>
            </a:pPr>
            <a:r>
              <a:rPr lang="ru-RU" sz="1600" b="1" dirty="0">
                <a:latin typeface="+mj-lt"/>
              </a:rPr>
              <a:t>Иностранная </a:t>
            </a:r>
          </a:p>
          <a:p>
            <a:pPr algn="ctr">
              <a:defRPr/>
            </a:pPr>
            <a:r>
              <a:rPr lang="ru-RU" sz="1600" b="1" dirty="0">
                <a:latin typeface="+mj-lt"/>
              </a:rPr>
              <a:t>кредитная </a:t>
            </a:r>
          </a:p>
          <a:p>
            <a:pPr algn="ctr">
              <a:defRPr/>
            </a:pPr>
            <a:r>
              <a:rPr lang="ru-RU" sz="1600" b="1" dirty="0">
                <a:latin typeface="+mj-lt"/>
              </a:rPr>
              <a:t>организация</a:t>
            </a:r>
          </a:p>
          <a:p>
            <a:pPr algn="ctr">
              <a:defRPr/>
            </a:pPr>
            <a:endParaRPr lang="ru-RU" sz="1600" dirty="0">
              <a:latin typeface="Tahoma" pitchFamily="34" charset="0"/>
            </a:endParaRPr>
          </a:p>
        </p:txBody>
      </p:sp>
      <p:cxnSp>
        <p:nvCxnSpPr>
          <p:cNvPr id="19" name="Прямая со стрелкой 17"/>
          <p:cNvCxnSpPr>
            <a:cxnSpLocks noChangeShapeType="1"/>
            <a:stCxn id="55" idx="0"/>
            <a:endCxn id="15" idx="1"/>
          </p:cNvCxnSpPr>
          <p:nvPr/>
        </p:nvCxnSpPr>
        <p:spPr bwMode="auto">
          <a:xfrm flipV="1">
            <a:off x="5795963" y="1520825"/>
            <a:ext cx="1223962" cy="612775"/>
          </a:xfrm>
          <a:prstGeom prst="straightConnector1">
            <a:avLst/>
          </a:prstGeom>
          <a:noFill/>
          <a:ln w="38100" algn="ctr">
            <a:solidFill>
              <a:schemeClr val="tx1"/>
            </a:solidFill>
            <a:prstDash val="dash"/>
            <a:round/>
            <a:headEnd/>
            <a:tailEnd type="arrow" w="med" len="med"/>
          </a:ln>
          <a:effectLst>
            <a:outerShdw dist="23000" dir="5400000" rotWithShape="0">
              <a:srgbClr val="000000">
                <a:alpha val="34999"/>
              </a:srgbClr>
            </a:outerShdw>
          </a:effectLst>
        </p:spPr>
      </p:cxnSp>
      <p:cxnSp>
        <p:nvCxnSpPr>
          <p:cNvPr id="20" name="Прямая со стрелкой 9"/>
          <p:cNvCxnSpPr>
            <a:cxnSpLocks noChangeShapeType="1"/>
            <a:stCxn id="16" idx="0"/>
            <a:endCxn id="17" idx="3"/>
          </p:cNvCxnSpPr>
          <p:nvPr/>
        </p:nvCxnSpPr>
        <p:spPr bwMode="auto">
          <a:xfrm flipH="1" flipV="1">
            <a:off x="2052638" y="1665288"/>
            <a:ext cx="1331912" cy="468312"/>
          </a:xfrm>
          <a:prstGeom prst="straightConnector1">
            <a:avLst/>
          </a:prstGeom>
          <a:noFill/>
          <a:ln w="38100" algn="ctr">
            <a:solidFill>
              <a:schemeClr val="tx1"/>
            </a:solidFill>
            <a:prstDash val="dash"/>
            <a:round/>
            <a:headEnd/>
            <a:tailEnd type="arrow" w="med" len="med"/>
          </a:ln>
          <a:effectLst>
            <a:outerShdw dist="23000" dir="5400000" rotWithShape="0">
              <a:srgbClr val="000000">
                <a:alpha val="34999"/>
              </a:srgbClr>
            </a:outerShdw>
          </a:effectLst>
        </p:spPr>
      </p:cxnSp>
      <p:cxnSp>
        <p:nvCxnSpPr>
          <p:cNvPr id="21" name="Прямая со стрелкой 17"/>
          <p:cNvCxnSpPr>
            <a:cxnSpLocks noChangeShapeType="1"/>
            <a:stCxn id="12" idx="3"/>
            <a:endCxn id="16" idx="2"/>
          </p:cNvCxnSpPr>
          <p:nvPr/>
        </p:nvCxnSpPr>
        <p:spPr bwMode="auto">
          <a:xfrm flipV="1">
            <a:off x="2195513" y="2998788"/>
            <a:ext cx="1189037" cy="466725"/>
          </a:xfrm>
          <a:prstGeom prst="straightConnector1">
            <a:avLst/>
          </a:prstGeom>
          <a:noFill/>
          <a:ln w="38100" algn="ctr">
            <a:solidFill>
              <a:schemeClr val="tx1"/>
            </a:solidFill>
            <a:prstDash val="dash"/>
            <a:round/>
            <a:headEnd/>
            <a:tailEnd type="arrow" w="med" len="med"/>
          </a:ln>
          <a:effectLst>
            <a:outerShdw dist="23000" dir="5400000" rotWithShape="0">
              <a:srgbClr val="000000">
                <a:alpha val="34999"/>
              </a:srgbClr>
            </a:outerShdw>
          </a:effectLst>
        </p:spPr>
      </p:cxnSp>
      <p:sp>
        <p:nvSpPr>
          <p:cNvPr id="24" name="TextBox 23"/>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146</a:t>
            </a:r>
          </a:p>
        </p:txBody>
      </p:sp>
    </p:spTree>
    <p:extLst>
      <p:ext uri="{BB962C8B-B14F-4D97-AF65-F5344CB8AC3E}">
        <p14:creationId xmlns:p14="http://schemas.microsoft.com/office/powerpoint/2010/main" val="2167598538"/>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457200" y="381000"/>
            <a:ext cx="8229600" cy="887413"/>
          </a:xfrm>
        </p:spPr>
        <p:txBody>
          <a:bodyPr/>
          <a:lstStyle/>
          <a:p>
            <a:pPr algn="ctr">
              <a:defRPr/>
            </a:pPr>
            <a:r>
              <a:rPr lang="ru-RU" sz="2400" b="1" dirty="0"/>
              <a:t>Права и обязанности сторон по договору строительного подряда</a:t>
            </a:r>
          </a:p>
        </p:txBody>
      </p:sp>
      <p:sp>
        <p:nvSpPr>
          <p:cNvPr id="12" name="AutoShape 5"/>
          <p:cNvSpPr>
            <a:spLocks noChangeArrowheads="1"/>
          </p:cNvSpPr>
          <p:nvPr/>
        </p:nvSpPr>
        <p:spPr bwMode="auto">
          <a:xfrm>
            <a:off x="323850" y="1700213"/>
            <a:ext cx="4032250" cy="12239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2000" b="1" u="sng" dirty="0">
              <a:latin typeface="Tahoma" pitchFamily="34" charset="0"/>
            </a:endParaRPr>
          </a:p>
          <a:p>
            <a:pPr algn="ctr">
              <a:defRPr/>
            </a:pPr>
            <a:r>
              <a:rPr lang="ru-RU" dirty="0">
                <a:latin typeface="+mj-lt"/>
              </a:rPr>
              <a:t>Подготовка, уточнение, изменение </a:t>
            </a:r>
          </a:p>
          <a:p>
            <a:pPr algn="ctr">
              <a:defRPr/>
            </a:pPr>
            <a:r>
              <a:rPr lang="ru-RU" dirty="0">
                <a:latin typeface="+mj-lt"/>
              </a:rPr>
              <a:t>технической документации </a:t>
            </a:r>
          </a:p>
          <a:p>
            <a:pPr algn="ctr">
              <a:defRPr/>
            </a:pPr>
            <a:r>
              <a:rPr lang="ru-RU" dirty="0">
                <a:latin typeface="+mj-lt"/>
              </a:rPr>
              <a:t>и сметы строительства</a:t>
            </a:r>
          </a:p>
          <a:p>
            <a:pPr algn="ctr">
              <a:defRPr/>
            </a:pPr>
            <a:endParaRPr lang="ru-RU" sz="1600" b="1" dirty="0">
              <a:latin typeface="Tahoma" pitchFamily="34" charset="0"/>
            </a:endParaRPr>
          </a:p>
        </p:txBody>
      </p:sp>
      <p:sp>
        <p:nvSpPr>
          <p:cNvPr id="2" name="AutoShape 5"/>
          <p:cNvSpPr>
            <a:spLocks noChangeArrowheads="1"/>
          </p:cNvSpPr>
          <p:nvPr/>
        </p:nvSpPr>
        <p:spPr bwMode="auto">
          <a:xfrm>
            <a:off x="323850" y="3284538"/>
            <a:ext cx="4032250" cy="122555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2000" b="1" u="sng" dirty="0">
              <a:latin typeface="Tahoma" pitchFamily="34" charset="0"/>
            </a:endParaRPr>
          </a:p>
          <a:p>
            <a:pPr algn="ctr">
              <a:defRPr/>
            </a:pPr>
            <a:r>
              <a:rPr lang="ru-RU" dirty="0">
                <a:latin typeface="+mj-lt"/>
              </a:rPr>
              <a:t>Обеспечение строительства и </a:t>
            </a:r>
          </a:p>
          <a:p>
            <a:pPr algn="ctr">
              <a:defRPr/>
            </a:pPr>
            <a:r>
              <a:rPr lang="ru-RU" dirty="0">
                <a:latin typeface="+mj-lt"/>
              </a:rPr>
              <a:t>выполнение строительных работ</a:t>
            </a:r>
          </a:p>
          <a:p>
            <a:pPr algn="ctr">
              <a:defRPr/>
            </a:pPr>
            <a:endParaRPr lang="ru-RU" sz="1600" dirty="0">
              <a:latin typeface="Tahoma" pitchFamily="34" charset="0"/>
            </a:endParaRPr>
          </a:p>
        </p:txBody>
      </p:sp>
      <p:sp>
        <p:nvSpPr>
          <p:cNvPr id="3" name="AutoShape 5"/>
          <p:cNvSpPr>
            <a:spLocks noChangeArrowheads="1"/>
          </p:cNvSpPr>
          <p:nvPr/>
        </p:nvSpPr>
        <p:spPr bwMode="auto">
          <a:xfrm>
            <a:off x="4859338" y="1700213"/>
            <a:ext cx="4033837" cy="12239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j-lt"/>
              </a:rPr>
              <a:t>Сотрудничество  контрагентов</a:t>
            </a:r>
          </a:p>
          <a:p>
            <a:pPr algn="ctr">
              <a:defRPr/>
            </a:pPr>
            <a:endParaRPr lang="ru-RU" sz="1600" dirty="0">
              <a:latin typeface="Tahoma" pitchFamily="34" charset="0"/>
            </a:endParaRPr>
          </a:p>
        </p:txBody>
      </p:sp>
      <p:sp>
        <p:nvSpPr>
          <p:cNvPr id="4" name="AutoShape 5"/>
          <p:cNvSpPr>
            <a:spLocks noChangeArrowheads="1"/>
          </p:cNvSpPr>
          <p:nvPr/>
        </p:nvSpPr>
        <p:spPr bwMode="auto">
          <a:xfrm>
            <a:off x="323850" y="4797425"/>
            <a:ext cx="4032250" cy="12239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2000" b="1" u="sng" dirty="0">
              <a:latin typeface="Tahoma" pitchFamily="34" charset="0"/>
            </a:endParaRPr>
          </a:p>
          <a:p>
            <a:pPr algn="ctr">
              <a:defRPr/>
            </a:pPr>
            <a:r>
              <a:rPr lang="ru-RU" dirty="0">
                <a:latin typeface="+mj-lt"/>
              </a:rPr>
              <a:t>Контроль и надзор за выполнением </a:t>
            </a:r>
          </a:p>
          <a:p>
            <a:pPr algn="ctr">
              <a:defRPr/>
            </a:pPr>
            <a:r>
              <a:rPr lang="ru-RU" dirty="0">
                <a:latin typeface="+mj-lt"/>
              </a:rPr>
              <a:t>строительных работ</a:t>
            </a:r>
          </a:p>
          <a:p>
            <a:pPr algn="ctr">
              <a:defRPr/>
            </a:pPr>
            <a:endParaRPr lang="ru-RU" sz="1600" dirty="0">
              <a:latin typeface="Tahoma" pitchFamily="34" charset="0"/>
            </a:endParaRPr>
          </a:p>
        </p:txBody>
      </p:sp>
      <p:sp>
        <p:nvSpPr>
          <p:cNvPr id="5" name="AutoShape 5"/>
          <p:cNvSpPr>
            <a:spLocks noChangeArrowheads="1"/>
          </p:cNvSpPr>
          <p:nvPr/>
        </p:nvSpPr>
        <p:spPr bwMode="auto">
          <a:xfrm>
            <a:off x="4859338" y="3213100"/>
            <a:ext cx="4033837" cy="12239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2000" b="1" u="sng" dirty="0">
              <a:latin typeface="Tahoma" pitchFamily="34" charset="0"/>
            </a:endParaRPr>
          </a:p>
          <a:p>
            <a:pPr algn="ctr">
              <a:defRPr/>
            </a:pPr>
            <a:r>
              <a:rPr lang="ru-RU" dirty="0">
                <a:latin typeface="+mj-lt"/>
              </a:rPr>
              <a:t>Сдача-приемка </a:t>
            </a:r>
          </a:p>
          <a:p>
            <a:pPr algn="ctr">
              <a:defRPr/>
            </a:pPr>
            <a:r>
              <a:rPr lang="ru-RU" dirty="0">
                <a:latin typeface="+mj-lt"/>
              </a:rPr>
              <a:t>результатов работ</a:t>
            </a:r>
          </a:p>
          <a:p>
            <a:pPr algn="ctr">
              <a:defRPr/>
            </a:pPr>
            <a:endParaRPr lang="ru-RU" sz="1600" dirty="0">
              <a:latin typeface="Tahoma" pitchFamily="34" charset="0"/>
            </a:endParaRPr>
          </a:p>
        </p:txBody>
      </p:sp>
      <p:sp>
        <p:nvSpPr>
          <p:cNvPr id="6" name="AutoShape 5"/>
          <p:cNvSpPr>
            <a:spLocks noChangeArrowheads="1"/>
          </p:cNvSpPr>
          <p:nvPr/>
        </p:nvSpPr>
        <p:spPr bwMode="auto">
          <a:xfrm>
            <a:off x="4859338" y="4797425"/>
            <a:ext cx="4033837" cy="12239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2000" b="1" u="sng" dirty="0">
              <a:latin typeface="Tahoma" pitchFamily="34" charset="0"/>
            </a:endParaRPr>
          </a:p>
          <a:p>
            <a:pPr algn="ctr">
              <a:defRPr/>
            </a:pPr>
            <a:r>
              <a:rPr lang="ru-RU" dirty="0">
                <a:latin typeface="+mj-lt"/>
              </a:rPr>
              <a:t>Оплата работ</a:t>
            </a:r>
          </a:p>
          <a:p>
            <a:pPr algn="ctr">
              <a:defRPr/>
            </a:pPr>
            <a:endParaRPr lang="ru-RU" sz="1600" dirty="0">
              <a:latin typeface="+mj-lt"/>
            </a:endParaRPr>
          </a:p>
        </p:txBody>
      </p:sp>
      <p:sp>
        <p:nvSpPr>
          <p:cNvPr id="9" name="TextBox 8"/>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147</a:t>
            </a:r>
          </a:p>
        </p:txBody>
      </p:sp>
    </p:spTree>
    <p:extLst>
      <p:ext uri="{BB962C8B-B14F-4D97-AF65-F5344CB8AC3E}">
        <p14:creationId xmlns:p14="http://schemas.microsoft.com/office/powerpoint/2010/main" val="523423631"/>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95536" y="116632"/>
            <a:ext cx="7879222" cy="4001095"/>
          </a:xfrm>
          <a:prstGeom prst="rect">
            <a:avLst/>
          </a:prstGeom>
        </p:spPr>
        <p:txBody>
          <a:bodyPr wrap="square">
            <a:spAutoFit/>
          </a:bodyPr>
          <a:lstStyle/>
          <a:p>
            <a:pPr algn="ctr" eaLnBrk="0" fontAlgn="base" hangingPunct="0">
              <a:spcBef>
                <a:spcPct val="0"/>
              </a:spcBef>
              <a:spcAft>
                <a:spcPct val="0"/>
              </a:spcAft>
              <a:defRPr/>
            </a:pPr>
            <a:endParaRPr lang="ru-RU" sz="1600" kern="0" dirty="0"/>
          </a:p>
          <a:p>
            <a:pPr algn="ctr" eaLnBrk="0" fontAlgn="base" hangingPunct="0">
              <a:spcBef>
                <a:spcPct val="0"/>
              </a:spcBef>
              <a:spcAft>
                <a:spcPct val="0"/>
              </a:spcAft>
              <a:defRPr/>
            </a:pPr>
            <a:r>
              <a:rPr lang="ru-RU" sz="1600" kern="0" dirty="0"/>
              <a:t>Гражданское право (особенная часть)</a:t>
            </a:r>
          </a:p>
          <a:p>
            <a:pPr algn="ctr" eaLnBrk="0" fontAlgn="base" hangingPunct="0">
              <a:spcBef>
                <a:spcPct val="0"/>
              </a:spcBef>
              <a:spcAft>
                <a:spcPct val="0"/>
              </a:spcAft>
              <a:defRPr/>
            </a:pPr>
            <a:r>
              <a:rPr lang="ru-RU" sz="1600" kern="0" dirty="0"/>
              <a:t>направление подготовки </a:t>
            </a:r>
          </a:p>
          <a:p>
            <a:pPr algn="ctr" eaLnBrk="0" fontAlgn="base" hangingPunct="0">
              <a:spcBef>
                <a:spcPct val="0"/>
              </a:spcBef>
              <a:spcAft>
                <a:spcPct val="0"/>
              </a:spcAft>
              <a:defRPr/>
            </a:pPr>
            <a:r>
              <a:rPr lang="ru-RU" sz="1600" kern="0" dirty="0"/>
              <a:t>«Правовое обеспечение национальной безопасности»</a:t>
            </a:r>
          </a:p>
          <a:p>
            <a:pPr algn="ctr" eaLnBrk="0" fontAlgn="base" hangingPunct="0">
              <a:spcBef>
                <a:spcPct val="0"/>
              </a:spcBef>
              <a:spcAft>
                <a:spcPct val="0"/>
              </a:spcAft>
              <a:defRPr/>
            </a:pPr>
            <a:r>
              <a:rPr lang="ru-RU" sz="1600" kern="0" dirty="0"/>
              <a:t>(уровень </a:t>
            </a:r>
            <a:r>
              <a:rPr lang="ru-RU" sz="1600" kern="0" dirty="0" err="1"/>
              <a:t>специалитета</a:t>
            </a:r>
            <a:r>
              <a:rPr lang="ru-RU" sz="1600" kern="0" dirty="0"/>
              <a:t>)</a:t>
            </a: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Модуль 4. </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Обязательства по оказанию услуг</a:t>
            </a:r>
          </a:p>
          <a:p>
            <a:pPr algn="ctr" eaLnBrk="0" fontAlgn="base" hangingPunct="0">
              <a:spcBef>
                <a:spcPct val="0"/>
              </a:spcBef>
              <a:spcAft>
                <a:spcPct val="0"/>
              </a:spcAft>
              <a:defRPr/>
            </a:pP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Лекция. Тема 1.</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Договор возмездного оказания услуг</a:t>
            </a:r>
            <a:endParaRPr lang="ru-RU" sz="2800" b="1" kern="0" dirty="0">
              <a:solidFill>
                <a:srgbClr val="FF8600"/>
              </a:solidFill>
              <a:effectLst>
                <a:outerShdw blurRad="38100" dist="38100" dir="2700000" algn="tl">
                  <a:srgbClr val="000000"/>
                </a:outerShdw>
              </a:effectLst>
            </a:endParaRPr>
          </a:p>
        </p:txBody>
      </p:sp>
      <p:sp>
        <p:nvSpPr>
          <p:cNvPr id="4" name="TextBox 3"/>
          <p:cNvSpPr txBox="1"/>
          <p:nvPr/>
        </p:nvSpPr>
        <p:spPr>
          <a:xfrm>
            <a:off x="8467640" y="548680"/>
            <a:ext cx="827584" cy="492443"/>
          </a:xfrm>
          <a:prstGeom prst="rect">
            <a:avLst/>
          </a:prstGeom>
          <a:noFill/>
        </p:spPr>
        <p:txBody>
          <a:bodyPr wrap="square" rtlCol="0">
            <a:spAutoFit/>
          </a:bodyPr>
          <a:lstStyle/>
          <a:p>
            <a:pPr algn="ctr" fontAlgn="base">
              <a:spcBef>
                <a:spcPct val="0"/>
              </a:spcBef>
              <a:spcAft>
                <a:spcPct val="0"/>
              </a:spcAft>
            </a:pPr>
            <a:r>
              <a:rPr lang="ru-RU" sz="2600" b="1" dirty="0">
                <a:solidFill>
                  <a:srgbClr val="40464F"/>
                </a:solidFill>
              </a:rPr>
              <a:t>99</a:t>
            </a:r>
          </a:p>
        </p:txBody>
      </p:sp>
      <p:sp>
        <p:nvSpPr>
          <p:cNvPr id="2" name="Прямоугольник 1">
            <a:extLst>
              <a:ext uri="{FF2B5EF4-FFF2-40B4-BE49-F238E27FC236}">
                <a16:creationId xmlns:a16="http://schemas.microsoft.com/office/drawing/2014/main" xmlns="" id="{BAF947E1-F662-2947-B638-E7DE2ED7AE65}"/>
              </a:ext>
            </a:extLst>
          </p:cNvPr>
          <p:cNvSpPr/>
          <p:nvPr/>
        </p:nvSpPr>
        <p:spPr>
          <a:xfrm>
            <a:off x="4132707" y="5142216"/>
            <a:ext cx="4572000" cy="1323439"/>
          </a:xfrm>
          <a:prstGeom prst="rect">
            <a:avLst/>
          </a:prstGeom>
        </p:spPr>
        <p:txBody>
          <a:bodyPr>
            <a:spAutoFit/>
          </a:bodyPr>
          <a:lstStyle/>
          <a:p>
            <a:pPr algn="r">
              <a:defRPr/>
            </a:pPr>
            <a:r>
              <a:rPr lang="ru-RU" sz="1600" b="1" dirty="0">
                <a:effectLst>
                  <a:outerShdw blurRad="38100" dist="38100" dir="2700000" algn="tl">
                    <a:srgbClr val="000000">
                      <a:alpha val="43137"/>
                    </a:srgbClr>
                  </a:outerShdw>
                </a:effectLst>
              </a:rPr>
              <a:t>Козлова Елена Борисовна</a:t>
            </a:r>
            <a:r>
              <a:rPr lang="ru-RU" sz="1600" dirty="0">
                <a:effectLst>
                  <a:outerShdw blurRad="38100" dist="38100" dir="2700000" algn="tl">
                    <a:srgbClr val="000000">
                      <a:alpha val="43137"/>
                    </a:srgbClr>
                  </a:outerShdw>
                </a:effectLst>
              </a:rPr>
              <a:t> </a:t>
            </a:r>
          </a:p>
          <a:p>
            <a:pPr algn="r">
              <a:defRPr/>
            </a:pPr>
            <a:r>
              <a:rPr lang="ru-RU" sz="1600" dirty="0">
                <a:effectLst>
                  <a:outerShdw blurRad="38100" dist="38100" dir="2700000" algn="tl">
                    <a:srgbClr val="000000">
                      <a:alpha val="43137"/>
                    </a:srgbClr>
                  </a:outerShdw>
                </a:effectLst>
              </a:rPr>
              <a:t>профессор кафедры  гражданского и предпринимательского права</a:t>
            </a:r>
          </a:p>
          <a:p>
            <a:pPr algn="r">
              <a:defRPr/>
            </a:pPr>
            <a:r>
              <a:rPr lang="ru-RU" sz="1600" dirty="0">
                <a:effectLst>
                  <a:outerShdw blurRad="38100" dist="38100" dir="2700000" algn="tl">
                    <a:srgbClr val="000000">
                      <a:alpha val="43137"/>
                    </a:srgbClr>
                  </a:outerShdw>
                </a:effectLst>
              </a:rPr>
              <a:t>ВГУЮ (РПА Минюста России),</a:t>
            </a:r>
          </a:p>
          <a:p>
            <a:pPr algn="r">
              <a:defRPr/>
            </a:pPr>
            <a:r>
              <a:rPr lang="ru-RU" sz="1600" dirty="0">
                <a:effectLst>
                  <a:outerShdw blurRad="38100" dist="38100" dir="2700000" algn="tl">
                    <a:srgbClr val="000000">
                      <a:alpha val="43137"/>
                    </a:srgbClr>
                  </a:outerShdw>
                </a:effectLst>
              </a:rPr>
              <a:t>доктор юридических наук, доцент</a:t>
            </a:r>
          </a:p>
        </p:txBody>
      </p:sp>
      <p:sp>
        <p:nvSpPr>
          <p:cNvPr id="3" name="Прямоугольник 2">
            <a:extLst>
              <a:ext uri="{FF2B5EF4-FFF2-40B4-BE49-F238E27FC236}">
                <a16:creationId xmlns:a16="http://schemas.microsoft.com/office/drawing/2014/main" xmlns="" id="{73200973-370E-4D49-826C-79771E85D82B}"/>
              </a:ext>
            </a:extLst>
          </p:cNvPr>
          <p:cNvSpPr/>
          <p:nvPr/>
        </p:nvSpPr>
        <p:spPr>
          <a:xfrm>
            <a:off x="676809" y="6190734"/>
            <a:ext cx="2436564" cy="369332"/>
          </a:xfrm>
          <a:prstGeom prst="rect">
            <a:avLst/>
          </a:prstGeom>
        </p:spPr>
        <p:txBody>
          <a:bodyPr wrap="none">
            <a:spAutoFit/>
          </a:bodyPr>
          <a:lstStyle/>
          <a:p>
            <a:r>
              <a:rPr lang="ru-RU" dirty="0"/>
              <a:t>© Козлова Е.Б., 2019</a:t>
            </a:r>
          </a:p>
        </p:txBody>
      </p:sp>
    </p:spTree>
    <p:extLst>
      <p:ext uri="{BB962C8B-B14F-4D97-AF65-F5344CB8AC3E}">
        <p14:creationId xmlns:p14="http://schemas.microsoft.com/office/powerpoint/2010/main" val="1710139688"/>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2" y="1331913"/>
            <a:ext cx="8207375" cy="2016125"/>
          </a:xfrm>
          <a:solidFill>
            <a:schemeClr val="accent1">
              <a:lumMod val="50000"/>
            </a:schemeClr>
          </a:solidFill>
          <a:ln w="38100">
            <a:solidFill>
              <a:srgbClr val="FF6600"/>
            </a:solidFill>
            <a:prstDash val="dash"/>
          </a:ln>
        </p:spPr>
        <p:txBody>
          <a:bodyPr>
            <a:normAutofit fontScale="90000"/>
          </a:bodyPr>
          <a:lstStyle/>
          <a:p>
            <a:pPr algn="ctr">
              <a:defRPr/>
            </a:pPr>
            <a:r>
              <a:rPr lang="ru-RU" sz="2400" b="1" u="sng" dirty="0">
                <a:solidFill>
                  <a:schemeClr val="tx1"/>
                </a:solidFill>
              </a:rPr>
              <a:t/>
            </a:r>
            <a:br>
              <a:rPr lang="ru-RU" sz="2400" b="1" u="sng" dirty="0">
                <a:solidFill>
                  <a:schemeClr val="tx1"/>
                </a:solidFill>
              </a:rPr>
            </a:br>
            <a:r>
              <a:rPr lang="ru-RU" sz="2400" b="1" u="sng" dirty="0">
                <a:solidFill>
                  <a:schemeClr val="tx1"/>
                </a:solidFill>
              </a:rPr>
              <a:t/>
            </a:r>
            <a:br>
              <a:rPr lang="ru-RU" sz="2400" b="1" u="sng" dirty="0">
                <a:solidFill>
                  <a:schemeClr val="tx1"/>
                </a:solidFill>
              </a:rPr>
            </a:br>
            <a:r>
              <a:rPr lang="ru-RU" sz="2000" b="1" u="sng" dirty="0">
                <a:solidFill>
                  <a:srgbClr val="FF8600"/>
                </a:solidFill>
              </a:rPr>
              <a:t>Договор возмездного оказания услуг </a:t>
            </a:r>
            <a:r>
              <a:rPr lang="ru-RU" sz="2000" b="1" dirty="0">
                <a:solidFill>
                  <a:srgbClr val="FF8600"/>
                </a:solidFill>
              </a:rPr>
              <a:t>–</a:t>
            </a:r>
            <a:br>
              <a:rPr lang="ru-RU" sz="2000" b="1" dirty="0">
                <a:solidFill>
                  <a:srgbClr val="FF8600"/>
                </a:solidFill>
              </a:rPr>
            </a:br>
            <a:r>
              <a:rPr lang="ru-RU" sz="2000" b="1" dirty="0">
                <a:solidFill>
                  <a:schemeClr val="tx1"/>
                </a:solidFill>
              </a:rPr>
              <a:t> </a:t>
            </a:r>
            <a:r>
              <a:rPr lang="ru-RU" sz="2000" dirty="0">
                <a:solidFill>
                  <a:schemeClr val="tx1"/>
                </a:solidFill>
              </a:rPr>
              <a:t>договор по которому исполнитель обязуется по заданию заказчика оказать услуги (совершить определенные действия или осуществить определенную деятельность), а заказчик обязуется оплатить эти услуги (ст. 779 ГК РФ)</a:t>
            </a:r>
            <a:br>
              <a:rPr lang="ru-RU" sz="2000" dirty="0">
                <a:solidFill>
                  <a:schemeClr val="tx1"/>
                </a:solidFill>
              </a:rPr>
            </a:br>
            <a:endParaRPr lang="ru-RU" sz="2200" dirty="0">
              <a:solidFill>
                <a:schemeClr val="tx1"/>
              </a:solidFill>
            </a:endParaRPr>
          </a:p>
        </p:txBody>
      </p:sp>
      <p:sp>
        <p:nvSpPr>
          <p:cNvPr id="4" name="Прямоугольник 3"/>
          <p:cNvSpPr/>
          <p:nvPr/>
        </p:nvSpPr>
        <p:spPr bwMode="auto">
          <a:xfrm>
            <a:off x="468312" y="4062168"/>
            <a:ext cx="8207375" cy="1871662"/>
          </a:xfrm>
          <a:prstGeom prst="rect">
            <a:avLst/>
          </a:prstGeom>
          <a:solidFill>
            <a:schemeClr val="accent1">
              <a:lumMod val="50000"/>
            </a:schemeClr>
          </a:solidFill>
          <a:ln w="38100" cap="flat" cmpd="sng" algn="ctr">
            <a:solidFill>
              <a:srgbClr val="FF6600"/>
            </a:solidFill>
            <a:prstDash val="dash"/>
            <a:round/>
            <a:headEnd type="none" w="med" len="med"/>
            <a:tailEnd type="none" w="med" len="med"/>
          </a:ln>
          <a:effectLst/>
        </p:spPr>
        <p:txBody>
          <a:bodyPr/>
          <a:lstStyle/>
          <a:p>
            <a:pPr algn="ctr">
              <a:defRPr/>
            </a:pPr>
            <a:r>
              <a:rPr lang="ru-RU" sz="2000" b="1" u="sng" dirty="0">
                <a:solidFill>
                  <a:srgbClr val="FF8600"/>
                </a:solidFill>
                <a:effectLst>
                  <a:outerShdw blurRad="38100" dist="38100" dir="2700000" algn="tl">
                    <a:srgbClr val="000000">
                      <a:alpha val="43137"/>
                    </a:srgbClr>
                  </a:outerShdw>
                </a:effectLst>
                <a:latin typeface="+mn-lt"/>
              </a:rPr>
              <a:t>Правовая квалификация договора –</a:t>
            </a:r>
          </a:p>
          <a:p>
            <a:pPr>
              <a:buFont typeface="Wingdings" pitchFamily="2" charset="2"/>
              <a:buChar char="ü"/>
              <a:defRPr/>
            </a:pPr>
            <a:r>
              <a:rPr lang="ru-RU" sz="2000" dirty="0">
                <a:effectLst>
                  <a:outerShdw blurRad="38100" dist="38100" dir="2700000" algn="tl">
                    <a:srgbClr val="000000">
                      <a:alpha val="43137"/>
                    </a:srgbClr>
                  </a:outerShdw>
                </a:effectLst>
                <a:latin typeface="+mn-lt"/>
              </a:rPr>
              <a:t> отраслевой</a:t>
            </a:r>
          </a:p>
          <a:p>
            <a:pPr marL="266700" indent="-266700">
              <a:buFont typeface="Wingdings" pitchFamily="2" charset="2"/>
              <a:buChar char="ü"/>
              <a:defRPr/>
            </a:pPr>
            <a:r>
              <a:rPr lang="ru-RU" sz="2000" dirty="0">
                <a:effectLst>
                  <a:outerShdw blurRad="38100" dist="38100" dir="2700000" algn="tl">
                    <a:srgbClr val="000000">
                      <a:alpha val="43137"/>
                    </a:srgbClr>
                  </a:outerShdw>
                </a:effectLst>
                <a:latin typeface="+mn-lt"/>
              </a:rPr>
              <a:t>Консенсуальный</a:t>
            </a:r>
          </a:p>
          <a:p>
            <a:pPr marL="266700" indent="-266700">
              <a:buFont typeface="Wingdings" pitchFamily="2" charset="2"/>
              <a:buChar char="ü"/>
              <a:defRPr/>
            </a:pPr>
            <a:r>
              <a:rPr lang="ru-RU" sz="2000" dirty="0">
                <a:effectLst>
                  <a:outerShdw blurRad="38100" dist="38100" dir="2700000" algn="tl">
                    <a:srgbClr val="000000">
                      <a:alpha val="43137"/>
                    </a:srgbClr>
                  </a:outerShdw>
                </a:effectLst>
                <a:latin typeface="+mn-lt"/>
              </a:rPr>
              <a:t>возмездный, </a:t>
            </a:r>
            <a:r>
              <a:rPr lang="ru-RU" sz="2000" dirty="0" err="1">
                <a:effectLst>
                  <a:outerShdw blurRad="38100" dist="38100" dir="2700000" algn="tl">
                    <a:srgbClr val="000000">
                      <a:alpha val="43137"/>
                    </a:srgbClr>
                  </a:outerShdw>
                </a:effectLst>
                <a:latin typeface="+mn-lt"/>
              </a:rPr>
              <a:t>меновый</a:t>
            </a:r>
            <a:endParaRPr lang="ru-RU" sz="2000" dirty="0">
              <a:effectLst>
                <a:outerShdw blurRad="38100" dist="38100" dir="2700000" algn="tl">
                  <a:srgbClr val="000000">
                    <a:alpha val="43137"/>
                  </a:srgbClr>
                </a:outerShdw>
              </a:effectLst>
              <a:latin typeface="+mn-lt"/>
            </a:endParaRPr>
          </a:p>
          <a:p>
            <a:pPr>
              <a:buFont typeface="Wingdings" pitchFamily="2" charset="2"/>
              <a:buChar char="ü"/>
              <a:defRPr/>
            </a:pPr>
            <a:r>
              <a:rPr lang="ru-RU" sz="2000" dirty="0">
                <a:effectLst>
                  <a:outerShdw blurRad="38100" dist="38100" dir="2700000" algn="tl">
                    <a:srgbClr val="000000">
                      <a:alpha val="43137"/>
                    </a:srgbClr>
                  </a:outerShdw>
                </a:effectLst>
                <a:latin typeface="+mn-lt"/>
              </a:rPr>
              <a:t> двусторонний</a:t>
            </a:r>
          </a:p>
        </p:txBody>
      </p:sp>
      <p:sp>
        <p:nvSpPr>
          <p:cNvPr id="6" name="TextBox 5"/>
          <p:cNvSpPr txBox="1"/>
          <p:nvPr/>
        </p:nvSpPr>
        <p:spPr>
          <a:xfrm>
            <a:off x="8483442" y="615952"/>
            <a:ext cx="742511" cy="492443"/>
          </a:xfrm>
          <a:prstGeom prst="rect">
            <a:avLst/>
          </a:prstGeom>
          <a:noFill/>
        </p:spPr>
        <p:txBody>
          <a:bodyPr wrap="none" rtlCol="0">
            <a:spAutoFit/>
          </a:bodyPr>
          <a:lstStyle/>
          <a:p>
            <a:r>
              <a:rPr lang="ru-RU" sz="2600" b="1">
                <a:solidFill>
                  <a:srgbClr val="40464F"/>
                </a:solidFill>
              </a:rPr>
              <a:t>150</a:t>
            </a:r>
            <a:endParaRPr lang="ru-RU" sz="2600" b="1" dirty="0">
              <a:solidFill>
                <a:srgbClr val="40464F"/>
              </a:solidFill>
            </a:endParaRPr>
          </a:p>
        </p:txBody>
      </p:sp>
    </p:spTree>
    <p:extLst>
      <p:ext uri="{BB962C8B-B14F-4D97-AF65-F5344CB8AC3E}">
        <p14:creationId xmlns:p14="http://schemas.microsoft.com/office/powerpoint/2010/main" val="1141224330"/>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583001"/>
          </a:xfrm>
        </p:spPr>
        <p:txBody>
          <a:bodyPr>
            <a:normAutofit fontScale="90000"/>
          </a:bodyPr>
          <a:lstStyle/>
          <a:p>
            <a:pPr algn="ctr">
              <a:defRPr/>
            </a:pPr>
            <a:r>
              <a:rPr lang="ru-RU" sz="2400" b="1" dirty="0">
                <a:solidFill>
                  <a:srgbClr val="FF8600"/>
                </a:solidFill>
              </a:rPr>
              <a:t>Исключения действия </a:t>
            </a:r>
            <a:br>
              <a:rPr lang="ru-RU" sz="2400" b="1" dirty="0">
                <a:solidFill>
                  <a:srgbClr val="FF8600"/>
                </a:solidFill>
              </a:rPr>
            </a:br>
            <a:r>
              <a:rPr lang="ru-RU" sz="2400" b="1" dirty="0">
                <a:solidFill>
                  <a:srgbClr val="FF8600"/>
                </a:solidFill>
              </a:rPr>
              <a:t>гл. 39 ГК РФ «Возмездное оказание услуг»</a:t>
            </a:r>
            <a:endParaRPr lang="ru-RU" sz="2400" dirty="0">
              <a:solidFill>
                <a:srgbClr val="FF8600"/>
              </a:solidFill>
            </a:endParaRPr>
          </a:p>
        </p:txBody>
      </p:sp>
      <p:sp>
        <p:nvSpPr>
          <p:cNvPr id="5" name="AutoShape 6"/>
          <p:cNvSpPr>
            <a:spLocks noChangeArrowheads="1"/>
          </p:cNvSpPr>
          <p:nvPr/>
        </p:nvSpPr>
        <p:spPr bwMode="auto">
          <a:xfrm>
            <a:off x="468313" y="981075"/>
            <a:ext cx="7601073" cy="1383079"/>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600" dirty="0">
                <a:latin typeface="+mn-lt"/>
              </a:rPr>
              <a:t>Правила гл. 39 ГК РФ применяются к договорам оказания услуг связи, </a:t>
            </a:r>
          </a:p>
          <a:p>
            <a:pPr algn="ctr">
              <a:defRPr/>
            </a:pPr>
            <a:r>
              <a:rPr lang="ru-RU" sz="1600" dirty="0">
                <a:latin typeface="+mn-lt"/>
              </a:rPr>
              <a:t>медицинских, ветеринарных, аудиторских, консультационных, </a:t>
            </a:r>
          </a:p>
          <a:p>
            <a:pPr algn="ctr">
              <a:defRPr/>
            </a:pPr>
            <a:r>
              <a:rPr lang="ru-RU" sz="1600" dirty="0">
                <a:latin typeface="+mn-lt"/>
              </a:rPr>
              <a:t>информационных услуг, услуг по обучению, туристическому обслуживанию </a:t>
            </a:r>
          </a:p>
          <a:p>
            <a:pPr algn="ctr">
              <a:defRPr/>
            </a:pPr>
            <a:r>
              <a:rPr lang="ru-RU" sz="1600" dirty="0">
                <a:latin typeface="+mn-lt"/>
              </a:rPr>
              <a:t>и иных, </a:t>
            </a:r>
            <a:r>
              <a:rPr lang="ru-RU" sz="1600" b="1" u="sng" dirty="0">
                <a:solidFill>
                  <a:srgbClr val="FF0000"/>
                </a:solidFill>
                <a:latin typeface="+mn-lt"/>
              </a:rPr>
              <a:t>не предусмотренных</a:t>
            </a:r>
            <a:r>
              <a:rPr lang="ru-RU" sz="1600" dirty="0">
                <a:latin typeface="+mn-lt"/>
              </a:rPr>
              <a:t>:</a:t>
            </a:r>
          </a:p>
        </p:txBody>
      </p:sp>
      <p:sp>
        <p:nvSpPr>
          <p:cNvPr id="18" name="TextBox 17"/>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151</a:t>
            </a:r>
          </a:p>
        </p:txBody>
      </p:sp>
      <p:sp>
        <p:nvSpPr>
          <p:cNvPr id="24" name="AutoShape 5"/>
          <p:cNvSpPr>
            <a:spLocks noChangeArrowheads="1"/>
          </p:cNvSpPr>
          <p:nvPr/>
        </p:nvSpPr>
        <p:spPr bwMode="auto">
          <a:xfrm>
            <a:off x="468313" y="2676222"/>
            <a:ext cx="2329718" cy="86518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1600" dirty="0">
                <a:latin typeface="+mj-lt"/>
              </a:rPr>
              <a:t>Гл. 37 ГК РФ </a:t>
            </a:r>
          </a:p>
          <a:p>
            <a:pPr marL="342900" indent="-342900" algn="ctr">
              <a:defRPr/>
            </a:pPr>
            <a:r>
              <a:rPr lang="ru-RU" sz="1600" dirty="0">
                <a:latin typeface="+mj-lt"/>
              </a:rPr>
              <a:t>«Подряд»</a:t>
            </a:r>
          </a:p>
        </p:txBody>
      </p:sp>
      <p:sp>
        <p:nvSpPr>
          <p:cNvPr id="25" name="AutoShape 5"/>
          <p:cNvSpPr>
            <a:spLocks noChangeArrowheads="1"/>
          </p:cNvSpPr>
          <p:nvPr/>
        </p:nvSpPr>
        <p:spPr bwMode="auto">
          <a:xfrm>
            <a:off x="468313" y="3647952"/>
            <a:ext cx="2329718" cy="86518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1600" dirty="0">
                <a:latin typeface="+mj-lt"/>
              </a:rPr>
              <a:t>Гл. 38 ГК РФ</a:t>
            </a:r>
          </a:p>
          <a:p>
            <a:pPr marL="342900" indent="-342900" algn="ctr">
              <a:defRPr/>
            </a:pPr>
            <a:r>
              <a:rPr lang="ru-RU" sz="1600" dirty="0">
                <a:latin typeface="+mj-lt"/>
              </a:rPr>
              <a:t>«НИОКР»</a:t>
            </a:r>
          </a:p>
        </p:txBody>
      </p:sp>
      <p:sp>
        <p:nvSpPr>
          <p:cNvPr id="27" name="AutoShape 5"/>
          <p:cNvSpPr>
            <a:spLocks noChangeArrowheads="1"/>
          </p:cNvSpPr>
          <p:nvPr/>
        </p:nvSpPr>
        <p:spPr bwMode="auto">
          <a:xfrm>
            <a:off x="468313" y="4622802"/>
            <a:ext cx="2329718" cy="86518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1600" dirty="0">
                <a:latin typeface="+mj-lt"/>
              </a:rPr>
              <a:t>Гл. 40 ГК РФ </a:t>
            </a:r>
          </a:p>
          <a:p>
            <a:pPr marL="342900" indent="-342900" algn="ctr">
              <a:defRPr/>
            </a:pPr>
            <a:r>
              <a:rPr lang="ru-RU" sz="1600" dirty="0">
                <a:latin typeface="+mj-lt"/>
              </a:rPr>
              <a:t>«Перевозка»</a:t>
            </a:r>
          </a:p>
        </p:txBody>
      </p:sp>
      <p:sp>
        <p:nvSpPr>
          <p:cNvPr id="30" name="AutoShape 5"/>
          <p:cNvSpPr>
            <a:spLocks noChangeArrowheads="1"/>
          </p:cNvSpPr>
          <p:nvPr/>
        </p:nvSpPr>
        <p:spPr bwMode="auto">
          <a:xfrm>
            <a:off x="1858169" y="5614072"/>
            <a:ext cx="2779712" cy="86518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1600" dirty="0">
                <a:latin typeface="+mj-lt"/>
              </a:rPr>
              <a:t>Гл. 41 ГК РФ </a:t>
            </a:r>
          </a:p>
          <a:p>
            <a:pPr marL="342900" indent="-342900" algn="ctr">
              <a:defRPr/>
            </a:pPr>
            <a:r>
              <a:rPr lang="ru-RU" sz="1600" dirty="0">
                <a:latin typeface="+mj-lt"/>
              </a:rPr>
              <a:t>«Транспортная экспедиция»</a:t>
            </a:r>
          </a:p>
        </p:txBody>
      </p:sp>
      <p:sp>
        <p:nvSpPr>
          <p:cNvPr id="31" name="AutoShape 5"/>
          <p:cNvSpPr>
            <a:spLocks noChangeArrowheads="1"/>
          </p:cNvSpPr>
          <p:nvPr/>
        </p:nvSpPr>
        <p:spPr bwMode="auto">
          <a:xfrm>
            <a:off x="3575418" y="4622802"/>
            <a:ext cx="2329718" cy="86518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1600" dirty="0">
                <a:latin typeface="+mj-lt"/>
              </a:rPr>
              <a:t>Гл. 46 ГК РФ </a:t>
            </a:r>
          </a:p>
          <a:p>
            <a:pPr marL="342900" indent="-342900" algn="ctr">
              <a:defRPr/>
            </a:pPr>
            <a:r>
              <a:rPr lang="ru-RU" sz="1600" dirty="0">
                <a:latin typeface="+mj-lt"/>
              </a:rPr>
              <a:t>«Расчеты»</a:t>
            </a:r>
          </a:p>
        </p:txBody>
      </p:sp>
      <p:sp>
        <p:nvSpPr>
          <p:cNvPr id="32" name="AutoShape 5"/>
          <p:cNvSpPr>
            <a:spLocks noChangeArrowheads="1"/>
          </p:cNvSpPr>
          <p:nvPr/>
        </p:nvSpPr>
        <p:spPr bwMode="auto">
          <a:xfrm>
            <a:off x="3575419" y="2676222"/>
            <a:ext cx="2329718" cy="86518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1600" dirty="0">
                <a:latin typeface="+mj-lt"/>
              </a:rPr>
              <a:t>Гл. 44 ГК РФ </a:t>
            </a:r>
          </a:p>
          <a:p>
            <a:pPr marL="342900" indent="-342900" algn="ctr">
              <a:defRPr/>
            </a:pPr>
            <a:r>
              <a:rPr lang="ru-RU" sz="1600" dirty="0">
                <a:latin typeface="+mj-lt"/>
              </a:rPr>
              <a:t>«Банковский вклад»</a:t>
            </a:r>
          </a:p>
        </p:txBody>
      </p:sp>
      <p:sp>
        <p:nvSpPr>
          <p:cNvPr id="33" name="AutoShape 5"/>
          <p:cNvSpPr>
            <a:spLocks noChangeArrowheads="1"/>
          </p:cNvSpPr>
          <p:nvPr/>
        </p:nvSpPr>
        <p:spPr bwMode="auto">
          <a:xfrm>
            <a:off x="3575419" y="3647952"/>
            <a:ext cx="2329717" cy="86518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1600" dirty="0">
                <a:latin typeface="+mj-lt"/>
              </a:rPr>
              <a:t>Гл. 45 ГК РФ </a:t>
            </a:r>
          </a:p>
          <a:p>
            <a:pPr marL="342900" indent="-342900" algn="ctr">
              <a:defRPr/>
            </a:pPr>
            <a:r>
              <a:rPr lang="ru-RU" sz="1600" dirty="0">
                <a:latin typeface="+mj-lt"/>
              </a:rPr>
              <a:t>«Банковский счет»</a:t>
            </a:r>
          </a:p>
        </p:txBody>
      </p:sp>
      <p:sp>
        <p:nvSpPr>
          <p:cNvPr id="34" name="AutoShape 5"/>
          <p:cNvSpPr>
            <a:spLocks noChangeArrowheads="1"/>
          </p:cNvSpPr>
          <p:nvPr/>
        </p:nvSpPr>
        <p:spPr bwMode="auto">
          <a:xfrm>
            <a:off x="6483535" y="2676222"/>
            <a:ext cx="2170112" cy="86518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1600" dirty="0">
                <a:latin typeface="+mj-lt"/>
              </a:rPr>
              <a:t>Гл. 47 ГК РФ </a:t>
            </a:r>
          </a:p>
          <a:p>
            <a:pPr marL="342900" indent="-342900" algn="ctr">
              <a:defRPr/>
            </a:pPr>
            <a:r>
              <a:rPr lang="ru-RU" sz="1600" dirty="0">
                <a:latin typeface="+mj-lt"/>
              </a:rPr>
              <a:t>«Хранение»</a:t>
            </a:r>
          </a:p>
        </p:txBody>
      </p:sp>
      <p:sp>
        <p:nvSpPr>
          <p:cNvPr id="35" name="AutoShape 5"/>
          <p:cNvSpPr>
            <a:spLocks noChangeArrowheads="1"/>
          </p:cNvSpPr>
          <p:nvPr/>
        </p:nvSpPr>
        <p:spPr bwMode="auto">
          <a:xfrm>
            <a:off x="6483535" y="3647952"/>
            <a:ext cx="2170112" cy="86518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1600" dirty="0">
                <a:latin typeface="+mj-lt"/>
              </a:rPr>
              <a:t>Гл. 49 ГК РФ </a:t>
            </a:r>
          </a:p>
          <a:p>
            <a:pPr marL="342900" indent="-342900" algn="ctr">
              <a:defRPr/>
            </a:pPr>
            <a:r>
              <a:rPr lang="ru-RU" sz="1600" dirty="0">
                <a:latin typeface="+mj-lt"/>
              </a:rPr>
              <a:t>«Поручение»</a:t>
            </a:r>
          </a:p>
        </p:txBody>
      </p:sp>
      <p:sp>
        <p:nvSpPr>
          <p:cNvPr id="36" name="AutoShape 5"/>
          <p:cNvSpPr>
            <a:spLocks noChangeArrowheads="1"/>
          </p:cNvSpPr>
          <p:nvPr/>
        </p:nvSpPr>
        <p:spPr bwMode="auto">
          <a:xfrm>
            <a:off x="6483535" y="4622802"/>
            <a:ext cx="2170112" cy="86518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1600" dirty="0">
                <a:latin typeface="+mj-lt"/>
              </a:rPr>
              <a:t>Гл. 51 ГК РФ </a:t>
            </a:r>
          </a:p>
          <a:p>
            <a:pPr marL="342900" indent="-342900" algn="ctr">
              <a:defRPr/>
            </a:pPr>
            <a:r>
              <a:rPr lang="ru-RU" sz="1600" dirty="0">
                <a:latin typeface="+mj-lt"/>
              </a:rPr>
              <a:t>«Комиссия»</a:t>
            </a:r>
          </a:p>
        </p:txBody>
      </p:sp>
      <p:sp>
        <p:nvSpPr>
          <p:cNvPr id="37" name="AutoShape 5"/>
          <p:cNvSpPr>
            <a:spLocks noChangeArrowheads="1"/>
          </p:cNvSpPr>
          <p:nvPr/>
        </p:nvSpPr>
        <p:spPr bwMode="auto">
          <a:xfrm>
            <a:off x="4889196" y="5614072"/>
            <a:ext cx="2965266" cy="86518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1600" dirty="0">
                <a:latin typeface="+mj-lt"/>
              </a:rPr>
              <a:t>Гл. 53 ГК РФ </a:t>
            </a:r>
          </a:p>
          <a:p>
            <a:pPr marL="342900" indent="-342900" algn="ctr">
              <a:defRPr/>
            </a:pPr>
            <a:r>
              <a:rPr lang="ru-RU" sz="1600" dirty="0">
                <a:latin typeface="+mj-lt"/>
              </a:rPr>
              <a:t>«Доверительное управление </a:t>
            </a:r>
          </a:p>
          <a:p>
            <a:pPr marL="342900" indent="-342900" algn="ctr">
              <a:defRPr/>
            </a:pPr>
            <a:r>
              <a:rPr lang="ru-RU" sz="1600" dirty="0">
                <a:latin typeface="+mj-lt"/>
              </a:rPr>
              <a:t>имуществом»</a:t>
            </a:r>
          </a:p>
        </p:txBody>
      </p:sp>
    </p:spTree>
    <p:extLst>
      <p:ext uri="{BB962C8B-B14F-4D97-AF65-F5344CB8AC3E}">
        <p14:creationId xmlns:p14="http://schemas.microsoft.com/office/powerpoint/2010/main" val="1179313291"/>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p:cNvSpPr>
          <p:nvPr/>
        </p:nvSpPr>
        <p:spPr bwMode="auto">
          <a:xfrm>
            <a:off x="468313" y="188913"/>
            <a:ext cx="8229600" cy="958850"/>
          </a:xfrm>
          <a:prstGeom prst="rect">
            <a:avLst/>
          </a:prstGeom>
          <a:noFill/>
          <a:ln w="9525">
            <a:noFill/>
            <a:miter lim="800000"/>
            <a:headEnd/>
            <a:tailEnd/>
          </a:ln>
        </p:spPr>
        <p:txBody>
          <a:bodyPr anchor="ctr"/>
          <a:lstStyle/>
          <a:p>
            <a:pPr algn="ctr" eaLnBrk="0" hangingPunct="0">
              <a:defRPr/>
            </a:pPr>
            <a:endParaRPr lang="ru-RU" sz="800" b="1" dirty="0">
              <a:solidFill>
                <a:schemeClr val="tx2"/>
              </a:solidFill>
              <a:effectLst>
                <a:outerShdw blurRad="38100" dist="38100" dir="2700000" algn="tl">
                  <a:srgbClr val="000000"/>
                </a:outerShdw>
              </a:effectLst>
              <a:latin typeface="Tahoma" pitchFamily="34" charset="0"/>
            </a:endParaRPr>
          </a:p>
          <a:p>
            <a:pPr algn="ctr" eaLnBrk="0" hangingPunct="0">
              <a:defRPr/>
            </a:pPr>
            <a:r>
              <a:rPr lang="ru-RU" sz="2400" b="1" dirty="0">
                <a:solidFill>
                  <a:schemeClr val="tx2"/>
                </a:solidFill>
                <a:effectLst>
                  <a:outerShdw blurRad="38100" dist="38100" dir="2700000" algn="tl">
                    <a:srgbClr val="000000"/>
                  </a:outerShdw>
                </a:effectLst>
                <a:latin typeface="+mj-lt"/>
              </a:rPr>
              <a:t>Существенные условия договора возмездного оказания услуг</a:t>
            </a:r>
            <a:endParaRPr lang="ru-RU" sz="4400" dirty="0">
              <a:solidFill>
                <a:schemeClr val="tx2"/>
              </a:solidFill>
              <a:effectLst>
                <a:outerShdw blurRad="38100" dist="38100" dir="2700000" algn="tl">
                  <a:srgbClr val="000000"/>
                </a:outerShdw>
              </a:effectLst>
              <a:latin typeface="+mj-lt"/>
            </a:endParaRPr>
          </a:p>
        </p:txBody>
      </p:sp>
      <p:sp>
        <p:nvSpPr>
          <p:cNvPr id="4" name="AutoShape 5"/>
          <p:cNvSpPr>
            <a:spLocks noChangeArrowheads="1"/>
          </p:cNvSpPr>
          <p:nvPr/>
        </p:nvSpPr>
        <p:spPr bwMode="auto">
          <a:xfrm>
            <a:off x="207291" y="1641231"/>
            <a:ext cx="3006786" cy="1187816"/>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Предмет договора</a:t>
            </a:r>
          </a:p>
          <a:p>
            <a:pPr marL="342900" indent="-342900" algn="ctr">
              <a:defRPr/>
            </a:pPr>
            <a:r>
              <a:rPr lang="ru-RU" dirty="0">
                <a:latin typeface="+mj-lt"/>
              </a:rPr>
              <a:t>(действия, деятельность)</a:t>
            </a:r>
          </a:p>
        </p:txBody>
      </p:sp>
      <p:cxnSp>
        <p:nvCxnSpPr>
          <p:cNvPr id="94213" name="Прямая соединительная линия 11"/>
          <p:cNvCxnSpPr>
            <a:cxnSpLocks noChangeShapeType="1"/>
          </p:cNvCxnSpPr>
          <p:nvPr/>
        </p:nvCxnSpPr>
        <p:spPr bwMode="auto">
          <a:xfrm>
            <a:off x="3635375" y="1304436"/>
            <a:ext cx="1800225" cy="0"/>
          </a:xfrm>
          <a:prstGeom prst="line">
            <a:avLst/>
          </a:prstGeom>
          <a:noFill/>
          <a:ln w="38100" algn="ctr">
            <a:solidFill>
              <a:schemeClr val="tx1"/>
            </a:solidFill>
            <a:round/>
            <a:headEnd/>
            <a:tailEnd/>
          </a:ln>
        </p:spPr>
      </p:cxnSp>
      <p:cxnSp>
        <p:nvCxnSpPr>
          <p:cNvPr id="10" name="Прямая со стрелкой 9"/>
          <p:cNvCxnSpPr>
            <a:endCxn id="4" idx="0"/>
          </p:cNvCxnSpPr>
          <p:nvPr/>
        </p:nvCxnSpPr>
        <p:spPr bwMode="auto">
          <a:xfrm flipH="1">
            <a:off x="1710684" y="1304436"/>
            <a:ext cx="2861318" cy="336795"/>
          </a:xfrm>
          <a:prstGeom prst="straightConnector1">
            <a:avLst/>
          </a:prstGeom>
          <a:ln w="38100" cmpd="sng">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57" name="AutoShape 5"/>
          <p:cNvSpPr>
            <a:spLocks noChangeArrowheads="1"/>
          </p:cNvSpPr>
          <p:nvPr/>
        </p:nvSpPr>
        <p:spPr bwMode="auto">
          <a:xfrm>
            <a:off x="5939692" y="1641231"/>
            <a:ext cx="2758221" cy="118781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Срок и порядок оплаты</a:t>
            </a:r>
          </a:p>
        </p:txBody>
      </p:sp>
      <p:sp>
        <p:nvSpPr>
          <p:cNvPr id="58" name="AutoShape 5"/>
          <p:cNvSpPr>
            <a:spLocks noChangeArrowheads="1"/>
          </p:cNvSpPr>
          <p:nvPr/>
        </p:nvSpPr>
        <p:spPr bwMode="auto">
          <a:xfrm>
            <a:off x="3492499" y="1641231"/>
            <a:ext cx="2239901" cy="1187816"/>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Цена договора</a:t>
            </a:r>
          </a:p>
        </p:txBody>
      </p:sp>
      <p:cxnSp>
        <p:nvCxnSpPr>
          <p:cNvPr id="71" name="Прямая со стрелкой 9"/>
          <p:cNvCxnSpPr>
            <a:cxnSpLocks noChangeShapeType="1"/>
            <a:endCxn id="57" idx="0"/>
          </p:cNvCxnSpPr>
          <p:nvPr/>
        </p:nvCxnSpPr>
        <p:spPr bwMode="auto">
          <a:xfrm>
            <a:off x="4572000" y="1304436"/>
            <a:ext cx="2746803" cy="336795"/>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cxnSp>
        <p:nvCxnSpPr>
          <p:cNvPr id="72" name="Прямая со стрелкой 9"/>
          <p:cNvCxnSpPr>
            <a:cxnSpLocks noChangeShapeType="1"/>
          </p:cNvCxnSpPr>
          <p:nvPr/>
        </p:nvCxnSpPr>
        <p:spPr bwMode="auto">
          <a:xfrm>
            <a:off x="4572000" y="1304436"/>
            <a:ext cx="0" cy="336795"/>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19" name="TextBox 18"/>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152</a:t>
            </a:r>
          </a:p>
        </p:txBody>
      </p:sp>
      <p:sp>
        <p:nvSpPr>
          <p:cNvPr id="38" name="Заголовок 1"/>
          <p:cNvSpPr>
            <a:spLocks/>
          </p:cNvSpPr>
          <p:nvPr/>
        </p:nvSpPr>
        <p:spPr bwMode="auto">
          <a:xfrm>
            <a:off x="625964" y="3086467"/>
            <a:ext cx="8229600" cy="958850"/>
          </a:xfrm>
          <a:prstGeom prst="rect">
            <a:avLst/>
          </a:prstGeom>
          <a:noFill/>
          <a:ln w="9525">
            <a:noFill/>
            <a:miter lim="800000"/>
            <a:headEnd/>
            <a:tailEnd/>
          </a:ln>
        </p:spPr>
        <p:txBody>
          <a:bodyPr anchor="ctr"/>
          <a:lstStyle/>
          <a:p>
            <a:pPr algn="ctr" eaLnBrk="0" hangingPunct="0">
              <a:defRPr/>
            </a:pPr>
            <a:r>
              <a:rPr lang="ru-RU" sz="2400" b="1" dirty="0">
                <a:solidFill>
                  <a:schemeClr val="tx2"/>
                </a:solidFill>
                <a:effectLst>
                  <a:outerShdw blurRad="38100" dist="38100" dir="2700000" algn="tl">
                    <a:srgbClr val="000000"/>
                  </a:outerShdw>
                </a:effectLst>
                <a:latin typeface="+mj-lt"/>
              </a:rPr>
              <a:t>Последствия невозможности исполнения договора</a:t>
            </a:r>
            <a:endParaRPr lang="ru-RU" sz="4400" dirty="0">
              <a:solidFill>
                <a:schemeClr val="tx2"/>
              </a:solidFill>
              <a:effectLst>
                <a:outerShdw blurRad="38100" dist="38100" dir="2700000" algn="tl">
                  <a:srgbClr val="000000"/>
                </a:outerShdw>
              </a:effectLst>
              <a:latin typeface="+mj-lt"/>
            </a:endParaRPr>
          </a:p>
        </p:txBody>
      </p:sp>
      <p:cxnSp>
        <p:nvCxnSpPr>
          <p:cNvPr id="39" name="Прямая соединительная линия 11"/>
          <p:cNvCxnSpPr>
            <a:cxnSpLocks noChangeShapeType="1"/>
          </p:cNvCxnSpPr>
          <p:nvPr/>
        </p:nvCxnSpPr>
        <p:spPr bwMode="auto">
          <a:xfrm>
            <a:off x="3635375" y="3899143"/>
            <a:ext cx="1800225" cy="0"/>
          </a:xfrm>
          <a:prstGeom prst="line">
            <a:avLst/>
          </a:prstGeom>
          <a:noFill/>
          <a:ln w="38100" algn="ctr">
            <a:solidFill>
              <a:schemeClr val="tx1"/>
            </a:solidFill>
            <a:round/>
            <a:headEnd/>
            <a:tailEnd/>
          </a:ln>
        </p:spPr>
      </p:cxnSp>
      <p:sp>
        <p:nvSpPr>
          <p:cNvPr id="44" name="AutoShape 5"/>
          <p:cNvSpPr>
            <a:spLocks noChangeArrowheads="1"/>
          </p:cNvSpPr>
          <p:nvPr/>
        </p:nvSpPr>
        <p:spPr bwMode="auto">
          <a:xfrm>
            <a:off x="788560" y="4309208"/>
            <a:ext cx="2239901" cy="781783"/>
          </a:xfrm>
          <a:prstGeom prst="roundRect">
            <a:avLst>
              <a:gd name="adj" fmla="val 19166"/>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По вине заказчика</a:t>
            </a:r>
          </a:p>
        </p:txBody>
      </p:sp>
      <p:sp>
        <p:nvSpPr>
          <p:cNvPr id="45" name="AutoShape 5"/>
          <p:cNvSpPr>
            <a:spLocks noChangeArrowheads="1"/>
          </p:cNvSpPr>
          <p:nvPr/>
        </p:nvSpPr>
        <p:spPr bwMode="auto">
          <a:xfrm>
            <a:off x="4904705" y="4309208"/>
            <a:ext cx="3793208" cy="78178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По независящим </a:t>
            </a:r>
          </a:p>
          <a:p>
            <a:pPr marL="342900" indent="-342900" algn="ctr">
              <a:defRPr/>
            </a:pPr>
            <a:r>
              <a:rPr lang="ru-RU" dirty="0">
                <a:latin typeface="+mj-lt"/>
              </a:rPr>
              <a:t>от сторон обстоятельствам</a:t>
            </a:r>
          </a:p>
        </p:txBody>
      </p:sp>
      <p:sp>
        <p:nvSpPr>
          <p:cNvPr id="46" name="AutoShape 5"/>
          <p:cNvSpPr>
            <a:spLocks noChangeArrowheads="1"/>
          </p:cNvSpPr>
          <p:nvPr/>
        </p:nvSpPr>
        <p:spPr bwMode="auto">
          <a:xfrm>
            <a:off x="1093544" y="5493971"/>
            <a:ext cx="2745764" cy="989745"/>
          </a:xfrm>
          <a:prstGeom prst="roundRect">
            <a:avLst>
              <a:gd name="adj" fmla="val 19166"/>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i="1" dirty="0">
                <a:latin typeface="+mj-lt"/>
              </a:rPr>
              <a:t>Услуги оплачиваются </a:t>
            </a:r>
          </a:p>
          <a:p>
            <a:pPr marL="342900" indent="-342900" algn="ctr">
              <a:defRPr/>
            </a:pPr>
            <a:r>
              <a:rPr lang="ru-RU" i="1" dirty="0">
                <a:latin typeface="+mj-lt"/>
              </a:rPr>
              <a:t>в полном объеме</a:t>
            </a:r>
          </a:p>
        </p:txBody>
      </p:sp>
      <p:sp>
        <p:nvSpPr>
          <p:cNvPr id="47" name="AutoShape 5"/>
          <p:cNvSpPr>
            <a:spLocks noChangeArrowheads="1"/>
          </p:cNvSpPr>
          <p:nvPr/>
        </p:nvSpPr>
        <p:spPr bwMode="auto">
          <a:xfrm>
            <a:off x="4304721" y="5493971"/>
            <a:ext cx="3956538" cy="1187816"/>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Заказчик возмещает </a:t>
            </a:r>
          </a:p>
          <a:p>
            <a:pPr marL="342900" indent="-342900" algn="ctr">
              <a:defRPr/>
            </a:pPr>
            <a:r>
              <a:rPr lang="ru-RU" dirty="0">
                <a:latin typeface="+mj-lt"/>
              </a:rPr>
              <a:t>исполнителю фактически </a:t>
            </a:r>
          </a:p>
          <a:p>
            <a:pPr marL="342900" indent="-342900" algn="ctr">
              <a:defRPr/>
            </a:pPr>
            <a:r>
              <a:rPr lang="ru-RU" dirty="0">
                <a:latin typeface="+mj-lt"/>
              </a:rPr>
              <a:t>понесенные расходы</a:t>
            </a:r>
          </a:p>
        </p:txBody>
      </p:sp>
      <p:cxnSp>
        <p:nvCxnSpPr>
          <p:cNvPr id="27" name="Прямая со стрелкой 9"/>
          <p:cNvCxnSpPr>
            <a:cxnSpLocks noChangeShapeType="1"/>
            <a:endCxn id="44" idx="0"/>
          </p:cNvCxnSpPr>
          <p:nvPr/>
        </p:nvCxnSpPr>
        <p:spPr bwMode="auto">
          <a:xfrm flipH="1">
            <a:off x="1908511" y="3899143"/>
            <a:ext cx="2663489" cy="410065"/>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cxnSp>
        <p:nvCxnSpPr>
          <p:cNvPr id="28" name="Прямая со стрелкой 9"/>
          <p:cNvCxnSpPr>
            <a:cxnSpLocks noChangeShapeType="1"/>
            <a:endCxn id="45" idx="0"/>
          </p:cNvCxnSpPr>
          <p:nvPr/>
        </p:nvCxnSpPr>
        <p:spPr bwMode="auto">
          <a:xfrm>
            <a:off x="4572002" y="3899143"/>
            <a:ext cx="2229307" cy="410065"/>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cxnSp>
        <p:nvCxnSpPr>
          <p:cNvPr id="50" name="Прямая со стрелкой 9"/>
          <p:cNvCxnSpPr>
            <a:cxnSpLocks noChangeShapeType="1"/>
          </p:cNvCxnSpPr>
          <p:nvPr/>
        </p:nvCxnSpPr>
        <p:spPr bwMode="auto">
          <a:xfrm>
            <a:off x="1908511" y="5090991"/>
            <a:ext cx="0" cy="336795"/>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cxnSp>
        <p:nvCxnSpPr>
          <p:cNvPr id="51" name="Прямая со стрелкой 9"/>
          <p:cNvCxnSpPr>
            <a:cxnSpLocks noChangeShapeType="1"/>
          </p:cNvCxnSpPr>
          <p:nvPr/>
        </p:nvCxnSpPr>
        <p:spPr bwMode="auto">
          <a:xfrm>
            <a:off x="6801309" y="5090991"/>
            <a:ext cx="0" cy="336795"/>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3889559647"/>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p:cNvSpPr>
          <p:nvPr/>
        </p:nvSpPr>
        <p:spPr bwMode="auto">
          <a:xfrm>
            <a:off x="468313" y="188913"/>
            <a:ext cx="8229600" cy="958850"/>
          </a:xfrm>
          <a:prstGeom prst="rect">
            <a:avLst/>
          </a:prstGeom>
          <a:noFill/>
          <a:ln w="9525">
            <a:noFill/>
            <a:miter lim="800000"/>
            <a:headEnd/>
            <a:tailEnd/>
          </a:ln>
        </p:spPr>
        <p:txBody>
          <a:bodyPr anchor="ctr"/>
          <a:lstStyle/>
          <a:p>
            <a:pPr algn="ctr" eaLnBrk="0" hangingPunct="0">
              <a:defRPr/>
            </a:pPr>
            <a:endParaRPr lang="ru-RU" sz="800" b="1" dirty="0">
              <a:solidFill>
                <a:schemeClr val="tx2"/>
              </a:solidFill>
              <a:effectLst>
                <a:outerShdw blurRad="38100" dist="38100" dir="2700000" algn="tl">
                  <a:srgbClr val="000000"/>
                </a:outerShdw>
              </a:effectLst>
              <a:latin typeface="Tahoma" pitchFamily="34" charset="0"/>
            </a:endParaRPr>
          </a:p>
          <a:p>
            <a:pPr algn="ctr" eaLnBrk="0" hangingPunct="0">
              <a:defRPr/>
            </a:pPr>
            <a:r>
              <a:rPr lang="ru-RU" sz="2400" b="1" dirty="0">
                <a:solidFill>
                  <a:schemeClr val="tx2"/>
                </a:solidFill>
                <a:effectLst>
                  <a:outerShdw blurRad="38100" dist="38100" dir="2700000" algn="tl">
                    <a:srgbClr val="000000"/>
                  </a:outerShdw>
                </a:effectLst>
                <a:latin typeface="+mj-lt"/>
              </a:rPr>
              <a:t>Отказ от договора возмездного оказания услуг</a:t>
            </a:r>
            <a:endParaRPr lang="ru-RU" sz="4400" dirty="0">
              <a:solidFill>
                <a:schemeClr val="tx2"/>
              </a:solidFill>
              <a:effectLst>
                <a:outerShdw blurRad="38100" dist="38100" dir="2700000" algn="tl">
                  <a:srgbClr val="000000"/>
                </a:outerShdw>
              </a:effectLst>
              <a:latin typeface="+mj-lt"/>
            </a:endParaRPr>
          </a:p>
        </p:txBody>
      </p:sp>
      <p:sp>
        <p:nvSpPr>
          <p:cNvPr id="4" name="AutoShape 5"/>
          <p:cNvSpPr>
            <a:spLocks noChangeArrowheads="1"/>
          </p:cNvSpPr>
          <p:nvPr/>
        </p:nvSpPr>
        <p:spPr bwMode="auto">
          <a:xfrm>
            <a:off x="1223291" y="1797539"/>
            <a:ext cx="3006786" cy="98669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000" dirty="0">
                <a:latin typeface="+mj-lt"/>
              </a:rPr>
              <a:t>Заказчик</a:t>
            </a:r>
          </a:p>
        </p:txBody>
      </p:sp>
      <p:cxnSp>
        <p:nvCxnSpPr>
          <p:cNvPr id="94213" name="Прямая соединительная линия 11"/>
          <p:cNvCxnSpPr>
            <a:cxnSpLocks noChangeShapeType="1"/>
          </p:cNvCxnSpPr>
          <p:nvPr/>
        </p:nvCxnSpPr>
        <p:spPr bwMode="auto">
          <a:xfrm>
            <a:off x="3635375" y="1304436"/>
            <a:ext cx="1800225" cy="0"/>
          </a:xfrm>
          <a:prstGeom prst="line">
            <a:avLst/>
          </a:prstGeom>
          <a:noFill/>
          <a:ln w="38100" algn="ctr">
            <a:solidFill>
              <a:schemeClr val="tx1"/>
            </a:solidFill>
            <a:round/>
            <a:headEnd/>
            <a:tailEnd/>
          </a:ln>
        </p:spPr>
      </p:cxnSp>
      <p:cxnSp>
        <p:nvCxnSpPr>
          <p:cNvPr id="10" name="Прямая со стрелкой 9"/>
          <p:cNvCxnSpPr>
            <a:endCxn id="4" idx="0"/>
          </p:cNvCxnSpPr>
          <p:nvPr/>
        </p:nvCxnSpPr>
        <p:spPr bwMode="auto">
          <a:xfrm flipH="1">
            <a:off x="2726684" y="1304436"/>
            <a:ext cx="1923470" cy="493103"/>
          </a:xfrm>
          <a:prstGeom prst="straightConnector1">
            <a:avLst/>
          </a:prstGeom>
          <a:ln w="38100" cmpd="sng">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57" name="AutoShape 5"/>
          <p:cNvSpPr>
            <a:spLocks noChangeArrowheads="1"/>
          </p:cNvSpPr>
          <p:nvPr/>
        </p:nvSpPr>
        <p:spPr bwMode="auto">
          <a:xfrm>
            <a:off x="5314461" y="1797540"/>
            <a:ext cx="2758221" cy="986691"/>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000" dirty="0">
                <a:latin typeface="+mj-lt"/>
              </a:rPr>
              <a:t>Исполнитель</a:t>
            </a:r>
          </a:p>
        </p:txBody>
      </p:sp>
      <p:cxnSp>
        <p:nvCxnSpPr>
          <p:cNvPr id="71" name="Прямая со стрелкой 9"/>
          <p:cNvCxnSpPr>
            <a:cxnSpLocks noChangeShapeType="1"/>
            <a:endCxn id="57" idx="0"/>
          </p:cNvCxnSpPr>
          <p:nvPr/>
        </p:nvCxnSpPr>
        <p:spPr bwMode="auto">
          <a:xfrm>
            <a:off x="4523154" y="1304436"/>
            <a:ext cx="2170418" cy="493104"/>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19" name="TextBox 18"/>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153</a:t>
            </a:r>
          </a:p>
        </p:txBody>
      </p:sp>
      <p:sp>
        <p:nvSpPr>
          <p:cNvPr id="44" name="AutoShape 5"/>
          <p:cNvSpPr>
            <a:spLocks noChangeArrowheads="1"/>
          </p:cNvSpPr>
          <p:nvPr/>
        </p:nvSpPr>
        <p:spPr bwMode="auto">
          <a:xfrm>
            <a:off x="537308" y="3634154"/>
            <a:ext cx="3985846" cy="1456837"/>
          </a:xfrm>
          <a:prstGeom prst="roundRect">
            <a:avLst>
              <a:gd name="adj" fmla="val 19166"/>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В любое время </a:t>
            </a:r>
          </a:p>
          <a:p>
            <a:pPr marL="342900" indent="-342900" algn="ctr">
              <a:defRPr/>
            </a:pPr>
            <a:r>
              <a:rPr lang="ru-RU" dirty="0">
                <a:latin typeface="+mj-lt"/>
              </a:rPr>
              <a:t>при условии оплаты исполнителю </a:t>
            </a:r>
          </a:p>
          <a:p>
            <a:pPr marL="342900" indent="-342900" algn="ctr">
              <a:defRPr/>
            </a:pPr>
            <a:r>
              <a:rPr lang="ru-RU" dirty="0">
                <a:latin typeface="+mj-lt"/>
              </a:rPr>
              <a:t>фактически понесенных расходов</a:t>
            </a:r>
          </a:p>
        </p:txBody>
      </p:sp>
      <p:sp>
        <p:nvSpPr>
          <p:cNvPr id="45" name="AutoShape 5"/>
          <p:cNvSpPr>
            <a:spLocks noChangeArrowheads="1"/>
          </p:cNvSpPr>
          <p:nvPr/>
        </p:nvSpPr>
        <p:spPr bwMode="auto">
          <a:xfrm>
            <a:off x="4904705" y="3634154"/>
            <a:ext cx="3793208" cy="145683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j-lt"/>
              </a:rPr>
              <a:t>При условии </a:t>
            </a:r>
          </a:p>
          <a:p>
            <a:pPr marL="342900" indent="-342900" algn="ctr">
              <a:defRPr/>
            </a:pPr>
            <a:r>
              <a:rPr lang="ru-RU" dirty="0">
                <a:latin typeface="+mj-lt"/>
              </a:rPr>
              <a:t>полного возмещения </a:t>
            </a:r>
          </a:p>
          <a:p>
            <a:pPr marL="342900" indent="-342900" algn="ctr">
              <a:defRPr/>
            </a:pPr>
            <a:r>
              <a:rPr lang="ru-RU" dirty="0">
                <a:latin typeface="+mj-lt"/>
              </a:rPr>
              <a:t>заказчику убытков</a:t>
            </a:r>
          </a:p>
        </p:txBody>
      </p:sp>
      <p:cxnSp>
        <p:nvCxnSpPr>
          <p:cNvPr id="50" name="Прямая со стрелкой 9"/>
          <p:cNvCxnSpPr>
            <a:cxnSpLocks noChangeShapeType="1"/>
            <a:stCxn id="4" idx="2"/>
          </p:cNvCxnSpPr>
          <p:nvPr/>
        </p:nvCxnSpPr>
        <p:spPr bwMode="auto">
          <a:xfrm>
            <a:off x="2726684" y="2784231"/>
            <a:ext cx="0" cy="849923"/>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cxnSp>
        <p:nvCxnSpPr>
          <p:cNvPr id="26" name="Прямая со стрелкой 9"/>
          <p:cNvCxnSpPr>
            <a:cxnSpLocks noChangeShapeType="1"/>
          </p:cNvCxnSpPr>
          <p:nvPr/>
        </p:nvCxnSpPr>
        <p:spPr bwMode="auto">
          <a:xfrm>
            <a:off x="6693572" y="2784231"/>
            <a:ext cx="0" cy="849923"/>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3770628875"/>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95536" y="116632"/>
            <a:ext cx="7879222" cy="4001095"/>
          </a:xfrm>
          <a:prstGeom prst="rect">
            <a:avLst/>
          </a:prstGeom>
        </p:spPr>
        <p:txBody>
          <a:bodyPr wrap="square">
            <a:spAutoFit/>
          </a:bodyPr>
          <a:lstStyle/>
          <a:p>
            <a:pPr algn="ctr" eaLnBrk="0" fontAlgn="base" hangingPunct="0">
              <a:spcBef>
                <a:spcPct val="0"/>
              </a:spcBef>
              <a:spcAft>
                <a:spcPct val="0"/>
              </a:spcAft>
              <a:defRPr/>
            </a:pPr>
            <a:endParaRPr lang="ru-RU" sz="1600" kern="0" dirty="0"/>
          </a:p>
          <a:p>
            <a:pPr algn="ctr" eaLnBrk="0" fontAlgn="base" hangingPunct="0">
              <a:spcBef>
                <a:spcPct val="0"/>
              </a:spcBef>
              <a:spcAft>
                <a:spcPct val="0"/>
              </a:spcAft>
              <a:defRPr/>
            </a:pPr>
            <a:r>
              <a:rPr lang="ru-RU" sz="1600" kern="0" dirty="0"/>
              <a:t>Гражданское право (особенная часть)</a:t>
            </a:r>
          </a:p>
          <a:p>
            <a:pPr algn="ctr" eaLnBrk="0" fontAlgn="base" hangingPunct="0">
              <a:spcBef>
                <a:spcPct val="0"/>
              </a:spcBef>
              <a:spcAft>
                <a:spcPct val="0"/>
              </a:spcAft>
              <a:defRPr/>
            </a:pPr>
            <a:r>
              <a:rPr lang="ru-RU" sz="1600" kern="0" dirty="0"/>
              <a:t>направление подготовки </a:t>
            </a:r>
          </a:p>
          <a:p>
            <a:pPr algn="ctr" eaLnBrk="0" fontAlgn="base" hangingPunct="0">
              <a:spcBef>
                <a:spcPct val="0"/>
              </a:spcBef>
              <a:spcAft>
                <a:spcPct val="0"/>
              </a:spcAft>
              <a:defRPr/>
            </a:pPr>
            <a:r>
              <a:rPr lang="ru-RU" sz="1600" kern="0" dirty="0"/>
              <a:t>«Правовое обеспечение национальной безопасности»</a:t>
            </a:r>
          </a:p>
          <a:p>
            <a:pPr algn="ctr" eaLnBrk="0" fontAlgn="base" hangingPunct="0">
              <a:spcBef>
                <a:spcPct val="0"/>
              </a:spcBef>
              <a:spcAft>
                <a:spcPct val="0"/>
              </a:spcAft>
              <a:defRPr/>
            </a:pPr>
            <a:r>
              <a:rPr lang="ru-RU" sz="1600" kern="0" dirty="0"/>
              <a:t>(уровень </a:t>
            </a:r>
            <a:r>
              <a:rPr lang="ru-RU" sz="1600" kern="0" dirty="0" err="1"/>
              <a:t>специалитета</a:t>
            </a:r>
            <a:r>
              <a:rPr lang="ru-RU" sz="1600" kern="0" dirty="0"/>
              <a:t>)</a:t>
            </a: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Модуль 4. </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Обязательства по оказанию услуг</a:t>
            </a:r>
          </a:p>
          <a:p>
            <a:pPr algn="ctr" eaLnBrk="0" fontAlgn="base" hangingPunct="0">
              <a:spcBef>
                <a:spcPct val="0"/>
              </a:spcBef>
              <a:spcAft>
                <a:spcPct val="0"/>
              </a:spcAft>
              <a:defRPr/>
            </a:pP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Лекция. Тема 2.</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Транспортные договоры</a:t>
            </a:r>
          </a:p>
        </p:txBody>
      </p:sp>
      <p:sp>
        <p:nvSpPr>
          <p:cNvPr id="4" name="TextBox 3"/>
          <p:cNvSpPr txBox="1"/>
          <p:nvPr/>
        </p:nvSpPr>
        <p:spPr>
          <a:xfrm>
            <a:off x="8467640" y="548680"/>
            <a:ext cx="827584" cy="492443"/>
          </a:xfrm>
          <a:prstGeom prst="rect">
            <a:avLst/>
          </a:prstGeom>
          <a:noFill/>
        </p:spPr>
        <p:txBody>
          <a:bodyPr wrap="square" rtlCol="0">
            <a:spAutoFit/>
          </a:bodyPr>
          <a:lstStyle/>
          <a:p>
            <a:pPr algn="ctr" fontAlgn="base">
              <a:spcBef>
                <a:spcPct val="0"/>
              </a:spcBef>
              <a:spcAft>
                <a:spcPct val="0"/>
              </a:spcAft>
            </a:pPr>
            <a:r>
              <a:rPr lang="ru-RU" sz="2600" b="1" dirty="0">
                <a:solidFill>
                  <a:srgbClr val="40464F"/>
                </a:solidFill>
              </a:rPr>
              <a:t>99</a:t>
            </a:r>
          </a:p>
        </p:txBody>
      </p:sp>
      <p:sp>
        <p:nvSpPr>
          <p:cNvPr id="2" name="Прямоугольник 1">
            <a:extLst>
              <a:ext uri="{FF2B5EF4-FFF2-40B4-BE49-F238E27FC236}">
                <a16:creationId xmlns:a16="http://schemas.microsoft.com/office/drawing/2014/main" xmlns="" id="{BAF947E1-F662-2947-B638-E7DE2ED7AE65}"/>
              </a:ext>
            </a:extLst>
          </p:cNvPr>
          <p:cNvSpPr/>
          <p:nvPr/>
        </p:nvSpPr>
        <p:spPr>
          <a:xfrm>
            <a:off x="4132707" y="5142216"/>
            <a:ext cx="4572000" cy="1323439"/>
          </a:xfrm>
          <a:prstGeom prst="rect">
            <a:avLst/>
          </a:prstGeom>
        </p:spPr>
        <p:txBody>
          <a:bodyPr>
            <a:spAutoFit/>
          </a:bodyPr>
          <a:lstStyle/>
          <a:p>
            <a:pPr algn="r">
              <a:defRPr/>
            </a:pPr>
            <a:r>
              <a:rPr lang="ru-RU" sz="1600" b="1" dirty="0">
                <a:effectLst>
                  <a:outerShdw blurRad="38100" dist="38100" dir="2700000" algn="tl">
                    <a:srgbClr val="000000">
                      <a:alpha val="43137"/>
                    </a:srgbClr>
                  </a:outerShdw>
                </a:effectLst>
              </a:rPr>
              <a:t>Козлова Елена Борисовна</a:t>
            </a:r>
            <a:r>
              <a:rPr lang="ru-RU" sz="1600" dirty="0">
                <a:effectLst>
                  <a:outerShdw blurRad="38100" dist="38100" dir="2700000" algn="tl">
                    <a:srgbClr val="000000">
                      <a:alpha val="43137"/>
                    </a:srgbClr>
                  </a:outerShdw>
                </a:effectLst>
              </a:rPr>
              <a:t> </a:t>
            </a:r>
          </a:p>
          <a:p>
            <a:pPr algn="r">
              <a:defRPr/>
            </a:pPr>
            <a:r>
              <a:rPr lang="ru-RU" sz="1600" dirty="0">
                <a:effectLst>
                  <a:outerShdw blurRad="38100" dist="38100" dir="2700000" algn="tl">
                    <a:srgbClr val="000000">
                      <a:alpha val="43137"/>
                    </a:srgbClr>
                  </a:outerShdw>
                </a:effectLst>
              </a:rPr>
              <a:t>профессор кафедры  гражданского и предпринимательского права</a:t>
            </a:r>
          </a:p>
          <a:p>
            <a:pPr algn="r">
              <a:defRPr/>
            </a:pPr>
            <a:r>
              <a:rPr lang="ru-RU" sz="1600" dirty="0">
                <a:effectLst>
                  <a:outerShdw blurRad="38100" dist="38100" dir="2700000" algn="tl">
                    <a:srgbClr val="000000">
                      <a:alpha val="43137"/>
                    </a:srgbClr>
                  </a:outerShdw>
                </a:effectLst>
              </a:rPr>
              <a:t>ВГУЮ (РПА Минюста России),</a:t>
            </a:r>
          </a:p>
          <a:p>
            <a:pPr algn="r">
              <a:defRPr/>
            </a:pPr>
            <a:r>
              <a:rPr lang="ru-RU" sz="1600" dirty="0">
                <a:effectLst>
                  <a:outerShdw blurRad="38100" dist="38100" dir="2700000" algn="tl">
                    <a:srgbClr val="000000">
                      <a:alpha val="43137"/>
                    </a:srgbClr>
                  </a:outerShdw>
                </a:effectLst>
              </a:rPr>
              <a:t>доктор юридических наук, доцент</a:t>
            </a:r>
          </a:p>
        </p:txBody>
      </p:sp>
      <p:sp>
        <p:nvSpPr>
          <p:cNvPr id="3" name="Прямоугольник 2">
            <a:extLst>
              <a:ext uri="{FF2B5EF4-FFF2-40B4-BE49-F238E27FC236}">
                <a16:creationId xmlns:a16="http://schemas.microsoft.com/office/drawing/2014/main" xmlns="" id="{73200973-370E-4D49-826C-79771E85D82B}"/>
              </a:ext>
            </a:extLst>
          </p:cNvPr>
          <p:cNvSpPr/>
          <p:nvPr/>
        </p:nvSpPr>
        <p:spPr>
          <a:xfrm>
            <a:off x="676809" y="6190734"/>
            <a:ext cx="2436564" cy="369332"/>
          </a:xfrm>
          <a:prstGeom prst="rect">
            <a:avLst/>
          </a:prstGeom>
        </p:spPr>
        <p:txBody>
          <a:bodyPr wrap="none">
            <a:spAutoFit/>
          </a:bodyPr>
          <a:lstStyle/>
          <a:p>
            <a:r>
              <a:rPr lang="ru-RU" dirty="0"/>
              <a:t>© Козлова Е.Б., 2019</a:t>
            </a:r>
          </a:p>
        </p:txBody>
      </p:sp>
    </p:spTree>
    <p:extLst>
      <p:ext uri="{BB962C8B-B14F-4D97-AF65-F5344CB8AC3E}">
        <p14:creationId xmlns:p14="http://schemas.microsoft.com/office/powerpoint/2010/main" val="1375655607"/>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583001"/>
          </a:xfrm>
        </p:spPr>
        <p:txBody>
          <a:bodyPr/>
          <a:lstStyle/>
          <a:p>
            <a:pPr algn="ctr">
              <a:defRPr/>
            </a:pPr>
            <a:r>
              <a:rPr lang="ru-RU" sz="2400" b="1" dirty="0">
                <a:solidFill>
                  <a:srgbClr val="FF8600"/>
                </a:solidFill>
              </a:rPr>
              <a:t>Основные транспортные договоры</a:t>
            </a:r>
            <a:endParaRPr lang="ru-RU" sz="2400" dirty="0">
              <a:solidFill>
                <a:srgbClr val="FF8600"/>
              </a:solidFill>
            </a:endParaRPr>
          </a:p>
        </p:txBody>
      </p:sp>
      <p:sp>
        <p:nvSpPr>
          <p:cNvPr id="6" name="AutoShape 6"/>
          <p:cNvSpPr>
            <a:spLocks noChangeArrowheads="1"/>
          </p:cNvSpPr>
          <p:nvPr/>
        </p:nvSpPr>
        <p:spPr bwMode="auto">
          <a:xfrm>
            <a:off x="468313" y="1327474"/>
            <a:ext cx="3887787" cy="803072"/>
          </a:xfrm>
          <a:prstGeom prst="roundRect">
            <a:avLst>
              <a:gd name="adj" fmla="val 16667"/>
            </a:avLst>
          </a:prstGeom>
          <a:solidFill>
            <a:schemeClr val="accent1">
              <a:lumMod val="50000"/>
            </a:schemeClr>
          </a:solidFill>
          <a:ln w="38100">
            <a:solidFill>
              <a:srgbClr val="FF0000"/>
            </a:solidFill>
            <a:round/>
            <a:headEnd/>
            <a:tailEnd/>
          </a:ln>
          <a:effectLst/>
        </p:spPr>
        <p:txBody>
          <a:bodyPr wrap="none" anchor="ctr"/>
          <a:lstStyle/>
          <a:p>
            <a:pPr algn="ctr">
              <a:defRPr/>
            </a:pPr>
            <a:endParaRPr lang="ru-RU" dirty="0">
              <a:latin typeface="Tahoma" pitchFamily="34" charset="0"/>
            </a:endParaRPr>
          </a:p>
          <a:p>
            <a:pPr algn="ctr">
              <a:defRPr/>
            </a:pPr>
            <a:r>
              <a:rPr lang="ru-RU" dirty="0">
                <a:solidFill>
                  <a:srgbClr val="FF0000"/>
                </a:solidFill>
                <a:latin typeface="+mn-lt"/>
              </a:rPr>
              <a:t>Договор перевозки </a:t>
            </a:r>
          </a:p>
          <a:p>
            <a:pPr algn="ctr">
              <a:defRPr/>
            </a:pPr>
            <a:r>
              <a:rPr lang="ru-RU" dirty="0">
                <a:solidFill>
                  <a:srgbClr val="FF0000"/>
                </a:solidFill>
                <a:latin typeface="+mn-lt"/>
              </a:rPr>
              <a:t>(гл. 40 ГК РФ)</a:t>
            </a:r>
          </a:p>
          <a:p>
            <a:pPr algn="ctr">
              <a:defRPr/>
            </a:pPr>
            <a:endParaRPr lang="ru-RU" dirty="0">
              <a:latin typeface="+mn-lt"/>
            </a:endParaRPr>
          </a:p>
        </p:txBody>
      </p:sp>
      <p:sp>
        <p:nvSpPr>
          <p:cNvPr id="7" name="AutoShape 6"/>
          <p:cNvSpPr>
            <a:spLocks noChangeArrowheads="1"/>
          </p:cNvSpPr>
          <p:nvPr/>
        </p:nvSpPr>
        <p:spPr bwMode="auto">
          <a:xfrm>
            <a:off x="4717103" y="2524554"/>
            <a:ext cx="3887787" cy="792162"/>
          </a:xfrm>
          <a:prstGeom prst="roundRect">
            <a:avLst>
              <a:gd name="adj" fmla="val 16667"/>
            </a:avLst>
          </a:prstGeom>
          <a:solidFill>
            <a:schemeClr val="accent1">
              <a:lumMod val="50000"/>
            </a:schemeClr>
          </a:solidFill>
          <a:ln w="38100">
            <a:solidFill>
              <a:srgbClr val="FF0000"/>
            </a:solidFill>
            <a:round/>
            <a:headEnd/>
            <a:tailEnd/>
          </a:ln>
          <a:effectLst/>
        </p:spPr>
        <p:txBody>
          <a:bodyPr wrap="none" anchor="ctr"/>
          <a:lstStyle/>
          <a:p>
            <a:pPr algn="ctr">
              <a:defRPr/>
            </a:pPr>
            <a:endParaRPr lang="ru-RU" dirty="0">
              <a:latin typeface="Tahoma" pitchFamily="34" charset="0"/>
            </a:endParaRPr>
          </a:p>
          <a:p>
            <a:pPr algn="ctr">
              <a:defRPr/>
            </a:pPr>
            <a:r>
              <a:rPr lang="ru-RU" dirty="0">
                <a:solidFill>
                  <a:srgbClr val="FF0000"/>
                </a:solidFill>
                <a:latin typeface="+mj-lt"/>
              </a:rPr>
              <a:t>Договор транспортной экспедиции </a:t>
            </a:r>
          </a:p>
          <a:p>
            <a:pPr algn="ctr">
              <a:defRPr/>
            </a:pPr>
            <a:r>
              <a:rPr lang="ru-RU" dirty="0">
                <a:solidFill>
                  <a:srgbClr val="FF0000"/>
                </a:solidFill>
                <a:latin typeface="+mj-lt"/>
              </a:rPr>
              <a:t>(гл. 41 ГК РФ)</a:t>
            </a:r>
          </a:p>
          <a:p>
            <a:pPr algn="ctr">
              <a:defRPr/>
            </a:pPr>
            <a:endParaRPr lang="ru-RU" dirty="0">
              <a:latin typeface="Tahoma" pitchFamily="34" charset="0"/>
            </a:endParaRPr>
          </a:p>
        </p:txBody>
      </p:sp>
      <p:sp>
        <p:nvSpPr>
          <p:cNvPr id="8" name="AutoShape 6"/>
          <p:cNvSpPr>
            <a:spLocks noChangeArrowheads="1"/>
          </p:cNvSpPr>
          <p:nvPr/>
        </p:nvSpPr>
        <p:spPr bwMode="auto">
          <a:xfrm>
            <a:off x="5190230" y="1375886"/>
            <a:ext cx="3887787" cy="754660"/>
          </a:xfrm>
          <a:prstGeom prst="roundRect">
            <a:avLst>
              <a:gd name="adj" fmla="val 16667"/>
            </a:avLst>
          </a:prstGeom>
          <a:solidFill>
            <a:schemeClr val="accent1">
              <a:lumMod val="50000"/>
            </a:schemeClr>
          </a:solidFill>
          <a:ln w="38100">
            <a:solidFill>
              <a:srgbClr val="FF0000"/>
            </a:solidFill>
            <a:round/>
            <a:headEnd/>
            <a:tailEnd/>
          </a:ln>
          <a:effectLst/>
        </p:spPr>
        <p:txBody>
          <a:bodyPr wrap="none" anchor="ctr"/>
          <a:lstStyle/>
          <a:p>
            <a:pPr algn="ctr">
              <a:defRPr/>
            </a:pPr>
            <a:endParaRPr lang="ru-RU" dirty="0">
              <a:solidFill>
                <a:srgbClr val="FF0000"/>
              </a:solidFill>
              <a:latin typeface="+mj-lt"/>
            </a:endParaRPr>
          </a:p>
          <a:p>
            <a:pPr algn="ctr">
              <a:defRPr/>
            </a:pPr>
            <a:r>
              <a:rPr lang="ru-RU" dirty="0">
                <a:solidFill>
                  <a:srgbClr val="FF0000"/>
                </a:solidFill>
                <a:latin typeface="+mj-lt"/>
              </a:rPr>
              <a:t>Договор буксировки </a:t>
            </a:r>
          </a:p>
          <a:p>
            <a:pPr algn="ctr">
              <a:defRPr/>
            </a:pPr>
            <a:r>
              <a:rPr lang="ru-RU" dirty="0">
                <a:solidFill>
                  <a:srgbClr val="FF0000"/>
                </a:solidFill>
                <a:latin typeface="+mj-lt"/>
              </a:rPr>
              <a:t>(</a:t>
            </a:r>
            <a:r>
              <a:rPr lang="ru-RU" dirty="0" err="1">
                <a:solidFill>
                  <a:srgbClr val="FF0000"/>
                </a:solidFill>
                <a:latin typeface="+mj-lt"/>
              </a:rPr>
              <a:t>ст</a:t>
            </a:r>
            <a:r>
              <a:rPr lang="en-US" dirty="0">
                <a:solidFill>
                  <a:srgbClr val="FF0000"/>
                </a:solidFill>
                <a:latin typeface="+mj-lt"/>
              </a:rPr>
              <a:t>.</a:t>
            </a:r>
            <a:r>
              <a:rPr lang="ru-RU" dirty="0">
                <a:solidFill>
                  <a:srgbClr val="FF0000"/>
                </a:solidFill>
                <a:latin typeface="+mj-lt"/>
              </a:rPr>
              <a:t> 88 КВВТ РФ; гл. 12 КТМ РФ)</a:t>
            </a:r>
          </a:p>
          <a:p>
            <a:pPr algn="ctr">
              <a:defRPr/>
            </a:pPr>
            <a:endParaRPr lang="ru-RU" sz="800" dirty="0">
              <a:latin typeface="Tahoma" pitchFamily="34" charset="0"/>
            </a:endParaRPr>
          </a:p>
          <a:p>
            <a:pPr algn="ctr">
              <a:defRPr/>
            </a:pPr>
            <a:endParaRPr lang="ru-RU" sz="800" dirty="0">
              <a:latin typeface="Tahoma" pitchFamily="34" charset="0"/>
            </a:endParaRPr>
          </a:p>
        </p:txBody>
      </p:sp>
      <p:sp>
        <p:nvSpPr>
          <p:cNvPr id="24" name="AutoShape 6"/>
          <p:cNvSpPr>
            <a:spLocks noChangeArrowheads="1"/>
          </p:cNvSpPr>
          <p:nvPr/>
        </p:nvSpPr>
        <p:spPr bwMode="auto">
          <a:xfrm>
            <a:off x="101023" y="2915180"/>
            <a:ext cx="2633069" cy="803072"/>
          </a:xfrm>
          <a:prstGeom prst="roundRect">
            <a:avLst>
              <a:gd name="adj" fmla="val 16667"/>
            </a:avLst>
          </a:prstGeom>
          <a:solidFill>
            <a:schemeClr val="accent1">
              <a:lumMod val="50000"/>
            </a:schemeClr>
          </a:solidFill>
          <a:ln w="38100">
            <a:solidFill>
              <a:srgbClr val="FFFF00"/>
            </a:solidFill>
            <a:round/>
            <a:headEnd/>
            <a:tailEnd/>
          </a:ln>
          <a:effectLst/>
        </p:spPr>
        <p:txBody>
          <a:bodyPr wrap="none" anchor="ctr"/>
          <a:lstStyle/>
          <a:p>
            <a:pPr algn="ctr">
              <a:defRPr/>
            </a:pPr>
            <a:endParaRPr lang="ru-RU" dirty="0">
              <a:latin typeface="Tahoma" pitchFamily="34" charset="0"/>
            </a:endParaRPr>
          </a:p>
          <a:p>
            <a:pPr algn="ctr">
              <a:defRPr/>
            </a:pPr>
            <a:r>
              <a:rPr lang="ru-RU" sz="1600" dirty="0">
                <a:solidFill>
                  <a:srgbClr val="FFFF00"/>
                </a:solidFill>
                <a:latin typeface="+mn-lt"/>
              </a:rPr>
              <a:t>Договор </a:t>
            </a:r>
          </a:p>
          <a:p>
            <a:pPr algn="ctr">
              <a:defRPr/>
            </a:pPr>
            <a:r>
              <a:rPr lang="ru-RU" sz="1600" dirty="0">
                <a:solidFill>
                  <a:srgbClr val="FFFF00"/>
                </a:solidFill>
                <a:latin typeface="+mn-lt"/>
              </a:rPr>
              <a:t>перевозки пассажира </a:t>
            </a:r>
          </a:p>
          <a:p>
            <a:pPr algn="ctr">
              <a:defRPr/>
            </a:pPr>
            <a:r>
              <a:rPr lang="ru-RU" sz="1600" dirty="0">
                <a:solidFill>
                  <a:srgbClr val="FFFF00"/>
                </a:solidFill>
                <a:latin typeface="+mn-lt"/>
              </a:rPr>
              <a:t>(ст. 786 ГК РФ) </a:t>
            </a:r>
          </a:p>
          <a:p>
            <a:pPr algn="ctr">
              <a:defRPr/>
            </a:pPr>
            <a:endParaRPr lang="ru-RU" dirty="0">
              <a:latin typeface="+mn-lt"/>
            </a:endParaRPr>
          </a:p>
        </p:txBody>
      </p:sp>
      <p:sp>
        <p:nvSpPr>
          <p:cNvPr id="27" name="AutoShape 6"/>
          <p:cNvSpPr>
            <a:spLocks noChangeArrowheads="1"/>
          </p:cNvSpPr>
          <p:nvPr/>
        </p:nvSpPr>
        <p:spPr bwMode="auto">
          <a:xfrm>
            <a:off x="5190230" y="3906514"/>
            <a:ext cx="2633069" cy="803072"/>
          </a:xfrm>
          <a:prstGeom prst="roundRect">
            <a:avLst>
              <a:gd name="adj" fmla="val 16667"/>
            </a:avLst>
          </a:prstGeom>
          <a:solidFill>
            <a:schemeClr val="accent1">
              <a:lumMod val="50000"/>
            </a:schemeClr>
          </a:solidFill>
          <a:ln w="38100">
            <a:solidFill>
              <a:srgbClr val="FFFF00"/>
            </a:solidFill>
            <a:round/>
            <a:headEnd/>
            <a:tailEnd/>
          </a:ln>
          <a:effectLst/>
        </p:spPr>
        <p:txBody>
          <a:bodyPr wrap="none" anchor="ctr"/>
          <a:lstStyle/>
          <a:p>
            <a:pPr algn="ctr">
              <a:defRPr/>
            </a:pPr>
            <a:endParaRPr lang="ru-RU" dirty="0">
              <a:latin typeface="Tahoma" pitchFamily="34" charset="0"/>
            </a:endParaRPr>
          </a:p>
          <a:p>
            <a:pPr algn="ctr">
              <a:defRPr/>
            </a:pPr>
            <a:r>
              <a:rPr lang="ru-RU" sz="1600" dirty="0">
                <a:solidFill>
                  <a:srgbClr val="FFFF00"/>
                </a:solidFill>
                <a:latin typeface="+mn-lt"/>
              </a:rPr>
              <a:t>Договор </a:t>
            </a:r>
          </a:p>
          <a:p>
            <a:pPr algn="ctr">
              <a:defRPr/>
            </a:pPr>
            <a:r>
              <a:rPr lang="ru-RU" sz="1600" dirty="0">
                <a:solidFill>
                  <a:srgbClr val="FFFF00"/>
                </a:solidFill>
                <a:latin typeface="+mn-lt"/>
              </a:rPr>
              <a:t>перевозки груза</a:t>
            </a:r>
          </a:p>
          <a:p>
            <a:pPr algn="ctr">
              <a:defRPr/>
            </a:pPr>
            <a:r>
              <a:rPr lang="ru-RU" sz="1600" dirty="0">
                <a:solidFill>
                  <a:srgbClr val="FFFF00"/>
                </a:solidFill>
                <a:latin typeface="+mn-lt"/>
              </a:rPr>
              <a:t>(ст. 785 ГК РФ) </a:t>
            </a:r>
          </a:p>
          <a:p>
            <a:pPr algn="ctr">
              <a:defRPr/>
            </a:pPr>
            <a:endParaRPr lang="ru-RU" dirty="0">
              <a:latin typeface="+mn-lt"/>
            </a:endParaRPr>
          </a:p>
        </p:txBody>
      </p:sp>
      <p:sp>
        <p:nvSpPr>
          <p:cNvPr id="30" name="AutoShape 6"/>
          <p:cNvSpPr>
            <a:spLocks noChangeArrowheads="1"/>
          </p:cNvSpPr>
          <p:nvPr/>
        </p:nvSpPr>
        <p:spPr bwMode="auto">
          <a:xfrm>
            <a:off x="284005" y="5370332"/>
            <a:ext cx="1434191" cy="1377689"/>
          </a:xfrm>
          <a:prstGeom prst="roundRect">
            <a:avLst>
              <a:gd name="adj" fmla="val 16667"/>
            </a:avLst>
          </a:prstGeom>
          <a:solidFill>
            <a:schemeClr val="accent1">
              <a:lumMod val="50000"/>
            </a:schemeClr>
          </a:solidFill>
          <a:ln w="38100">
            <a:solidFill>
              <a:schemeClr val="bg1">
                <a:lumMod val="60000"/>
                <a:lumOff val="40000"/>
              </a:schemeClr>
            </a:solidFill>
            <a:round/>
            <a:headEnd/>
            <a:tailEnd/>
          </a:ln>
          <a:effectLst/>
        </p:spPr>
        <p:txBody>
          <a:bodyPr wrap="none" anchor="ctr"/>
          <a:lstStyle/>
          <a:p>
            <a:pPr algn="ctr">
              <a:defRPr/>
            </a:pPr>
            <a:endParaRPr lang="ru-RU" dirty="0">
              <a:latin typeface="Tahoma" pitchFamily="34" charset="0"/>
            </a:endParaRPr>
          </a:p>
          <a:p>
            <a:pPr algn="ctr">
              <a:defRPr/>
            </a:pPr>
            <a:r>
              <a:rPr lang="ru-RU" sz="1400" dirty="0">
                <a:solidFill>
                  <a:schemeClr val="bg1">
                    <a:lumMod val="60000"/>
                    <a:lumOff val="40000"/>
                  </a:schemeClr>
                </a:solidFill>
                <a:latin typeface="+mn-lt"/>
              </a:rPr>
              <a:t>Договор </a:t>
            </a:r>
          </a:p>
          <a:p>
            <a:pPr algn="ctr">
              <a:defRPr/>
            </a:pPr>
            <a:r>
              <a:rPr lang="ru-RU" sz="1400" dirty="0">
                <a:solidFill>
                  <a:schemeClr val="bg1">
                    <a:lumMod val="60000"/>
                    <a:lumOff val="40000"/>
                  </a:schemeClr>
                </a:solidFill>
                <a:latin typeface="+mn-lt"/>
              </a:rPr>
              <a:t>перевозки </a:t>
            </a:r>
          </a:p>
          <a:p>
            <a:pPr algn="ctr">
              <a:defRPr/>
            </a:pPr>
            <a:r>
              <a:rPr lang="ru-RU" sz="1400" dirty="0">
                <a:solidFill>
                  <a:schemeClr val="bg1">
                    <a:lumMod val="60000"/>
                    <a:lumOff val="40000"/>
                  </a:schemeClr>
                </a:solidFill>
                <a:latin typeface="+mn-lt"/>
              </a:rPr>
              <a:t>конкретного</a:t>
            </a:r>
          </a:p>
          <a:p>
            <a:pPr algn="ctr">
              <a:defRPr/>
            </a:pPr>
            <a:r>
              <a:rPr lang="ru-RU" sz="1400" dirty="0">
                <a:solidFill>
                  <a:schemeClr val="bg1">
                    <a:lumMod val="60000"/>
                    <a:lumOff val="40000"/>
                  </a:schemeClr>
                </a:solidFill>
                <a:latin typeface="+mn-lt"/>
              </a:rPr>
              <a:t>груза </a:t>
            </a:r>
          </a:p>
          <a:p>
            <a:pPr algn="ctr">
              <a:defRPr/>
            </a:pPr>
            <a:endParaRPr lang="ru-RU" dirty="0">
              <a:latin typeface="+mn-lt"/>
            </a:endParaRPr>
          </a:p>
        </p:txBody>
      </p:sp>
      <p:sp>
        <p:nvSpPr>
          <p:cNvPr id="31" name="AutoShape 6"/>
          <p:cNvSpPr>
            <a:spLocks noChangeArrowheads="1"/>
          </p:cNvSpPr>
          <p:nvPr/>
        </p:nvSpPr>
        <p:spPr bwMode="auto">
          <a:xfrm>
            <a:off x="1884205" y="5431566"/>
            <a:ext cx="2739153" cy="1316456"/>
          </a:xfrm>
          <a:prstGeom prst="roundRect">
            <a:avLst>
              <a:gd name="adj" fmla="val 16667"/>
            </a:avLst>
          </a:prstGeom>
          <a:solidFill>
            <a:schemeClr val="accent1">
              <a:lumMod val="50000"/>
            </a:schemeClr>
          </a:solidFill>
          <a:ln w="38100">
            <a:solidFill>
              <a:schemeClr val="bg1">
                <a:lumMod val="60000"/>
                <a:lumOff val="40000"/>
              </a:schemeClr>
            </a:solidFill>
            <a:round/>
            <a:headEnd/>
            <a:tailEnd/>
          </a:ln>
          <a:effectLst/>
        </p:spPr>
        <p:txBody>
          <a:bodyPr wrap="none" anchor="ctr"/>
          <a:lstStyle/>
          <a:p>
            <a:pPr algn="ctr">
              <a:defRPr/>
            </a:pPr>
            <a:endParaRPr lang="ru-RU" dirty="0">
              <a:latin typeface="Tahoma" pitchFamily="34" charset="0"/>
            </a:endParaRPr>
          </a:p>
          <a:p>
            <a:pPr algn="ctr">
              <a:defRPr/>
            </a:pPr>
            <a:r>
              <a:rPr lang="ru-RU" sz="1400" dirty="0">
                <a:solidFill>
                  <a:schemeClr val="bg1">
                    <a:lumMod val="60000"/>
                    <a:lumOff val="40000"/>
                  </a:schemeClr>
                </a:solidFill>
                <a:latin typeface="+mn-lt"/>
              </a:rPr>
              <a:t>Договор </a:t>
            </a:r>
          </a:p>
          <a:p>
            <a:pPr algn="ctr">
              <a:defRPr/>
            </a:pPr>
            <a:r>
              <a:rPr lang="ru-RU" sz="1400" dirty="0">
                <a:solidFill>
                  <a:schemeClr val="bg1">
                    <a:lumMod val="60000"/>
                    <a:lumOff val="40000"/>
                  </a:schemeClr>
                </a:solidFill>
                <a:latin typeface="+mn-lt"/>
              </a:rPr>
              <a:t>(соглашение) об организации</a:t>
            </a:r>
          </a:p>
          <a:p>
            <a:pPr algn="ctr">
              <a:defRPr/>
            </a:pPr>
            <a:r>
              <a:rPr lang="ru-RU" sz="1400" dirty="0">
                <a:solidFill>
                  <a:schemeClr val="bg1">
                    <a:lumMod val="60000"/>
                    <a:lumOff val="40000"/>
                  </a:schemeClr>
                </a:solidFill>
                <a:latin typeface="+mn-lt"/>
              </a:rPr>
              <a:t>перевозок грузов, </a:t>
            </a:r>
          </a:p>
          <a:p>
            <a:pPr algn="ctr">
              <a:defRPr/>
            </a:pPr>
            <a:r>
              <a:rPr lang="ru-RU" sz="1400" dirty="0">
                <a:solidFill>
                  <a:schemeClr val="bg1">
                    <a:lumMod val="60000"/>
                    <a:lumOff val="40000"/>
                  </a:schemeClr>
                </a:solidFill>
                <a:latin typeface="+mn-lt"/>
              </a:rPr>
              <a:t>пассажиров и багажа</a:t>
            </a:r>
          </a:p>
          <a:p>
            <a:pPr algn="ctr">
              <a:defRPr/>
            </a:pPr>
            <a:r>
              <a:rPr lang="ru-RU" sz="1400" dirty="0">
                <a:solidFill>
                  <a:schemeClr val="bg1">
                    <a:lumMod val="60000"/>
                    <a:lumOff val="40000"/>
                  </a:schemeClr>
                </a:solidFill>
                <a:latin typeface="+mn-lt"/>
              </a:rPr>
              <a:t>(ст. 788 ГК РФ) </a:t>
            </a:r>
          </a:p>
          <a:p>
            <a:pPr algn="ctr">
              <a:defRPr/>
            </a:pPr>
            <a:endParaRPr lang="ru-RU" dirty="0">
              <a:latin typeface="+mn-lt"/>
            </a:endParaRPr>
          </a:p>
        </p:txBody>
      </p:sp>
      <p:sp>
        <p:nvSpPr>
          <p:cNvPr id="32" name="AutoShape 6"/>
          <p:cNvSpPr>
            <a:spLocks noChangeArrowheads="1"/>
          </p:cNvSpPr>
          <p:nvPr/>
        </p:nvSpPr>
        <p:spPr bwMode="auto">
          <a:xfrm>
            <a:off x="6756579" y="5409798"/>
            <a:ext cx="2245454" cy="1338224"/>
          </a:xfrm>
          <a:prstGeom prst="roundRect">
            <a:avLst>
              <a:gd name="adj" fmla="val 16667"/>
            </a:avLst>
          </a:prstGeom>
          <a:solidFill>
            <a:schemeClr val="accent1">
              <a:lumMod val="50000"/>
            </a:schemeClr>
          </a:solidFill>
          <a:ln w="38100">
            <a:solidFill>
              <a:schemeClr val="bg1">
                <a:lumMod val="60000"/>
                <a:lumOff val="40000"/>
              </a:schemeClr>
            </a:solidFill>
            <a:round/>
            <a:headEnd/>
            <a:tailEnd/>
          </a:ln>
          <a:effectLst/>
        </p:spPr>
        <p:txBody>
          <a:bodyPr wrap="none" anchor="ctr"/>
          <a:lstStyle/>
          <a:p>
            <a:pPr algn="ctr">
              <a:defRPr/>
            </a:pPr>
            <a:endParaRPr lang="ru-RU" sz="800" dirty="0">
              <a:latin typeface="Tahoma" pitchFamily="34" charset="0"/>
            </a:endParaRPr>
          </a:p>
          <a:p>
            <a:pPr algn="ctr">
              <a:defRPr/>
            </a:pPr>
            <a:r>
              <a:rPr lang="ru-RU" sz="1400" dirty="0">
                <a:solidFill>
                  <a:schemeClr val="bg1">
                    <a:lumMod val="60000"/>
                    <a:lumOff val="40000"/>
                  </a:schemeClr>
                </a:solidFill>
                <a:latin typeface="+mn-lt"/>
              </a:rPr>
              <a:t>Договор об организации </a:t>
            </a:r>
          </a:p>
          <a:p>
            <a:pPr algn="ctr">
              <a:defRPr/>
            </a:pPr>
            <a:r>
              <a:rPr lang="ru-RU" sz="1400" dirty="0">
                <a:solidFill>
                  <a:schemeClr val="bg1">
                    <a:lumMod val="60000"/>
                    <a:lumOff val="40000"/>
                  </a:schemeClr>
                </a:solidFill>
                <a:latin typeface="+mn-lt"/>
              </a:rPr>
              <a:t>работы по обеспечению </a:t>
            </a:r>
          </a:p>
          <a:p>
            <a:pPr algn="ctr">
              <a:defRPr/>
            </a:pPr>
            <a:r>
              <a:rPr lang="ru-RU" sz="1400" dirty="0">
                <a:solidFill>
                  <a:schemeClr val="bg1">
                    <a:lumMod val="60000"/>
                    <a:lumOff val="40000"/>
                  </a:schemeClr>
                </a:solidFill>
                <a:latin typeface="+mn-lt"/>
              </a:rPr>
              <a:t>перевозок грузов </a:t>
            </a:r>
          </a:p>
          <a:p>
            <a:pPr algn="ctr">
              <a:defRPr/>
            </a:pPr>
            <a:r>
              <a:rPr lang="ru-RU" sz="1400" dirty="0">
                <a:solidFill>
                  <a:schemeClr val="bg1">
                    <a:lumMod val="60000"/>
                    <a:lumOff val="40000"/>
                  </a:schemeClr>
                </a:solidFill>
                <a:latin typeface="+mn-lt"/>
              </a:rPr>
              <a:t>(ст. 799 ГК РФ)</a:t>
            </a:r>
          </a:p>
          <a:p>
            <a:pPr algn="ctr">
              <a:defRPr/>
            </a:pPr>
            <a:endParaRPr lang="ru-RU" dirty="0">
              <a:latin typeface="+mn-lt"/>
            </a:endParaRPr>
          </a:p>
        </p:txBody>
      </p:sp>
      <p:cxnSp>
        <p:nvCxnSpPr>
          <p:cNvPr id="33" name="Прямая со стрелкой 9"/>
          <p:cNvCxnSpPr>
            <a:cxnSpLocks noChangeShapeType="1"/>
          </p:cNvCxnSpPr>
          <p:nvPr/>
        </p:nvCxnSpPr>
        <p:spPr bwMode="auto">
          <a:xfrm flipH="1">
            <a:off x="3552599" y="981075"/>
            <a:ext cx="924386" cy="346399"/>
          </a:xfrm>
          <a:prstGeom prst="straightConnector1">
            <a:avLst/>
          </a:prstGeom>
          <a:noFill/>
          <a:ln w="38100" algn="ctr">
            <a:solidFill>
              <a:srgbClr val="FF0000"/>
            </a:solidFill>
            <a:round/>
            <a:headEnd/>
            <a:tailEnd type="arrow" w="med" len="med"/>
          </a:ln>
          <a:effectLst>
            <a:outerShdw dist="23000" dir="5400000" rotWithShape="0">
              <a:srgbClr val="000000">
                <a:alpha val="34999"/>
              </a:srgbClr>
            </a:outerShdw>
          </a:effectLst>
        </p:spPr>
      </p:cxnSp>
      <p:cxnSp>
        <p:nvCxnSpPr>
          <p:cNvPr id="34" name="Прямая соединительная линия 11"/>
          <p:cNvCxnSpPr>
            <a:cxnSpLocks noChangeShapeType="1"/>
          </p:cNvCxnSpPr>
          <p:nvPr/>
        </p:nvCxnSpPr>
        <p:spPr bwMode="auto">
          <a:xfrm>
            <a:off x="3635375" y="981075"/>
            <a:ext cx="1800225" cy="0"/>
          </a:xfrm>
          <a:prstGeom prst="line">
            <a:avLst/>
          </a:prstGeom>
          <a:noFill/>
          <a:ln w="38100" algn="ctr">
            <a:solidFill>
              <a:srgbClr val="FF6600"/>
            </a:solidFill>
            <a:round/>
            <a:headEnd/>
            <a:tailEnd/>
          </a:ln>
        </p:spPr>
      </p:cxnSp>
      <p:cxnSp>
        <p:nvCxnSpPr>
          <p:cNvPr id="35" name="Прямая со стрелкой 9"/>
          <p:cNvCxnSpPr>
            <a:cxnSpLocks noChangeShapeType="1"/>
          </p:cNvCxnSpPr>
          <p:nvPr/>
        </p:nvCxnSpPr>
        <p:spPr bwMode="auto">
          <a:xfrm>
            <a:off x="4476984" y="981075"/>
            <a:ext cx="1134130" cy="394811"/>
          </a:xfrm>
          <a:prstGeom prst="straightConnector1">
            <a:avLst/>
          </a:prstGeom>
          <a:noFill/>
          <a:ln w="38100" algn="ctr">
            <a:solidFill>
              <a:srgbClr val="FF0000"/>
            </a:solidFill>
            <a:round/>
            <a:headEnd/>
            <a:tailEnd type="arrow" w="med" len="med"/>
          </a:ln>
          <a:effectLst>
            <a:outerShdw dist="23000" dir="5400000" rotWithShape="0">
              <a:srgbClr val="000000">
                <a:alpha val="34999"/>
              </a:srgbClr>
            </a:outerShdw>
          </a:effectLst>
        </p:spPr>
      </p:cxnSp>
      <p:cxnSp>
        <p:nvCxnSpPr>
          <p:cNvPr id="36" name="Прямая со стрелкой 9"/>
          <p:cNvCxnSpPr>
            <a:cxnSpLocks noChangeShapeType="1"/>
          </p:cNvCxnSpPr>
          <p:nvPr/>
        </p:nvCxnSpPr>
        <p:spPr bwMode="auto">
          <a:xfrm>
            <a:off x="4476984" y="981075"/>
            <a:ext cx="713246" cy="1543479"/>
          </a:xfrm>
          <a:prstGeom prst="straightConnector1">
            <a:avLst/>
          </a:prstGeom>
          <a:noFill/>
          <a:ln w="38100" algn="ctr">
            <a:solidFill>
              <a:srgbClr val="FF0000"/>
            </a:solidFill>
            <a:round/>
            <a:headEnd/>
            <a:tailEnd type="arrow" w="med" len="med"/>
          </a:ln>
          <a:effectLst>
            <a:outerShdw dist="23000" dir="5400000" rotWithShape="0">
              <a:srgbClr val="000000">
                <a:alpha val="34999"/>
              </a:srgbClr>
            </a:outerShdw>
          </a:effectLst>
        </p:spPr>
      </p:cxnSp>
      <p:cxnSp>
        <p:nvCxnSpPr>
          <p:cNvPr id="37" name="Прямая со стрелкой 9"/>
          <p:cNvCxnSpPr>
            <a:cxnSpLocks noChangeShapeType="1"/>
            <a:stCxn id="6" idx="2"/>
            <a:endCxn id="24" idx="0"/>
          </p:cNvCxnSpPr>
          <p:nvPr/>
        </p:nvCxnSpPr>
        <p:spPr bwMode="auto">
          <a:xfrm flipH="1">
            <a:off x="1417558" y="2130546"/>
            <a:ext cx="994649" cy="784634"/>
          </a:xfrm>
          <a:prstGeom prst="straightConnector1">
            <a:avLst/>
          </a:prstGeom>
          <a:noFill/>
          <a:ln w="38100" algn="ctr">
            <a:solidFill>
              <a:srgbClr val="FFFF00"/>
            </a:solidFill>
            <a:round/>
            <a:headEnd/>
            <a:tailEnd type="arrow" w="med" len="med"/>
          </a:ln>
          <a:effectLst>
            <a:outerShdw dist="23000" dir="5400000" rotWithShape="0">
              <a:srgbClr val="000000">
                <a:alpha val="34999"/>
              </a:srgbClr>
            </a:outerShdw>
          </a:effectLst>
        </p:spPr>
      </p:cxnSp>
      <p:cxnSp>
        <p:nvCxnSpPr>
          <p:cNvPr id="38" name="Прямая со стрелкой 9"/>
          <p:cNvCxnSpPr>
            <a:cxnSpLocks noChangeShapeType="1"/>
            <a:stCxn id="6" idx="2"/>
          </p:cNvCxnSpPr>
          <p:nvPr/>
        </p:nvCxnSpPr>
        <p:spPr bwMode="auto">
          <a:xfrm>
            <a:off x="2412207" y="2130546"/>
            <a:ext cx="2850288" cy="1845226"/>
          </a:xfrm>
          <a:prstGeom prst="straightConnector1">
            <a:avLst/>
          </a:prstGeom>
          <a:noFill/>
          <a:ln w="38100" algn="ctr">
            <a:solidFill>
              <a:srgbClr val="FFFF00"/>
            </a:solidFill>
            <a:round/>
            <a:headEnd/>
            <a:tailEnd type="arrow" w="med" len="med"/>
          </a:ln>
          <a:effectLst>
            <a:outerShdw dist="23000" dir="5400000" rotWithShape="0">
              <a:srgbClr val="000000">
                <a:alpha val="34999"/>
              </a:srgbClr>
            </a:outerShdw>
          </a:effectLst>
        </p:spPr>
      </p:cxnSp>
      <p:cxnSp>
        <p:nvCxnSpPr>
          <p:cNvPr id="39" name="Прямая со стрелкой 9"/>
          <p:cNvCxnSpPr>
            <a:cxnSpLocks noChangeShapeType="1"/>
            <a:stCxn id="27" idx="2"/>
            <a:endCxn id="31" idx="0"/>
          </p:cNvCxnSpPr>
          <p:nvPr/>
        </p:nvCxnSpPr>
        <p:spPr bwMode="auto">
          <a:xfrm flipH="1">
            <a:off x="3253782" y="4709586"/>
            <a:ext cx="3252983" cy="721980"/>
          </a:xfrm>
          <a:prstGeom prst="straightConnector1">
            <a:avLst/>
          </a:prstGeom>
          <a:noFill/>
          <a:ln w="38100" algn="ctr">
            <a:solidFill>
              <a:srgbClr val="2DDF38"/>
            </a:solidFill>
            <a:round/>
            <a:headEnd/>
            <a:tailEnd type="arrow" w="med" len="med"/>
          </a:ln>
          <a:effectLst>
            <a:outerShdw dist="23000" dir="5400000" rotWithShape="0">
              <a:srgbClr val="000000">
                <a:alpha val="34999"/>
              </a:srgbClr>
            </a:outerShdw>
          </a:effectLst>
        </p:spPr>
      </p:cxnSp>
      <p:cxnSp>
        <p:nvCxnSpPr>
          <p:cNvPr id="40" name="Прямая со стрелкой 9"/>
          <p:cNvCxnSpPr>
            <a:cxnSpLocks noChangeShapeType="1"/>
            <a:stCxn id="27" idx="2"/>
            <a:endCxn id="30" idx="0"/>
          </p:cNvCxnSpPr>
          <p:nvPr/>
        </p:nvCxnSpPr>
        <p:spPr bwMode="auto">
          <a:xfrm flipH="1">
            <a:off x="1001101" y="4709586"/>
            <a:ext cx="5505664" cy="660746"/>
          </a:xfrm>
          <a:prstGeom prst="straightConnector1">
            <a:avLst/>
          </a:prstGeom>
          <a:noFill/>
          <a:ln w="38100" algn="ctr">
            <a:solidFill>
              <a:srgbClr val="2DDF38"/>
            </a:solidFill>
            <a:round/>
            <a:headEnd/>
            <a:tailEnd type="arrow" w="med" len="med"/>
          </a:ln>
          <a:effectLst>
            <a:outerShdw dist="23000" dir="5400000" rotWithShape="0">
              <a:srgbClr val="000000">
                <a:alpha val="34999"/>
              </a:srgbClr>
            </a:outerShdw>
          </a:effectLst>
        </p:spPr>
      </p:cxnSp>
      <p:cxnSp>
        <p:nvCxnSpPr>
          <p:cNvPr id="41" name="Прямая со стрелкой 9"/>
          <p:cNvCxnSpPr>
            <a:cxnSpLocks noChangeShapeType="1"/>
            <a:stCxn id="27" idx="2"/>
            <a:endCxn id="32" idx="0"/>
          </p:cNvCxnSpPr>
          <p:nvPr/>
        </p:nvCxnSpPr>
        <p:spPr bwMode="auto">
          <a:xfrm>
            <a:off x="6506765" y="4709586"/>
            <a:ext cx="1372541" cy="700212"/>
          </a:xfrm>
          <a:prstGeom prst="straightConnector1">
            <a:avLst/>
          </a:prstGeom>
          <a:noFill/>
          <a:ln w="38100" algn="ctr">
            <a:solidFill>
              <a:srgbClr val="2DDF38"/>
            </a:solidFill>
            <a:round/>
            <a:headEnd/>
            <a:tailEnd type="arrow" w="med" len="med"/>
          </a:ln>
          <a:effectLst>
            <a:outerShdw dist="23000" dir="5400000" rotWithShape="0">
              <a:srgbClr val="000000">
                <a:alpha val="34999"/>
              </a:srgbClr>
            </a:outerShdw>
          </a:effectLst>
        </p:spPr>
      </p:cxnSp>
      <p:sp>
        <p:nvSpPr>
          <p:cNvPr id="53" name="AutoShape 6"/>
          <p:cNvSpPr>
            <a:spLocks noChangeArrowheads="1"/>
          </p:cNvSpPr>
          <p:nvPr/>
        </p:nvSpPr>
        <p:spPr bwMode="auto">
          <a:xfrm>
            <a:off x="1600539" y="3975772"/>
            <a:ext cx="2633069" cy="909495"/>
          </a:xfrm>
          <a:prstGeom prst="roundRect">
            <a:avLst>
              <a:gd name="adj" fmla="val 16667"/>
            </a:avLst>
          </a:prstGeom>
          <a:solidFill>
            <a:schemeClr val="accent1">
              <a:lumMod val="50000"/>
            </a:schemeClr>
          </a:solidFill>
          <a:ln w="38100">
            <a:solidFill>
              <a:srgbClr val="FFFF00"/>
            </a:solidFill>
            <a:round/>
            <a:headEnd/>
            <a:tailEnd/>
          </a:ln>
          <a:effectLst/>
        </p:spPr>
        <p:txBody>
          <a:bodyPr wrap="none" anchor="ctr"/>
          <a:lstStyle/>
          <a:p>
            <a:pPr algn="ctr">
              <a:defRPr/>
            </a:pPr>
            <a:endParaRPr lang="ru-RU" sz="800" dirty="0">
              <a:latin typeface="Tahoma" pitchFamily="34" charset="0"/>
            </a:endParaRPr>
          </a:p>
          <a:p>
            <a:pPr algn="ctr">
              <a:defRPr/>
            </a:pPr>
            <a:r>
              <a:rPr lang="ru-RU" sz="1600" dirty="0">
                <a:solidFill>
                  <a:srgbClr val="FFFF00"/>
                </a:solidFill>
                <a:latin typeface="+mn-lt"/>
              </a:rPr>
              <a:t>Договор фрахтования </a:t>
            </a:r>
          </a:p>
          <a:p>
            <a:pPr algn="ctr">
              <a:defRPr/>
            </a:pPr>
            <a:r>
              <a:rPr lang="ru-RU" sz="1600" dirty="0">
                <a:solidFill>
                  <a:srgbClr val="FFFF00"/>
                </a:solidFill>
                <a:latin typeface="+mn-lt"/>
              </a:rPr>
              <a:t>(чартер) </a:t>
            </a:r>
          </a:p>
          <a:p>
            <a:pPr algn="ctr">
              <a:defRPr/>
            </a:pPr>
            <a:r>
              <a:rPr lang="ru-RU" sz="1600" dirty="0">
                <a:solidFill>
                  <a:srgbClr val="FFFF00"/>
                </a:solidFill>
                <a:latin typeface="+mn-lt"/>
              </a:rPr>
              <a:t>(ст. 787 ГК РФ)</a:t>
            </a:r>
          </a:p>
          <a:p>
            <a:pPr algn="ctr">
              <a:defRPr/>
            </a:pPr>
            <a:endParaRPr lang="ru-RU" sz="1600" dirty="0">
              <a:solidFill>
                <a:srgbClr val="FFFF00"/>
              </a:solidFill>
              <a:latin typeface="+mn-lt"/>
            </a:endParaRPr>
          </a:p>
        </p:txBody>
      </p:sp>
      <p:cxnSp>
        <p:nvCxnSpPr>
          <p:cNvPr id="58" name="Прямая со стрелкой 9"/>
          <p:cNvCxnSpPr>
            <a:cxnSpLocks noChangeShapeType="1"/>
            <a:stCxn id="6" idx="2"/>
          </p:cNvCxnSpPr>
          <p:nvPr/>
        </p:nvCxnSpPr>
        <p:spPr bwMode="auto">
          <a:xfrm>
            <a:off x="2412207" y="2130546"/>
            <a:ext cx="1223168" cy="1845226"/>
          </a:xfrm>
          <a:prstGeom prst="straightConnector1">
            <a:avLst/>
          </a:prstGeom>
          <a:noFill/>
          <a:ln w="38100" algn="ctr">
            <a:solidFill>
              <a:srgbClr val="FFFF00"/>
            </a:solidFill>
            <a:round/>
            <a:headEnd/>
            <a:tailEnd type="arrow" w="med" len="med"/>
          </a:ln>
          <a:effectLst>
            <a:outerShdw dist="23000" dir="5400000" rotWithShape="0">
              <a:srgbClr val="000000">
                <a:alpha val="34999"/>
              </a:srgbClr>
            </a:outerShdw>
          </a:effectLst>
        </p:spPr>
      </p:cxnSp>
      <p:sp>
        <p:nvSpPr>
          <p:cNvPr id="25" name="AutoShape 6"/>
          <p:cNvSpPr>
            <a:spLocks noChangeArrowheads="1"/>
          </p:cNvSpPr>
          <p:nvPr/>
        </p:nvSpPr>
        <p:spPr bwMode="auto">
          <a:xfrm>
            <a:off x="4805969" y="5431565"/>
            <a:ext cx="1791370" cy="1316457"/>
          </a:xfrm>
          <a:prstGeom prst="roundRect">
            <a:avLst>
              <a:gd name="adj" fmla="val 16667"/>
            </a:avLst>
          </a:prstGeom>
          <a:solidFill>
            <a:schemeClr val="accent1">
              <a:lumMod val="50000"/>
            </a:schemeClr>
          </a:solidFill>
          <a:ln w="38100">
            <a:solidFill>
              <a:schemeClr val="bg1">
                <a:lumMod val="60000"/>
                <a:lumOff val="40000"/>
              </a:schemeClr>
            </a:solidFill>
            <a:round/>
            <a:headEnd/>
            <a:tailEnd/>
          </a:ln>
          <a:effectLst/>
        </p:spPr>
        <p:txBody>
          <a:bodyPr wrap="none" anchor="ctr"/>
          <a:lstStyle/>
          <a:p>
            <a:pPr algn="ctr">
              <a:defRPr/>
            </a:pPr>
            <a:endParaRPr lang="ru-RU" sz="800" dirty="0">
              <a:latin typeface="Tahoma" pitchFamily="34" charset="0"/>
            </a:endParaRPr>
          </a:p>
          <a:p>
            <a:pPr algn="ctr">
              <a:defRPr/>
            </a:pPr>
            <a:r>
              <a:rPr lang="ru-RU" sz="1400" dirty="0">
                <a:solidFill>
                  <a:schemeClr val="bg1">
                    <a:lumMod val="60000"/>
                    <a:lumOff val="40000"/>
                  </a:schemeClr>
                </a:solidFill>
                <a:latin typeface="+mn-lt"/>
              </a:rPr>
              <a:t>Договор </a:t>
            </a:r>
          </a:p>
          <a:p>
            <a:pPr algn="ctr">
              <a:defRPr/>
            </a:pPr>
            <a:r>
              <a:rPr lang="ru-RU" sz="1400" dirty="0">
                <a:solidFill>
                  <a:schemeClr val="bg1">
                    <a:lumMod val="60000"/>
                    <a:lumOff val="40000"/>
                  </a:schemeClr>
                </a:solidFill>
                <a:latin typeface="+mn-lt"/>
              </a:rPr>
              <a:t>об организации </a:t>
            </a:r>
          </a:p>
          <a:p>
            <a:pPr algn="ctr">
              <a:defRPr/>
            </a:pPr>
            <a:r>
              <a:rPr lang="ru-RU" sz="1400" dirty="0">
                <a:solidFill>
                  <a:schemeClr val="bg1">
                    <a:lumMod val="60000"/>
                    <a:lumOff val="40000"/>
                  </a:schemeClr>
                </a:solidFill>
                <a:latin typeface="+mn-lt"/>
              </a:rPr>
              <a:t>перевозки грузов</a:t>
            </a:r>
          </a:p>
          <a:p>
            <a:pPr algn="ctr">
              <a:defRPr/>
            </a:pPr>
            <a:r>
              <a:rPr lang="ru-RU" sz="1400" dirty="0">
                <a:solidFill>
                  <a:schemeClr val="bg1">
                    <a:lumMod val="60000"/>
                    <a:lumOff val="40000"/>
                  </a:schemeClr>
                </a:solidFill>
                <a:latin typeface="+mn-lt"/>
              </a:rPr>
              <a:t>(ст. 798 ГК РФ)</a:t>
            </a:r>
          </a:p>
          <a:p>
            <a:pPr algn="ctr">
              <a:defRPr/>
            </a:pPr>
            <a:endParaRPr lang="ru-RU" sz="1400" dirty="0">
              <a:latin typeface="+mn-lt"/>
            </a:endParaRPr>
          </a:p>
        </p:txBody>
      </p:sp>
      <p:cxnSp>
        <p:nvCxnSpPr>
          <p:cNvPr id="42" name="Прямая со стрелкой 9"/>
          <p:cNvCxnSpPr>
            <a:cxnSpLocks noChangeShapeType="1"/>
            <a:stCxn id="27" idx="2"/>
          </p:cNvCxnSpPr>
          <p:nvPr/>
        </p:nvCxnSpPr>
        <p:spPr bwMode="auto">
          <a:xfrm flipH="1">
            <a:off x="5536410" y="4709586"/>
            <a:ext cx="970355" cy="700212"/>
          </a:xfrm>
          <a:prstGeom prst="straightConnector1">
            <a:avLst/>
          </a:prstGeom>
          <a:noFill/>
          <a:ln w="38100" algn="ctr">
            <a:solidFill>
              <a:srgbClr val="2DDF38"/>
            </a:solidFill>
            <a:round/>
            <a:headEnd/>
            <a:tailEnd type="arrow" w="med" len="med"/>
          </a:ln>
          <a:effectLst>
            <a:outerShdw dist="23000" dir="5400000" rotWithShape="0">
              <a:srgbClr val="000000">
                <a:alpha val="34999"/>
              </a:srgbClr>
            </a:outerShdw>
          </a:effectLst>
        </p:spPr>
      </p:cxnSp>
      <p:sp>
        <p:nvSpPr>
          <p:cNvPr id="26" name="TextBox 25"/>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155</a:t>
            </a:r>
          </a:p>
        </p:txBody>
      </p:sp>
    </p:spTree>
    <p:extLst>
      <p:ext uri="{BB962C8B-B14F-4D97-AF65-F5344CB8AC3E}">
        <p14:creationId xmlns:p14="http://schemas.microsoft.com/office/powerpoint/2010/main" val="2235883873"/>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583001"/>
          </a:xfrm>
        </p:spPr>
        <p:txBody>
          <a:bodyPr/>
          <a:lstStyle/>
          <a:p>
            <a:pPr algn="ctr">
              <a:defRPr/>
            </a:pPr>
            <a:r>
              <a:rPr lang="ru-RU" sz="2400" b="1" dirty="0">
                <a:solidFill>
                  <a:srgbClr val="FF8600"/>
                </a:solidFill>
              </a:rPr>
              <a:t>Иные транспортные договоры</a:t>
            </a:r>
            <a:endParaRPr lang="ru-RU" sz="2400" dirty="0">
              <a:solidFill>
                <a:srgbClr val="FF8600"/>
              </a:solidFill>
            </a:endParaRPr>
          </a:p>
        </p:txBody>
      </p:sp>
      <p:sp>
        <p:nvSpPr>
          <p:cNvPr id="6" name="AutoShape 6"/>
          <p:cNvSpPr>
            <a:spLocks noChangeArrowheads="1"/>
          </p:cNvSpPr>
          <p:nvPr/>
        </p:nvSpPr>
        <p:spPr bwMode="auto">
          <a:xfrm>
            <a:off x="186097" y="1957609"/>
            <a:ext cx="2536455" cy="127040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800" dirty="0">
              <a:latin typeface="Tahoma" pitchFamily="34" charset="0"/>
            </a:endParaRPr>
          </a:p>
          <a:p>
            <a:pPr algn="ctr">
              <a:defRPr/>
            </a:pPr>
            <a:r>
              <a:rPr lang="ru-RU" sz="1600" dirty="0">
                <a:latin typeface="+mn-lt"/>
              </a:rPr>
              <a:t>Договоры об оказании </a:t>
            </a:r>
          </a:p>
          <a:p>
            <a:pPr algn="ctr">
              <a:defRPr/>
            </a:pPr>
            <a:r>
              <a:rPr lang="ru-RU" sz="1600" dirty="0">
                <a:latin typeface="+mn-lt"/>
              </a:rPr>
              <a:t>лоцманских услуг</a:t>
            </a:r>
          </a:p>
          <a:p>
            <a:pPr algn="ctr">
              <a:defRPr/>
            </a:pPr>
            <a:r>
              <a:rPr lang="ru-RU" sz="1600" dirty="0">
                <a:latin typeface="+mn-lt"/>
              </a:rPr>
              <a:t>(ст.85-106 КТМ РФ;</a:t>
            </a:r>
          </a:p>
          <a:p>
            <a:pPr algn="ctr">
              <a:defRPr/>
            </a:pPr>
            <a:r>
              <a:rPr lang="ru-RU" sz="1600" dirty="0">
                <a:latin typeface="+mn-lt"/>
              </a:rPr>
              <a:t>ст. 41 КВВТ РФ)</a:t>
            </a:r>
          </a:p>
          <a:p>
            <a:pPr algn="ctr">
              <a:defRPr/>
            </a:pPr>
            <a:endParaRPr lang="ru-RU" sz="800" dirty="0">
              <a:latin typeface="+mn-lt"/>
            </a:endParaRPr>
          </a:p>
        </p:txBody>
      </p:sp>
      <p:cxnSp>
        <p:nvCxnSpPr>
          <p:cNvPr id="34" name="Прямая соединительная линия 11"/>
          <p:cNvCxnSpPr>
            <a:cxnSpLocks noChangeShapeType="1"/>
          </p:cNvCxnSpPr>
          <p:nvPr/>
        </p:nvCxnSpPr>
        <p:spPr bwMode="auto">
          <a:xfrm>
            <a:off x="3635375" y="981075"/>
            <a:ext cx="1800225" cy="0"/>
          </a:xfrm>
          <a:prstGeom prst="line">
            <a:avLst/>
          </a:prstGeom>
          <a:noFill/>
          <a:ln w="38100" algn="ctr">
            <a:solidFill>
              <a:srgbClr val="FF6600"/>
            </a:solidFill>
            <a:round/>
            <a:headEnd/>
            <a:tailEnd/>
          </a:ln>
        </p:spPr>
      </p:cxnSp>
      <p:sp>
        <p:nvSpPr>
          <p:cNvPr id="42" name="AutoShape 6"/>
          <p:cNvSpPr>
            <a:spLocks noChangeArrowheads="1"/>
          </p:cNvSpPr>
          <p:nvPr/>
        </p:nvSpPr>
        <p:spPr bwMode="auto">
          <a:xfrm>
            <a:off x="3138219" y="1729009"/>
            <a:ext cx="2633069" cy="95492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800" dirty="0">
              <a:latin typeface="Tahoma" pitchFamily="34" charset="0"/>
            </a:endParaRPr>
          </a:p>
          <a:p>
            <a:pPr algn="ctr">
              <a:defRPr/>
            </a:pPr>
            <a:r>
              <a:rPr lang="ru-RU" sz="1600" dirty="0">
                <a:latin typeface="+mn-lt"/>
              </a:rPr>
              <a:t>Договор </a:t>
            </a:r>
          </a:p>
          <a:p>
            <a:pPr algn="ctr">
              <a:defRPr/>
            </a:pPr>
            <a:r>
              <a:rPr lang="ru-RU" sz="1600" dirty="0">
                <a:latin typeface="+mn-lt"/>
              </a:rPr>
              <a:t>морского агентирования</a:t>
            </a:r>
          </a:p>
          <a:p>
            <a:pPr algn="ctr">
              <a:defRPr/>
            </a:pPr>
            <a:r>
              <a:rPr lang="ru-RU" sz="1600" dirty="0">
                <a:latin typeface="+mn-lt"/>
              </a:rPr>
              <a:t>(гл. 13 КТМ РФ;</a:t>
            </a:r>
          </a:p>
          <a:p>
            <a:pPr algn="ctr">
              <a:defRPr/>
            </a:pPr>
            <a:endParaRPr lang="ru-RU" sz="800" dirty="0">
              <a:latin typeface="+mn-lt"/>
            </a:endParaRPr>
          </a:p>
        </p:txBody>
      </p:sp>
      <p:sp>
        <p:nvSpPr>
          <p:cNvPr id="43" name="AutoShape 6"/>
          <p:cNvSpPr>
            <a:spLocks noChangeArrowheads="1"/>
          </p:cNvSpPr>
          <p:nvPr/>
        </p:nvSpPr>
        <p:spPr bwMode="auto">
          <a:xfrm>
            <a:off x="3138219" y="2999408"/>
            <a:ext cx="2633069" cy="962991"/>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800" dirty="0">
              <a:latin typeface="Tahoma" pitchFamily="34" charset="0"/>
            </a:endParaRPr>
          </a:p>
          <a:p>
            <a:pPr algn="ctr">
              <a:defRPr/>
            </a:pPr>
            <a:r>
              <a:rPr lang="ru-RU" sz="1600" dirty="0">
                <a:latin typeface="+mn-lt"/>
              </a:rPr>
              <a:t>Договор </a:t>
            </a:r>
          </a:p>
          <a:p>
            <a:pPr algn="ctr">
              <a:defRPr/>
            </a:pPr>
            <a:r>
              <a:rPr lang="ru-RU" sz="1600" dirty="0">
                <a:latin typeface="+mn-lt"/>
              </a:rPr>
              <a:t>морского посредничества</a:t>
            </a:r>
          </a:p>
          <a:p>
            <a:pPr algn="ctr">
              <a:defRPr/>
            </a:pPr>
            <a:r>
              <a:rPr lang="ru-RU" sz="1600" dirty="0">
                <a:latin typeface="+mn-lt"/>
              </a:rPr>
              <a:t>(ст. 240 КТМ РФ)</a:t>
            </a:r>
          </a:p>
          <a:p>
            <a:pPr algn="ctr">
              <a:defRPr/>
            </a:pPr>
            <a:endParaRPr lang="ru-RU" sz="800" dirty="0">
              <a:latin typeface="+mn-lt"/>
            </a:endParaRPr>
          </a:p>
        </p:txBody>
      </p:sp>
      <p:sp>
        <p:nvSpPr>
          <p:cNvPr id="44" name="AutoShape 6"/>
          <p:cNvSpPr>
            <a:spLocks noChangeArrowheads="1"/>
          </p:cNvSpPr>
          <p:nvPr/>
        </p:nvSpPr>
        <p:spPr bwMode="auto">
          <a:xfrm>
            <a:off x="3138219" y="4253007"/>
            <a:ext cx="2633069" cy="108946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800" dirty="0">
              <a:latin typeface="Tahoma" pitchFamily="34" charset="0"/>
            </a:endParaRPr>
          </a:p>
          <a:p>
            <a:pPr algn="ctr">
              <a:defRPr/>
            </a:pPr>
            <a:r>
              <a:rPr lang="ru-RU" sz="1600" dirty="0">
                <a:latin typeface="+mn-lt"/>
              </a:rPr>
              <a:t>Договор </a:t>
            </a:r>
          </a:p>
          <a:p>
            <a:pPr algn="ctr">
              <a:defRPr/>
            </a:pPr>
            <a:r>
              <a:rPr lang="ru-RU" sz="1600" dirty="0">
                <a:latin typeface="+mn-lt"/>
              </a:rPr>
              <a:t>морского страхования</a:t>
            </a:r>
          </a:p>
          <a:p>
            <a:pPr algn="ctr">
              <a:defRPr/>
            </a:pPr>
            <a:r>
              <a:rPr lang="ru-RU" sz="1600" dirty="0">
                <a:latin typeface="+mn-lt"/>
              </a:rPr>
              <a:t>(ст. 246 КТМ)</a:t>
            </a:r>
          </a:p>
          <a:p>
            <a:pPr algn="ctr">
              <a:defRPr/>
            </a:pPr>
            <a:r>
              <a:rPr lang="ru-RU" sz="1600" dirty="0">
                <a:latin typeface="+mn-lt"/>
              </a:rPr>
              <a:t> </a:t>
            </a:r>
            <a:endParaRPr lang="ru-RU" sz="800" dirty="0">
              <a:latin typeface="+mn-lt"/>
            </a:endParaRPr>
          </a:p>
        </p:txBody>
      </p:sp>
      <p:sp>
        <p:nvSpPr>
          <p:cNvPr id="45" name="AutoShape 6"/>
          <p:cNvSpPr>
            <a:spLocks noChangeArrowheads="1"/>
          </p:cNvSpPr>
          <p:nvPr/>
        </p:nvSpPr>
        <p:spPr bwMode="auto">
          <a:xfrm>
            <a:off x="186097" y="3517951"/>
            <a:ext cx="2536455" cy="109399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800" dirty="0">
              <a:latin typeface="Tahoma" pitchFamily="34" charset="0"/>
            </a:endParaRPr>
          </a:p>
          <a:p>
            <a:pPr algn="ctr">
              <a:defRPr/>
            </a:pPr>
            <a:r>
              <a:rPr lang="ru-RU" sz="1600" dirty="0">
                <a:latin typeface="+mn-lt"/>
              </a:rPr>
              <a:t>Договор о спасании</a:t>
            </a:r>
          </a:p>
          <a:p>
            <a:pPr algn="ctr">
              <a:defRPr/>
            </a:pPr>
            <a:r>
              <a:rPr lang="ru-RU" sz="1600" dirty="0">
                <a:latin typeface="+mn-lt"/>
              </a:rPr>
              <a:t>(ст. 337-353 КТМ РФ; </a:t>
            </a:r>
          </a:p>
          <a:p>
            <a:pPr algn="ctr">
              <a:defRPr/>
            </a:pPr>
            <a:r>
              <a:rPr lang="ru-RU" sz="1600" dirty="0">
                <a:latin typeface="+mn-lt"/>
              </a:rPr>
              <a:t>ст. 123-139 КВВТ РФ)</a:t>
            </a:r>
          </a:p>
          <a:p>
            <a:pPr algn="ctr">
              <a:defRPr/>
            </a:pPr>
            <a:r>
              <a:rPr lang="ru-RU" sz="1600" dirty="0">
                <a:latin typeface="+mn-lt"/>
              </a:rPr>
              <a:t> </a:t>
            </a:r>
            <a:endParaRPr lang="ru-RU" sz="800" dirty="0">
              <a:latin typeface="+mn-lt"/>
            </a:endParaRPr>
          </a:p>
        </p:txBody>
      </p:sp>
      <p:sp>
        <p:nvSpPr>
          <p:cNvPr id="47" name="AutoShape 6"/>
          <p:cNvSpPr>
            <a:spLocks noChangeArrowheads="1"/>
          </p:cNvSpPr>
          <p:nvPr/>
        </p:nvSpPr>
        <p:spPr bwMode="auto">
          <a:xfrm>
            <a:off x="6161458" y="2443813"/>
            <a:ext cx="2536455" cy="17673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800" dirty="0">
              <a:latin typeface="Tahoma" pitchFamily="34" charset="0"/>
            </a:endParaRPr>
          </a:p>
          <a:p>
            <a:pPr algn="ctr">
              <a:defRPr/>
            </a:pPr>
            <a:r>
              <a:rPr lang="ru-RU" sz="1600" dirty="0">
                <a:latin typeface="+mn-lt"/>
              </a:rPr>
              <a:t>Договоры </a:t>
            </a:r>
          </a:p>
          <a:p>
            <a:pPr algn="ctr">
              <a:defRPr/>
            </a:pPr>
            <a:r>
              <a:rPr lang="ru-RU" sz="1600" dirty="0">
                <a:latin typeface="+mn-lt"/>
              </a:rPr>
              <a:t>на выполнение </a:t>
            </a:r>
          </a:p>
          <a:p>
            <a:pPr algn="ctr">
              <a:defRPr/>
            </a:pPr>
            <a:r>
              <a:rPr lang="ru-RU" sz="1600" dirty="0">
                <a:latin typeface="+mn-lt"/>
              </a:rPr>
              <a:t>авиационных работ</a:t>
            </a:r>
          </a:p>
          <a:p>
            <a:pPr algn="ctr">
              <a:defRPr/>
            </a:pPr>
            <a:r>
              <a:rPr lang="ru-RU" sz="1600" dirty="0">
                <a:latin typeface="+mn-lt"/>
              </a:rPr>
              <a:t> (ст. 69 </a:t>
            </a:r>
          </a:p>
          <a:p>
            <a:pPr algn="ctr">
              <a:defRPr/>
            </a:pPr>
            <a:r>
              <a:rPr lang="ru-RU" sz="1600" dirty="0">
                <a:latin typeface="+mn-lt"/>
              </a:rPr>
              <a:t>Воздушного кодекса РФ)</a:t>
            </a:r>
          </a:p>
          <a:p>
            <a:pPr algn="ctr">
              <a:defRPr/>
            </a:pPr>
            <a:endParaRPr lang="ru-RU" sz="800" dirty="0">
              <a:latin typeface="+mn-lt"/>
            </a:endParaRPr>
          </a:p>
        </p:txBody>
      </p:sp>
      <p:sp>
        <p:nvSpPr>
          <p:cNvPr id="10" name="TextBox 9"/>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156</a:t>
            </a:r>
          </a:p>
        </p:txBody>
      </p:sp>
    </p:spTree>
    <p:extLst>
      <p:ext uri="{BB962C8B-B14F-4D97-AF65-F5344CB8AC3E}">
        <p14:creationId xmlns:p14="http://schemas.microsoft.com/office/powerpoint/2010/main" val="29783778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188640"/>
            <a:ext cx="7128792" cy="1008112"/>
          </a:xfrm>
          <a:solidFill>
            <a:schemeClr val="accent1">
              <a:lumMod val="50000"/>
            </a:schemeClr>
          </a:solidFill>
          <a:ln w="38100" cmpd="sng">
            <a:solidFill>
              <a:schemeClr val="tx2"/>
            </a:solidFill>
            <a:prstDash val="solid"/>
          </a:ln>
          <a:scene3d>
            <a:camera prst="orthographicFront"/>
            <a:lightRig rig="threePt" dir="t"/>
          </a:scene3d>
          <a:sp3d>
            <a:bevelT w="120650" prst="convex"/>
          </a:sp3d>
        </p:spPr>
        <p:txBody>
          <a:bodyPr>
            <a:noAutofit/>
          </a:body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000" b="1" dirty="0"/>
              <a:t>Статья </a:t>
            </a:r>
            <a:r>
              <a:rPr lang="ru-RU" sz="2000" b="1" dirty="0" smtClean="0"/>
              <a:t>532 </a:t>
            </a:r>
            <a:r>
              <a:rPr lang="ru-RU" sz="2000" b="1" dirty="0"/>
              <a:t>ГК </a:t>
            </a:r>
            <a:r>
              <a:rPr lang="ru-RU" sz="2000" b="1" dirty="0" smtClean="0"/>
              <a:t>ДНР. </a:t>
            </a:r>
            <a:r>
              <a:rPr lang="ru-RU" sz="2000" b="1" dirty="0"/>
              <a:t/>
            </a:r>
            <a:br>
              <a:rPr lang="ru-RU" sz="2000" b="1" dirty="0"/>
            </a:br>
            <a:r>
              <a:rPr lang="ru-RU" sz="2000" b="1" dirty="0"/>
              <a:t>Рамочный договор</a:t>
            </a:r>
            <a:r>
              <a:rPr lang="ru-RU" sz="1400" b="1" dirty="0"/>
              <a:t/>
            </a:r>
            <a:br>
              <a:rPr lang="ru-RU" sz="1400" b="1" dirty="0"/>
            </a:br>
            <a:endParaRPr lang="ru-RU" sz="2000" b="1" dirty="0"/>
          </a:p>
        </p:txBody>
      </p:sp>
      <p:sp>
        <p:nvSpPr>
          <p:cNvPr id="4" name="TextBox 3"/>
          <p:cNvSpPr txBox="1"/>
          <p:nvPr/>
        </p:nvSpPr>
        <p:spPr>
          <a:xfrm>
            <a:off x="8531440" y="548680"/>
            <a:ext cx="234547" cy="861774"/>
          </a:xfrm>
          <a:prstGeom prst="rect">
            <a:avLst/>
          </a:prstGeom>
          <a:noFill/>
        </p:spPr>
        <p:txBody>
          <a:bodyPr wrap="none" rtlCol="0">
            <a:spAutoFit/>
          </a:bodyPr>
          <a:lstStyle/>
          <a:p>
            <a:endParaRPr lang="ru-RU" sz="3200" b="1" dirty="0">
              <a:solidFill>
                <a:srgbClr val="40464F"/>
              </a:solidFill>
            </a:endParaRPr>
          </a:p>
          <a:p>
            <a:endParaRPr lang="ru-RU" dirty="0"/>
          </a:p>
        </p:txBody>
      </p:sp>
      <p:sp>
        <p:nvSpPr>
          <p:cNvPr id="6" name="TextBox 5"/>
          <p:cNvSpPr txBox="1"/>
          <p:nvPr/>
        </p:nvSpPr>
        <p:spPr>
          <a:xfrm>
            <a:off x="251520" y="2132856"/>
            <a:ext cx="8640961" cy="369332"/>
          </a:xfrm>
          <a:prstGeom prst="rect">
            <a:avLst/>
          </a:prstGeom>
          <a:noFill/>
        </p:spPr>
        <p:txBody>
          <a:bodyPr wrap="square" rtlCol="0">
            <a:spAutoFit/>
          </a:bodyPr>
          <a:lstStyle/>
          <a:p>
            <a:pPr algn="just"/>
            <a:r>
              <a:rPr lang="ru-RU" dirty="0"/>
              <a:t>	</a:t>
            </a:r>
            <a:endParaRPr lang="ru-RU" sz="2200" dirty="0"/>
          </a:p>
        </p:txBody>
      </p:sp>
      <p:graphicFrame>
        <p:nvGraphicFramePr>
          <p:cNvPr id="7" name="Таблица 6"/>
          <p:cNvGraphicFramePr>
            <a:graphicFrameLocks noGrp="1"/>
          </p:cNvGraphicFramePr>
          <p:nvPr>
            <p:extLst>
              <p:ext uri="{D42A27DB-BD31-4B8C-83A1-F6EECF244321}">
                <p14:modId xmlns:p14="http://schemas.microsoft.com/office/powerpoint/2010/main" val="1045014397"/>
              </p:ext>
            </p:extLst>
          </p:nvPr>
        </p:nvGraphicFramePr>
        <p:xfrm>
          <a:off x="179512" y="1340769"/>
          <a:ext cx="8856984" cy="5455920"/>
        </p:xfrm>
        <a:graphic>
          <a:graphicData uri="http://schemas.openxmlformats.org/drawingml/2006/table">
            <a:tbl>
              <a:tblPr firstRow="1" bandRow="1" bandCol="1">
                <a:tableStyleId>{5C22544A-7EE6-4342-B048-85BDC9FD1C3A}</a:tableStyleId>
              </a:tblPr>
              <a:tblGrid>
                <a:gridCol w="4824536">
                  <a:extLst>
                    <a:ext uri="{9D8B030D-6E8A-4147-A177-3AD203B41FA5}">
                      <a16:colId xmlns:a16="http://schemas.microsoft.com/office/drawing/2014/main" xmlns="" val="20000"/>
                    </a:ext>
                  </a:extLst>
                </a:gridCol>
                <a:gridCol w="4032448">
                  <a:extLst>
                    <a:ext uri="{9D8B030D-6E8A-4147-A177-3AD203B41FA5}">
                      <a16:colId xmlns:a16="http://schemas.microsoft.com/office/drawing/2014/main" xmlns="" val="20001"/>
                    </a:ext>
                  </a:extLst>
                </a:gridCol>
              </a:tblGrid>
              <a:tr h="5184575">
                <a:tc>
                  <a:txBody>
                    <a:bodyPr/>
                    <a:lstStyle/>
                    <a:p>
                      <a:pPr algn="dist"/>
                      <a:endParaRPr lang="ru-RU" sz="1600" b="0" i="0" u="none" strike="noStrike" kern="1200" baseline="0" dirty="0">
                        <a:solidFill>
                          <a:schemeClr val="lt1"/>
                        </a:solidFill>
                        <a:latin typeface="+mn-lt"/>
                        <a:ea typeface="+mn-ea"/>
                        <a:cs typeface="+mn-cs"/>
                      </a:endParaRPr>
                    </a:p>
                    <a:p>
                      <a:pPr algn="just">
                        <a:lnSpc>
                          <a:spcPct val="100000"/>
                        </a:lnSpc>
                      </a:pPr>
                      <a:r>
                        <a:rPr lang="ru-RU" sz="1600" b="0" i="0" u="none" strike="noStrike" kern="1200" baseline="0" dirty="0">
                          <a:solidFill>
                            <a:schemeClr val="lt1"/>
                          </a:solidFill>
                          <a:latin typeface="+mn-lt"/>
                          <a:ea typeface="+mn-ea"/>
                          <a:cs typeface="+mn-cs"/>
                        </a:rPr>
                        <a:t>      </a:t>
                      </a:r>
                      <a:r>
                        <a:rPr lang="ru-RU" sz="1600" b="0" i="0" u="none" strike="noStrike" kern="1200" baseline="0" dirty="0" smtClean="0">
                          <a:solidFill>
                            <a:schemeClr val="lt1"/>
                          </a:solidFill>
                          <a:latin typeface="+mn-lt"/>
                          <a:ea typeface="+mn-ea"/>
                          <a:cs typeface="+mn-cs"/>
                        </a:rPr>
                        <a:t>1. Рамочным </a:t>
                      </a:r>
                      <a:r>
                        <a:rPr lang="ru-RU" sz="1600" b="0" i="0" u="none" strike="noStrike" kern="1200" baseline="0" dirty="0">
                          <a:solidFill>
                            <a:schemeClr val="lt1"/>
                          </a:solidFill>
                          <a:latin typeface="+mn-lt"/>
                          <a:ea typeface="+mn-ea"/>
                          <a:cs typeface="+mn-cs"/>
                        </a:rPr>
                        <a:t>договором (договором с открытыми условиями) признается договор, </a:t>
                      </a:r>
                      <a:r>
                        <a:rPr lang="ru-RU" sz="1600" b="1" i="0" u="none" strike="noStrike" kern="1200" baseline="0" dirty="0">
                          <a:solidFill>
                            <a:srgbClr val="FF0000"/>
                          </a:solidFill>
                          <a:effectLst>
                            <a:outerShdw blurRad="50800" dist="38100" dir="2700000" algn="tl" rotWithShape="0">
                              <a:srgbClr val="000000">
                                <a:alpha val="43000"/>
                              </a:srgbClr>
                            </a:outerShdw>
                          </a:effectLst>
                          <a:latin typeface="+mn-lt"/>
                          <a:ea typeface="+mn-ea"/>
                          <a:cs typeface="+mn-cs"/>
                        </a:rPr>
                        <a:t>определяющий общие условия обязательственных взаимоотношений сторон</a:t>
                      </a:r>
                      <a:r>
                        <a:rPr lang="ru-RU" sz="1600" b="0" i="0" u="none" strike="noStrike" kern="1200" baseline="0" dirty="0">
                          <a:solidFill>
                            <a:schemeClr val="lt1"/>
                          </a:solidFill>
                          <a:latin typeface="+mn-lt"/>
                          <a:ea typeface="+mn-ea"/>
                          <a:cs typeface="+mn-cs"/>
                        </a:rPr>
                        <a:t>, которые могут быть конкретизированы и уточнены сторонами путем заключения отдельных договоров, подачи заявок одной из сторон или иным образом на основании либо во исполнение рамочного договора.</a:t>
                      </a:r>
                    </a:p>
                    <a:p>
                      <a:pPr algn="just">
                        <a:lnSpc>
                          <a:spcPct val="100000"/>
                        </a:lnSpc>
                      </a:pPr>
                      <a:r>
                        <a:rPr lang="ru-RU" sz="1600" b="0" i="0" u="none" strike="noStrike" kern="1200" baseline="0" dirty="0">
                          <a:solidFill>
                            <a:schemeClr val="lt1"/>
                          </a:solidFill>
                          <a:latin typeface="+mn-lt"/>
                          <a:ea typeface="+mn-ea"/>
                          <a:cs typeface="+mn-cs"/>
                        </a:rPr>
                        <a:t>   </a:t>
                      </a:r>
                      <a:r>
                        <a:rPr lang="ru-RU" sz="1600" b="0" i="0" u="none" strike="noStrike" kern="1200" baseline="0" dirty="0" smtClean="0">
                          <a:solidFill>
                            <a:schemeClr val="lt1"/>
                          </a:solidFill>
                          <a:latin typeface="+mn-lt"/>
                          <a:ea typeface="+mn-ea"/>
                          <a:cs typeface="+mn-cs"/>
                        </a:rPr>
                        <a:t>2. К </a:t>
                      </a:r>
                      <a:r>
                        <a:rPr lang="ru-RU" sz="1600" b="0" i="0" u="none" strike="noStrike" kern="1200" baseline="0" dirty="0">
                          <a:solidFill>
                            <a:schemeClr val="lt1"/>
                          </a:solidFill>
                          <a:latin typeface="+mn-lt"/>
                          <a:ea typeface="+mn-ea"/>
                          <a:cs typeface="+mn-cs"/>
                        </a:rPr>
                        <a:t>отношениям сторон, не урегулированным отдельными договорами, в том числе в случае </a:t>
                      </a:r>
                      <a:r>
                        <a:rPr lang="ru-RU" sz="1600" b="0" i="0" u="none" strike="noStrike" kern="1200" baseline="0" dirty="0" err="1">
                          <a:solidFill>
                            <a:schemeClr val="lt1"/>
                          </a:solidFill>
                          <a:latin typeface="+mn-lt"/>
                          <a:ea typeface="+mn-ea"/>
                          <a:cs typeface="+mn-cs"/>
                        </a:rPr>
                        <a:t>незаключения</a:t>
                      </a:r>
                      <a:r>
                        <a:rPr lang="ru-RU" sz="1600" b="0" i="0" u="none" strike="noStrike" kern="1200" baseline="0" dirty="0">
                          <a:solidFill>
                            <a:schemeClr val="lt1"/>
                          </a:solidFill>
                          <a:latin typeface="+mn-lt"/>
                          <a:ea typeface="+mn-ea"/>
                          <a:cs typeface="+mn-cs"/>
                        </a:rPr>
                        <a:t> сторонами отдельных договоров, подлежат применению общие условия, содержащиеся в рамочном договоре, если иное не указано в отдельных договорах или не вытекает из существа обязательства.</a:t>
                      </a:r>
                    </a:p>
                    <a:p>
                      <a:pPr algn="l">
                        <a:lnSpc>
                          <a:spcPct val="100000"/>
                        </a:lnSpc>
                      </a:pPr>
                      <a:endParaRPr lang="ru-RU" sz="1600" b="0" i="0" u="none" strike="noStrike" kern="1200" baseline="0" dirty="0">
                        <a:solidFill>
                          <a:schemeClr val="lt1"/>
                        </a:solidFill>
                        <a:latin typeface="+mn-lt"/>
                        <a:ea typeface="+mn-ea"/>
                        <a:cs typeface="+mn-cs"/>
                      </a:endParaRPr>
                    </a:p>
                    <a:p>
                      <a:pPr algn="ctr">
                        <a:lnSpc>
                          <a:spcPct val="100000"/>
                        </a:lnSpc>
                      </a:pPr>
                      <a:endParaRPr lang="ru-RU" sz="1600" b="0" dirty="0"/>
                    </a:p>
                    <a:p>
                      <a:pPr algn="just">
                        <a:lnSpc>
                          <a:spcPct val="100000"/>
                        </a:lnSpc>
                      </a:pPr>
                      <a:r>
                        <a:rPr lang="ru-RU" sz="1600" b="0" i="0" u="none" strike="noStrike" kern="1200" baseline="0" dirty="0">
                          <a:solidFill>
                            <a:schemeClr val="lt1"/>
                          </a:solidFill>
                          <a:latin typeface="+mn-lt"/>
                          <a:ea typeface="+mn-ea"/>
                          <a:cs typeface="+mn-cs"/>
                        </a:rPr>
                        <a:t>    </a:t>
                      </a:r>
                      <a:endParaRPr lang="ru-RU" sz="1600" b="1" i="0" u="none" strike="noStrike" kern="1200" baseline="0" dirty="0">
                        <a:solidFill>
                          <a:srgbClr val="FF0000"/>
                        </a:solidFill>
                        <a:latin typeface="+mn-lt"/>
                        <a:ea typeface="+mn-ea"/>
                        <a:cs typeface="+mn-cs"/>
                      </a:endParaRPr>
                    </a:p>
                  </a:txBody>
                  <a:tcPr marL="180000" marR="180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tc>
                  <a:txBody>
                    <a:bodyPr/>
                    <a:lstStyle/>
                    <a:p>
                      <a:pPr algn="ctr"/>
                      <a:r>
                        <a:rPr lang="ru-RU" sz="1600" b="0" dirty="0">
                          <a:solidFill>
                            <a:srgbClr val="37363F"/>
                          </a:solidFill>
                        </a:rPr>
                        <a:t>Принципы международных коммерческих договоров УНИДРУА</a:t>
                      </a:r>
                    </a:p>
                    <a:p>
                      <a:pPr algn="ctr"/>
                      <a:r>
                        <a:rPr lang="ru-RU" sz="1600" b="0" dirty="0">
                          <a:solidFill>
                            <a:srgbClr val="37363F"/>
                          </a:solidFill>
                        </a:rPr>
                        <a:t>Ст. 2.1.14</a:t>
                      </a:r>
                    </a:p>
                    <a:p>
                      <a:pPr algn="ctr"/>
                      <a:endParaRPr lang="ru-RU" sz="900" b="0" dirty="0">
                        <a:solidFill>
                          <a:srgbClr val="37363F"/>
                        </a:solidFill>
                      </a:endParaRPr>
                    </a:p>
                    <a:p>
                      <a:pPr algn="ctr"/>
                      <a:r>
                        <a:rPr lang="ru-RU" sz="1600" b="1" dirty="0">
                          <a:solidFill>
                            <a:srgbClr val="37363F"/>
                          </a:solidFill>
                        </a:rPr>
                        <a:t>Договор с умышленно открытыми условиями</a:t>
                      </a:r>
                    </a:p>
                    <a:p>
                      <a:pPr algn="just"/>
                      <a:endParaRPr lang="ru-RU" sz="900" b="0" dirty="0">
                        <a:solidFill>
                          <a:srgbClr val="37363F"/>
                        </a:solidFill>
                      </a:endParaRPr>
                    </a:p>
                    <a:p>
                      <a:pPr algn="just"/>
                      <a:r>
                        <a:rPr lang="ru-RU" sz="1600" b="0" dirty="0">
                          <a:solidFill>
                            <a:srgbClr val="37363F"/>
                          </a:solidFill>
                        </a:rPr>
                        <a:t>     Если стороны намерены заключить договор, обстоятельство, что они умышленно оставили какое-то условие для согласования в ходе будущих переговоров или подлежащим определению третьим лицом, не является препятствием для возникновения договора.</a:t>
                      </a:r>
                    </a:p>
                    <a:p>
                      <a:pPr algn="just"/>
                      <a:r>
                        <a:rPr lang="ru-RU" sz="1600" b="0" dirty="0">
                          <a:solidFill>
                            <a:srgbClr val="37363F"/>
                          </a:solidFill>
                        </a:rPr>
                        <a:t>  Существование договора не затрагивается тем, что впоследствии:</a:t>
                      </a:r>
                    </a:p>
                    <a:p>
                      <a:pPr algn="just"/>
                      <a:r>
                        <a:rPr lang="ru-RU" sz="1600" b="0" dirty="0">
                          <a:solidFill>
                            <a:srgbClr val="37363F"/>
                          </a:solidFill>
                        </a:rPr>
                        <a:t>(а) стороны не достигли соглашения по такому условию;</a:t>
                      </a:r>
                    </a:p>
                    <a:p>
                      <a:pPr algn="just"/>
                      <a:r>
                        <a:rPr lang="ru-RU" sz="1600" b="0" dirty="0">
                          <a:solidFill>
                            <a:srgbClr val="37363F"/>
                          </a:solidFill>
                        </a:rPr>
                        <a:t>(</a:t>
                      </a:r>
                      <a:r>
                        <a:rPr lang="en-US" sz="1600" b="0" dirty="0">
                          <a:solidFill>
                            <a:srgbClr val="37363F"/>
                          </a:solidFill>
                        </a:rPr>
                        <a:t>b)</a:t>
                      </a:r>
                      <a:r>
                        <a:rPr lang="ru-RU" sz="1600" b="0" dirty="0">
                          <a:solidFill>
                            <a:srgbClr val="37363F"/>
                          </a:solidFill>
                        </a:rPr>
                        <a:t> третье лицо не определило это условие</a:t>
                      </a:r>
                    </a:p>
                  </a:txBody>
                  <a:tcPr marL="180000" marR="180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tcPr>
                </a:tc>
                <a:extLst>
                  <a:ext uri="{0D108BD9-81ED-4DB2-BD59-A6C34878D82A}">
                    <a16:rowId xmlns:a16="http://schemas.microsoft.com/office/drawing/2014/main" xmlns="" val="10000"/>
                  </a:ext>
                </a:extLst>
              </a:tr>
            </a:tbl>
          </a:graphicData>
        </a:graphic>
      </p:graphicFrame>
      <p:sp>
        <p:nvSpPr>
          <p:cNvPr id="8" name="TextBox 7"/>
          <p:cNvSpPr txBox="1"/>
          <p:nvPr/>
        </p:nvSpPr>
        <p:spPr>
          <a:xfrm>
            <a:off x="8506374" y="548680"/>
            <a:ext cx="641121" cy="584776"/>
          </a:xfrm>
          <a:prstGeom prst="rect">
            <a:avLst/>
          </a:prstGeom>
          <a:noFill/>
        </p:spPr>
        <p:txBody>
          <a:bodyPr wrap="none" rtlCol="0">
            <a:spAutoFit/>
          </a:bodyPr>
          <a:lstStyle/>
          <a:p>
            <a:r>
              <a:rPr lang="ru-RU" sz="3200" b="1" dirty="0">
                <a:solidFill>
                  <a:srgbClr val="40464F"/>
                </a:solidFill>
              </a:rPr>
              <a:t>15</a:t>
            </a:r>
          </a:p>
        </p:txBody>
      </p:sp>
    </p:spTree>
    <p:extLst>
      <p:ext uri="{BB962C8B-B14F-4D97-AF65-F5344CB8AC3E}">
        <p14:creationId xmlns:p14="http://schemas.microsoft.com/office/powerpoint/2010/main" val="842982619"/>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bwMode="auto">
          <a:xfrm>
            <a:off x="466775" y="160711"/>
            <a:ext cx="7848103" cy="2634787"/>
          </a:xfrm>
          <a:prstGeom prst="rect">
            <a:avLst/>
          </a:prstGeom>
          <a:solidFill>
            <a:schemeClr val="accent1">
              <a:lumMod val="50000"/>
            </a:schemeClr>
          </a:solidFill>
          <a:ln w="38100">
            <a:solidFill>
              <a:srgbClr val="838D9B"/>
            </a:solidFill>
            <a:prstDash val="dash"/>
            <a:miter lim="800000"/>
            <a:headEnd/>
            <a:tailEnd/>
          </a:ln>
          <a:effectLst/>
          <a:scene3d>
            <a:camera prst="orthographicFront"/>
            <a:lightRig rig="threePt" dir="t"/>
          </a:scene3d>
          <a:sp3d>
            <a:bevelT prst="convex"/>
          </a:sp3d>
        </p:spPr>
        <p:txBody>
          <a:bodyPr anchor="ctr"/>
          <a:lstStyle/>
          <a:p>
            <a:pPr algn="ctr" eaLnBrk="0" hangingPunct="0">
              <a:defRPr/>
            </a:pPr>
            <a:r>
              <a:rPr lang="ru-RU" b="1" u="sng" kern="0" dirty="0">
                <a:solidFill>
                  <a:srgbClr val="FF8600"/>
                </a:solidFill>
                <a:effectLst>
                  <a:outerShdw blurRad="38100" dist="38100" dir="2700000" algn="tl">
                    <a:srgbClr val="000000"/>
                  </a:outerShdw>
                </a:effectLst>
                <a:latin typeface="Arial"/>
                <a:ea typeface="+mj-ea"/>
                <a:cs typeface="+mj-cs"/>
              </a:rPr>
              <a:t>Договор перевозки пассажира </a:t>
            </a:r>
            <a:r>
              <a:rPr lang="ru-RU" b="1" kern="0" dirty="0">
                <a:solidFill>
                  <a:srgbClr val="FF8600"/>
                </a:solidFill>
                <a:effectLst>
                  <a:outerShdw blurRad="38100" dist="38100" dir="2700000" algn="tl">
                    <a:srgbClr val="000000"/>
                  </a:outerShdw>
                </a:effectLst>
                <a:latin typeface="Arial"/>
                <a:ea typeface="+mj-ea"/>
                <a:cs typeface="+mj-cs"/>
              </a:rPr>
              <a:t>– </a:t>
            </a:r>
          </a:p>
          <a:p>
            <a:pPr algn="ctr" eaLnBrk="0" hangingPunct="0">
              <a:defRPr/>
            </a:pPr>
            <a:endParaRPr lang="ru-RU" b="1" kern="0" dirty="0">
              <a:solidFill>
                <a:srgbClr val="FF8600"/>
              </a:solidFill>
              <a:effectLst>
                <a:outerShdw blurRad="38100" dist="38100" dir="2700000" algn="tl">
                  <a:srgbClr val="000000"/>
                </a:outerShdw>
              </a:effectLst>
              <a:latin typeface="Arial"/>
              <a:ea typeface="+mj-ea"/>
              <a:cs typeface="+mj-cs"/>
            </a:endParaRPr>
          </a:p>
          <a:p>
            <a:pPr algn="ctr" eaLnBrk="0" hangingPunct="0">
              <a:defRPr/>
            </a:pPr>
            <a:r>
              <a:rPr lang="ru-RU" b="1" kern="0" dirty="0">
                <a:solidFill>
                  <a:prstClr val="white"/>
                </a:solidFill>
                <a:effectLst>
                  <a:outerShdw blurRad="38100" dist="38100" dir="2700000" algn="tl">
                    <a:srgbClr val="000000"/>
                  </a:outerShdw>
                </a:effectLst>
                <a:latin typeface="Arial"/>
                <a:ea typeface="+mj-ea"/>
                <a:cs typeface="+mj-cs"/>
              </a:rPr>
              <a:t> </a:t>
            </a:r>
            <a:r>
              <a:rPr lang="ru-RU" kern="0" dirty="0">
                <a:solidFill>
                  <a:prstClr val="white"/>
                </a:solidFill>
                <a:effectLst>
                  <a:outerShdw blurRad="38100" dist="38100" dir="2700000" algn="tl">
                    <a:srgbClr val="000000"/>
                  </a:outerShdw>
                </a:effectLst>
                <a:latin typeface="Arial"/>
                <a:ea typeface="+mj-ea"/>
                <a:cs typeface="+mj-cs"/>
              </a:rPr>
              <a:t>договор, по которому одна сторона (перевозчик) обязуется перевезти пассажира в пункт назначения, а в случае сдачи пассажиром багажа также доставить багаж в пункт назначения и выдать его </a:t>
            </a:r>
            <a:r>
              <a:rPr lang="ru-RU" kern="0" dirty="0" err="1">
                <a:solidFill>
                  <a:prstClr val="white"/>
                </a:solidFill>
                <a:effectLst>
                  <a:outerShdw blurRad="38100" dist="38100" dir="2700000" algn="tl">
                    <a:srgbClr val="000000"/>
                  </a:outerShdw>
                </a:effectLst>
                <a:latin typeface="Arial"/>
                <a:ea typeface="+mj-ea"/>
                <a:cs typeface="+mj-cs"/>
              </a:rPr>
              <a:t>управомоченному</a:t>
            </a:r>
            <a:r>
              <a:rPr lang="ru-RU" kern="0" dirty="0">
                <a:solidFill>
                  <a:prstClr val="white"/>
                </a:solidFill>
                <a:effectLst>
                  <a:outerShdw blurRad="38100" dist="38100" dir="2700000" algn="tl">
                    <a:srgbClr val="000000"/>
                  </a:outerShdw>
                </a:effectLst>
                <a:latin typeface="Arial"/>
                <a:ea typeface="+mj-ea"/>
                <a:cs typeface="+mj-cs"/>
              </a:rPr>
              <a:t> на получение багажа лицу, а пассажир обязуется уплатить установленную плату за проезд, а при сдаче багажа и за провоз багажа (ст. 786 ГК РФ)</a:t>
            </a:r>
          </a:p>
        </p:txBody>
      </p:sp>
      <p:sp>
        <p:nvSpPr>
          <p:cNvPr id="4" name="Прямоугольник 3"/>
          <p:cNvSpPr/>
          <p:nvPr/>
        </p:nvSpPr>
        <p:spPr bwMode="auto">
          <a:xfrm>
            <a:off x="466775" y="2932047"/>
            <a:ext cx="7848872" cy="935823"/>
          </a:xfrm>
          <a:prstGeom prst="rect">
            <a:avLst/>
          </a:prstGeom>
          <a:solidFill>
            <a:schemeClr val="accent1">
              <a:lumMod val="50000"/>
            </a:schemeClr>
          </a:solidFill>
          <a:ln w="38100" cap="flat" cmpd="sng" algn="ctr">
            <a:solidFill>
              <a:srgbClr val="838D9B"/>
            </a:solidFill>
            <a:prstDash val="dash"/>
            <a:round/>
            <a:headEnd type="none" w="med" len="med"/>
            <a:tailEnd type="none" w="med" len="med"/>
          </a:ln>
          <a:effectLst/>
          <a:scene3d>
            <a:camera prst="orthographicFront"/>
            <a:lightRig rig="threePt" dir="t"/>
          </a:scene3d>
          <a:sp3d>
            <a:bevelT prst="convex"/>
          </a:sp3d>
        </p:spPr>
        <p:txBody>
          <a:bodyPr/>
          <a:lstStyle/>
          <a:p>
            <a:pPr algn="ctr">
              <a:defRPr/>
            </a:pPr>
            <a:endParaRPr lang="ru-RU" sz="800" b="1" u="sng" dirty="0">
              <a:solidFill>
                <a:srgbClr val="FF8600"/>
              </a:solidFill>
              <a:effectLst>
                <a:outerShdw blurRad="38100" dist="38100" dir="2700000" algn="tl">
                  <a:srgbClr val="000000">
                    <a:alpha val="43137"/>
                  </a:srgbClr>
                </a:outerShdw>
              </a:effectLst>
              <a:latin typeface="Arial"/>
            </a:endParaRPr>
          </a:p>
          <a:p>
            <a:pPr algn="ctr">
              <a:defRPr/>
            </a:pPr>
            <a:r>
              <a:rPr lang="ru-RU" b="1" u="sng" dirty="0">
                <a:solidFill>
                  <a:srgbClr val="FF8600"/>
                </a:solidFill>
                <a:effectLst>
                  <a:outerShdw blurRad="38100" dist="38100" dir="2700000" algn="tl">
                    <a:srgbClr val="000000">
                      <a:alpha val="43137"/>
                    </a:srgbClr>
                  </a:outerShdw>
                </a:effectLst>
                <a:latin typeface="Arial"/>
              </a:rPr>
              <a:t>Правовая квалификация договора –</a:t>
            </a:r>
          </a:p>
          <a:p>
            <a:pPr>
              <a:defRPr/>
            </a:pPr>
            <a:endParaRPr lang="ru-RU" sz="800" dirty="0">
              <a:solidFill>
                <a:srgbClr val="FF8600"/>
              </a:solidFill>
              <a:effectLst>
                <a:outerShdw blurRad="38100" dist="38100" dir="2700000" algn="tl">
                  <a:srgbClr val="000000">
                    <a:alpha val="43137"/>
                  </a:srgbClr>
                </a:outerShdw>
              </a:effectLst>
              <a:latin typeface="Arial"/>
            </a:endParaRPr>
          </a:p>
          <a:p>
            <a:pPr marL="266700" indent="-266700" algn="ctr">
              <a:buFont typeface="Wingdings" pitchFamily="2" charset="2"/>
              <a:buChar char="ü"/>
              <a:defRPr/>
            </a:pPr>
            <a:r>
              <a:rPr lang="ru-RU" dirty="0">
                <a:solidFill>
                  <a:prstClr val="white"/>
                </a:solidFill>
                <a:effectLst>
                  <a:outerShdw blurRad="38100" dist="38100" dir="2700000" algn="tl">
                    <a:srgbClr val="000000">
                      <a:alpha val="43137"/>
                    </a:srgbClr>
                  </a:outerShdw>
                </a:effectLst>
                <a:latin typeface="Arial"/>
              </a:rPr>
              <a:t>консенсуальный, возмездный, двусторонний</a:t>
            </a:r>
          </a:p>
          <a:p>
            <a:pPr>
              <a:defRPr/>
            </a:pPr>
            <a:endParaRPr lang="ru-RU" sz="2000" dirty="0">
              <a:solidFill>
                <a:prstClr val="white"/>
              </a:solidFill>
              <a:effectLst>
                <a:outerShdw blurRad="38100" dist="38100" dir="2700000" algn="tl">
                  <a:srgbClr val="000000">
                    <a:alpha val="43137"/>
                  </a:srgbClr>
                </a:outerShdw>
              </a:effectLst>
              <a:latin typeface="Arial"/>
            </a:endParaRPr>
          </a:p>
        </p:txBody>
      </p:sp>
      <p:sp>
        <p:nvSpPr>
          <p:cNvPr id="5" name="TextBox 4"/>
          <p:cNvSpPr txBox="1"/>
          <p:nvPr/>
        </p:nvSpPr>
        <p:spPr>
          <a:xfrm>
            <a:off x="8532440" y="574282"/>
            <a:ext cx="827584" cy="584775"/>
          </a:xfrm>
          <a:prstGeom prst="rect">
            <a:avLst/>
          </a:prstGeom>
          <a:noFill/>
        </p:spPr>
        <p:txBody>
          <a:bodyPr wrap="square" rtlCol="0">
            <a:spAutoFit/>
          </a:bodyPr>
          <a:lstStyle/>
          <a:p>
            <a:endParaRPr lang="ru-RU" sz="3200" b="1" dirty="0">
              <a:solidFill>
                <a:srgbClr val="40464F"/>
              </a:solidFill>
            </a:endParaRPr>
          </a:p>
        </p:txBody>
      </p:sp>
      <p:sp>
        <p:nvSpPr>
          <p:cNvPr id="6" name="Прямоугольник 5"/>
          <p:cNvSpPr/>
          <p:nvPr/>
        </p:nvSpPr>
        <p:spPr bwMode="auto">
          <a:xfrm>
            <a:off x="466775" y="4025156"/>
            <a:ext cx="7848872" cy="913434"/>
          </a:xfrm>
          <a:prstGeom prst="rect">
            <a:avLst/>
          </a:prstGeom>
          <a:solidFill>
            <a:schemeClr val="accent1">
              <a:lumMod val="50000"/>
            </a:schemeClr>
          </a:solidFill>
          <a:ln w="38100" cap="flat" cmpd="sng" algn="ctr">
            <a:solidFill>
              <a:srgbClr val="838D9B"/>
            </a:solidFill>
            <a:prstDash val="dash"/>
            <a:round/>
            <a:headEnd type="none" w="med" len="med"/>
            <a:tailEnd type="none" w="med" len="med"/>
          </a:ln>
          <a:effectLst/>
          <a:scene3d>
            <a:camera prst="orthographicFront"/>
            <a:lightRig rig="threePt" dir="t"/>
          </a:scene3d>
          <a:sp3d>
            <a:bevelT prst="convex"/>
          </a:sp3d>
        </p:spPr>
        <p:txBody>
          <a:bodyPr/>
          <a:lstStyle/>
          <a:p>
            <a:pPr algn="ctr">
              <a:defRPr/>
            </a:pPr>
            <a:endParaRPr lang="ru-RU" sz="1000" b="1" u="sng" dirty="0">
              <a:solidFill>
                <a:srgbClr val="FF8600"/>
              </a:solidFill>
              <a:effectLst>
                <a:outerShdw blurRad="38100" dist="38100" dir="2700000" algn="tl">
                  <a:srgbClr val="000000">
                    <a:alpha val="43137"/>
                  </a:srgbClr>
                </a:outerShdw>
              </a:effectLst>
              <a:latin typeface="Arial"/>
            </a:endParaRPr>
          </a:p>
          <a:p>
            <a:pPr algn="ctr">
              <a:defRPr/>
            </a:pPr>
            <a:r>
              <a:rPr lang="ru-RU" b="1" u="sng" dirty="0">
                <a:solidFill>
                  <a:srgbClr val="FF8600"/>
                </a:solidFill>
                <a:effectLst>
                  <a:outerShdw blurRad="38100" dist="38100" dir="2700000" algn="tl">
                    <a:srgbClr val="000000">
                      <a:alpha val="43137"/>
                    </a:srgbClr>
                  </a:outerShdw>
                </a:effectLst>
                <a:latin typeface="Arial"/>
              </a:rPr>
              <a:t>Заключение договора</a:t>
            </a:r>
            <a:r>
              <a:rPr lang="ru-RU" dirty="0">
                <a:solidFill>
                  <a:srgbClr val="FF8600"/>
                </a:solidFill>
                <a:effectLst>
                  <a:outerShdw blurRad="38100" dist="38100" dir="2700000" algn="tl">
                    <a:srgbClr val="000000">
                      <a:alpha val="43137"/>
                    </a:srgbClr>
                  </a:outerShdw>
                </a:effectLst>
                <a:latin typeface="Arial"/>
              </a:rPr>
              <a:t> </a:t>
            </a:r>
          </a:p>
          <a:p>
            <a:pPr algn="ctr">
              <a:defRPr/>
            </a:pPr>
            <a:r>
              <a:rPr lang="ru-RU" dirty="0">
                <a:solidFill>
                  <a:prstClr val="white"/>
                </a:solidFill>
                <a:effectLst>
                  <a:outerShdw blurRad="38100" dist="38100" dir="2700000" algn="tl">
                    <a:srgbClr val="000000">
                      <a:alpha val="43137"/>
                    </a:srgbClr>
                  </a:outerShdw>
                </a:effectLst>
                <a:latin typeface="Arial"/>
              </a:rPr>
              <a:t>удостоверяется билетом (при сдаче багажа – багажной квитанцией)</a:t>
            </a:r>
          </a:p>
        </p:txBody>
      </p:sp>
      <p:sp>
        <p:nvSpPr>
          <p:cNvPr id="7" name="Прямоугольник 6"/>
          <p:cNvSpPr/>
          <p:nvPr/>
        </p:nvSpPr>
        <p:spPr bwMode="auto">
          <a:xfrm>
            <a:off x="466775" y="5076484"/>
            <a:ext cx="7848872" cy="1621738"/>
          </a:xfrm>
          <a:prstGeom prst="rect">
            <a:avLst/>
          </a:prstGeom>
          <a:solidFill>
            <a:schemeClr val="accent1">
              <a:lumMod val="50000"/>
            </a:schemeClr>
          </a:solidFill>
          <a:ln w="38100" cap="flat" cmpd="sng" algn="ctr">
            <a:solidFill>
              <a:srgbClr val="838D9B"/>
            </a:solidFill>
            <a:prstDash val="dash"/>
            <a:round/>
            <a:headEnd type="none" w="med" len="med"/>
            <a:tailEnd type="none" w="med" len="med"/>
          </a:ln>
          <a:effectLst/>
          <a:scene3d>
            <a:camera prst="orthographicFront"/>
            <a:lightRig rig="threePt" dir="t"/>
          </a:scene3d>
          <a:sp3d>
            <a:bevelT prst="convex"/>
          </a:sp3d>
        </p:spPr>
        <p:txBody>
          <a:bodyPr/>
          <a:lstStyle/>
          <a:p>
            <a:pPr algn="ctr">
              <a:defRPr/>
            </a:pPr>
            <a:endParaRPr lang="ru-RU" sz="800" b="1" u="sng" dirty="0">
              <a:solidFill>
                <a:srgbClr val="FF8600"/>
              </a:solidFill>
              <a:effectLst>
                <a:outerShdw blurRad="38100" dist="38100" dir="2700000" algn="tl">
                  <a:srgbClr val="000000">
                    <a:alpha val="43137"/>
                  </a:srgbClr>
                </a:outerShdw>
              </a:effectLst>
              <a:latin typeface="Arial"/>
            </a:endParaRPr>
          </a:p>
          <a:p>
            <a:pPr algn="ctr">
              <a:defRPr/>
            </a:pPr>
            <a:r>
              <a:rPr lang="ru-RU" b="1" u="sng" dirty="0">
                <a:solidFill>
                  <a:srgbClr val="FF8600"/>
                </a:solidFill>
                <a:effectLst>
                  <a:outerShdw blurRad="38100" dist="38100" dir="2700000" algn="tl">
                    <a:srgbClr val="000000">
                      <a:alpha val="43137"/>
                    </a:srgbClr>
                  </a:outerShdw>
                </a:effectLst>
                <a:latin typeface="Arial"/>
              </a:rPr>
              <a:t>Права пассажира:</a:t>
            </a:r>
            <a:endParaRPr lang="ru-RU" sz="800" dirty="0">
              <a:solidFill>
                <a:srgbClr val="FF8600"/>
              </a:solidFill>
              <a:effectLst>
                <a:outerShdw blurRad="38100" dist="38100" dir="2700000" algn="tl">
                  <a:srgbClr val="000000">
                    <a:alpha val="43137"/>
                  </a:srgbClr>
                </a:outerShdw>
              </a:effectLst>
              <a:latin typeface="Arial"/>
            </a:endParaRPr>
          </a:p>
          <a:p>
            <a:pPr marL="342900" indent="-342900">
              <a:buFont typeface="Wingdings" charset="2"/>
              <a:buChar char="ü"/>
              <a:defRPr/>
            </a:pPr>
            <a:r>
              <a:rPr lang="ru-RU" dirty="0">
                <a:solidFill>
                  <a:prstClr val="white"/>
                </a:solidFill>
                <a:effectLst>
                  <a:outerShdw blurRad="38100" dist="38100" dir="2700000" algn="tl">
                    <a:srgbClr val="000000">
                      <a:alpha val="43137"/>
                    </a:srgbClr>
                  </a:outerShdw>
                </a:effectLst>
                <a:latin typeface="Arial"/>
              </a:rPr>
              <a:t>перевозить с собой детей бесплатно или на льготных условиях</a:t>
            </a:r>
          </a:p>
          <a:p>
            <a:pPr marL="342900" indent="-342900">
              <a:buFont typeface="Wingdings" charset="2"/>
              <a:buChar char="ü"/>
              <a:defRPr/>
            </a:pPr>
            <a:r>
              <a:rPr lang="ru-RU" dirty="0">
                <a:solidFill>
                  <a:prstClr val="white"/>
                </a:solidFill>
                <a:effectLst>
                  <a:outerShdw blurRad="38100" dist="38100" dir="2700000" algn="tl">
                    <a:srgbClr val="000000">
                      <a:alpha val="43137"/>
                    </a:srgbClr>
                  </a:outerShdw>
                </a:effectLst>
                <a:latin typeface="Arial"/>
              </a:rPr>
              <a:t>провозить с сбой бесплатно ручную кладь в установленных пределах</a:t>
            </a:r>
          </a:p>
          <a:p>
            <a:pPr marL="342900" indent="-342900">
              <a:buFont typeface="Wingdings" charset="2"/>
              <a:buChar char="ü"/>
              <a:defRPr/>
            </a:pPr>
            <a:r>
              <a:rPr lang="ru-RU" dirty="0">
                <a:solidFill>
                  <a:prstClr val="white"/>
                </a:solidFill>
                <a:effectLst>
                  <a:outerShdw blurRad="38100" dist="38100" dir="2700000" algn="tl">
                    <a:srgbClr val="000000">
                      <a:alpha val="43137"/>
                    </a:srgbClr>
                  </a:outerShdw>
                </a:effectLst>
                <a:latin typeface="Arial"/>
              </a:rPr>
              <a:t>сдавать багаж к перевозке за плату по тарифу</a:t>
            </a:r>
          </a:p>
        </p:txBody>
      </p:sp>
      <p:sp>
        <p:nvSpPr>
          <p:cNvPr id="8" name="TextBox 7"/>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157</a:t>
            </a:r>
          </a:p>
        </p:txBody>
      </p:sp>
    </p:spTree>
    <p:extLst>
      <p:ext uri="{BB962C8B-B14F-4D97-AF65-F5344CB8AC3E}">
        <p14:creationId xmlns:p14="http://schemas.microsoft.com/office/powerpoint/2010/main" val="3272347553"/>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bwMode="auto">
          <a:xfrm>
            <a:off x="467544" y="235413"/>
            <a:ext cx="7848103" cy="2634787"/>
          </a:xfrm>
          <a:prstGeom prst="rect">
            <a:avLst/>
          </a:prstGeom>
          <a:solidFill>
            <a:schemeClr val="accent1">
              <a:lumMod val="50000"/>
            </a:schemeClr>
          </a:solidFill>
          <a:ln w="38100">
            <a:solidFill>
              <a:srgbClr val="838D9B"/>
            </a:solidFill>
            <a:prstDash val="dash"/>
            <a:miter lim="800000"/>
            <a:headEnd/>
            <a:tailEnd/>
          </a:ln>
          <a:effectLst/>
          <a:scene3d>
            <a:camera prst="orthographicFront"/>
            <a:lightRig rig="threePt" dir="t"/>
          </a:scene3d>
          <a:sp3d>
            <a:bevelT prst="convex"/>
          </a:sp3d>
        </p:spPr>
        <p:txBody>
          <a:bodyPr anchor="ctr"/>
          <a:lstStyle/>
          <a:p>
            <a:pPr algn="ctr" eaLnBrk="0" hangingPunct="0">
              <a:defRPr/>
            </a:pPr>
            <a:r>
              <a:rPr lang="ru-RU" b="1" u="sng" kern="0" dirty="0">
                <a:solidFill>
                  <a:srgbClr val="FF8600"/>
                </a:solidFill>
                <a:effectLst>
                  <a:outerShdw blurRad="38100" dist="38100" dir="2700000" algn="tl">
                    <a:srgbClr val="000000"/>
                  </a:outerShdw>
                </a:effectLst>
                <a:latin typeface="Arial"/>
                <a:ea typeface="+mj-ea"/>
                <a:cs typeface="+mj-cs"/>
              </a:rPr>
              <a:t>Договор фрахтования (чартер) </a:t>
            </a:r>
            <a:r>
              <a:rPr lang="ru-RU" b="1" kern="0" dirty="0">
                <a:solidFill>
                  <a:srgbClr val="FF8600"/>
                </a:solidFill>
                <a:effectLst>
                  <a:outerShdw blurRad="38100" dist="38100" dir="2700000" algn="tl">
                    <a:srgbClr val="000000"/>
                  </a:outerShdw>
                </a:effectLst>
                <a:latin typeface="Arial"/>
                <a:ea typeface="+mj-ea"/>
                <a:cs typeface="+mj-cs"/>
              </a:rPr>
              <a:t>– </a:t>
            </a:r>
          </a:p>
          <a:p>
            <a:pPr algn="ctr" eaLnBrk="0" hangingPunct="0">
              <a:defRPr/>
            </a:pPr>
            <a:endParaRPr lang="ru-RU" b="1" kern="0" dirty="0">
              <a:solidFill>
                <a:srgbClr val="FF8600"/>
              </a:solidFill>
              <a:effectLst>
                <a:outerShdw blurRad="38100" dist="38100" dir="2700000" algn="tl">
                  <a:srgbClr val="000000"/>
                </a:outerShdw>
              </a:effectLst>
              <a:latin typeface="Arial"/>
              <a:ea typeface="+mj-ea"/>
              <a:cs typeface="+mj-cs"/>
            </a:endParaRPr>
          </a:p>
          <a:p>
            <a:pPr algn="ctr" eaLnBrk="0" hangingPunct="0">
              <a:defRPr/>
            </a:pPr>
            <a:r>
              <a:rPr lang="ru-RU" b="1" kern="0" dirty="0">
                <a:solidFill>
                  <a:prstClr val="white"/>
                </a:solidFill>
                <a:effectLst>
                  <a:outerShdw blurRad="38100" dist="38100" dir="2700000" algn="tl">
                    <a:srgbClr val="000000"/>
                  </a:outerShdw>
                </a:effectLst>
                <a:latin typeface="Arial"/>
                <a:ea typeface="+mj-ea"/>
                <a:cs typeface="+mj-cs"/>
              </a:rPr>
              <a:t> </a:t>
            </a:r>
            <a:r>
              <a:rPr lang="ru-RU" kern="0" dirty="0">
                <a:solidFill>
                  <a:prstClr val="white"/>
                </a:solidFill>
                <a:effectLst>
                  <a:outerShdw blurRad="38100" dist="38100" dir="2700000" algn="tl">
                    <a:srgbClr val="000000"/>
                  </a:outerShdw>
                </a:effectLst>
                <a:latin typeface="Arial"/>
                <a:ea typeface="+mj-ea"/>
                <a:cs typeface="+mj-cs"/>
              </a:rPr>
              <a:t>договор, по которому одна сторона (фрахтовщик) обязуется предоставить другой стороне (фрахтователю) за плату всю или часть вместимости одного или нескольких транспортных средств на один или несколько рейсов для перевозки грузов, пассажиров, багажа </a:t>
            </a:r>
          </a:p>
          <a:p>
            <a:pPr algn="ctr" eaLnBrk="0" hangingPunct="0">
              <a:defRPr/>
            </a:pPr>
            <a:r>
              <a:rPr lang="ru-RU" kern="0" dirty="0">
                <a:solidFill>
                  <a:prstClr val="white"/>
                </a:solidFill>
                <a:effectLst>
                  <a:outerShdw blurRad="38100" dist="38100" dir="2700000" algn="tl">
                    <a:srgbClr val="000000"/>
                  </a:outerShdw>
                </a:effectLst>
                <a:latin typeface="Arial"/>
                <a:ea typeface="+mj-ea"/>
                <a:cs typeface="+mj-cs"/>
              </a:rPr>
              <a:t>(ст. 787 ГК РФ)</a:t>
            </a:r>
          </a:p>
        </p:txBody>
      </p:sp>
      <p:sp>
        <p:nvSpPr>
          <p:cNvPr id="4" name="Прямоугольник 3"/>
          <p:cNvSpPr/>
          <p:nvPr/>
        </p:nvSpPr>
        <p:spPr bwMode="auto">
          <a:xfrm>
            <a:off x="467544" y="3056550"/>
            <a:ext cx="7848872" cy="1043726"/>
          </a:xfrm>
          <a:prstGeom prst="rect">
            <a:avLst/>
          </a:prstGeom>
          <a:solidFill>
            <a:schemeClr val="accent1">
              <a:lumMod val="50000"/>
            </a:schemeClr>
          </a:solidFill>
          <a:ln w="38100" cap="flat" cmpd="sng" algn="ctr">
            <a:solidFill>
              <a:srgbClr val="838D9B"/>
            </a:solidFill>
            <a:prstDash val="dash"/>
            <a:round/>
            <a:headEnd type="none" w="med" len="med"/>
            <a:tailEnd type="none" w="med" len="med"/>
          </a:ln>
          <a:effectLst/>
          <a:scene3d>
            <a:camera prst="orthographicFront"/>
            <a:lightRig rig="threePt" dir="t"/>
          </a:scene3d>
          <a:sp3d>
            <a:bevelT prst="convex"/>
          </a:sp3d>
        </p:spPr>
        <p:txBody>
          <a:bodyPr/>
          <a:lstStyle/>
          <a:p>
            <a:pPr algn="ctr">
              <a:defRPr/>
            </a:pPr>
            <a:endParaRPr lang="ru-RU" sz="1000" b="1" u="sng" dirty="0">
              <a:solidFill>
                <a:srgbClr val="FF8600"/>
              </a:solidFill>
              <a:effectLst>
                <a:outerShdw blurRad="38100" dist="38100" dir="2700000" algn="tl">
                  <a:srgbClr val="000000">
                    <a:alpha val="43137"/>
                  </a:srgbClr>
                </a:outerShdw>
              </a:effectLst>
              <a:latin typeface="Arial"/>
            </a:endParaRPr>
          </a:p>
          <a:p>
            <a:pPr algn="ctr">
              <a:defRPr/>
            </a:pPr>
            <a:r>
              <a:rPr lang="ru-RU" b="1" u="sng" dirty="0">
                <a:solidFill>
                  <a:srgbClr val="FF8600"/>
                </a:solidFill>
                <a:effectLst>
                  <a:outerShdw blurRad="38100" dist="38100" dir="2700000" algn="tl">
                    <a:srgbClr val="000000">
                      <a:alpha val="43137"/>
                    </a:srgbClr>
                  </a:outerShdw>
                </a:effectLst>
                <a:latin typeface="Arial"/>
              </a:rPr>
              <a:t>Правовая квалификация договора –</a:t>
            </a:r>
          </a:p>
          <a:p>
            <a:pPr>
              <a:defRPr/>
            </a:pPr>
            <a:endParaRPr lang="ru-RU" sz="800" dirty="0">
              <a:solidFill>
                <a:srgbClr val="FF8600"/>
              </a:solidFill>
              <a:effectLst>
                <a:outerShdw blurRad="38100" dist="38100" dir="2700000" algn="tl">
                  <a:srgbClr val="000000">
                    <a:alpha val="43137"/>
                  </a:srgbClr>
                </a:outerShdw>
              </a:effectLst>
              <a:latin typeface="Arial"/>
            </a:endParaRPr>
          </a:p>
          <a:p>
            <a:pPr marL="266700" indent="-266700" algn="ctr">
              <a:buFont typeface="Wingdings" pitchFamily="2" charset="2"/>
              <a:buChar char="ü"/>
              <a:defRPr/>
            </a:pPr>
            <a:r>
              <a:rPr lang="ru-RU" dirty="0">
                <a:solidFill>
                  <a:prstClr val="white"/>
                </a:solidFill>
                <a:effectLst>
                  <a:outerShdw blurRad="38100" dist="38100" dir="2700000" algn="tl">
                    <a:srgbClr val="000000">
                      <a:alpha val="43137"/>
                    </a:srgbClr>
                  </a:outerShdw>
                </a:effectLst>
                <a:latin typeface="Arial"/>
              </a:rPr>
              <a:t>консенсуальный, возмездный, двусторонний</a:t>
            </a:r>
          </a:p>
          <a:p>
            <a:pPr>
              <a:defRPr/>
            </a:pPr>
            <a:endParaRPr lang="ru-RU" sz="2000" dirty="0">
              <a:solidFill>
                <a:prstClr val="white"/>
              </a:solidFill>
              <a:effectLst>
                <a:outerShdw blurRad="38100" dist="38100" dir="2700000" algn="tl">
                  <a:srgbClr val="000000">
                    <a:alpha val="43137"/>
                  </a:srgbClr>
                </a:outerShdw>
              </a:effectLst>
              <a:latin typeface="Arial"/>
            </a:endParaRPr>
          </a:p>
        </p:txBody>
      </p:sp>
      <p:sp>
        <p:nvSpPr>
          <p:cNvPr id="5" name="TextBox 4"/>
          <p:cNvSpPr txBox="1"/>
          <p:nvPr/>
        </p:nvSpPr>
        <p:spPr>
          <a:xfrm>
            <a:off x="8532440" y="574282"/>
            <a:ext cx="827584" cy="584775"/>
          </a:xfrm>
          <a:prstGeom prst="rect">
            <a:avLst/>
          </a:prstGeom>
          <a:noFill/>
        </p:spPr>
        <p:txBody>
          <a:bodyPr wrap="square" rtlCol="0">
            <a:spAutoFit/>
          </a:bodyPr>
          <a:lstStyle/>
          <a:p>
            <a:endParaRPr lang="ru-RU" sz="3200" b="1" dirty="0">
              <a:solidFill>
                <a:srgbClr val="40464F"/>
              </a:solidFill>
            </a:endParaRPr>
          </a:p>
        </p:txBody>
      </p:sp>
      <p:sp>
        <p:nvSpPr>
          <p:cNvPr id="6" name="Прямоугольник 5"/>
          <p:cNvSpPr/>
          <p:nvPr/>
        </p:nvSpPr>
        <p:spPr bwMode="auto">
          <a:xfrm>
            <a:off x="466775" y="4294703"/>
            <a:ext cx="7848872" cy="1004735"/>
          </a:xfrm>
          <a:prstGeom prst="rect">
            <a:avLst/>
          </a:prstGeom>
          <a:solidFill>
            <a:schemeClr val="accent1">
              <a:lumMod val="50000"/>
            </a:schemeClr>
          </a:solidFill>
          <a:ln w="38100" cap="flat" cmpd="sng" algn="ctr">
            <a:solidFill>
              <a:srgbClr val="838D9B"/>
            </a:solidFill>
            <a:prstDash val="dash"/>
            <a:round/>
            <a:headEnd type="none" w="med" len="med"/>
            <a:tailEnd type="none" w="med" len="med"/>
          </a:ln>
          <a:effectLst/>
          <a:scene3d>
            <a:camera prst="orthographicFront"/>
            <a:lightRig rig="threePt" dir="t"/>
          </a:scene3d>
          <a:sp3d>
            <a:bevelT prst="convex"/>
          </a:sp3d>
        </p:spPr>
        <p:txBody>
          <a:bodyPr/>
          <a:lstStyle/>
          <a:p>
            <a:pPr algn="ctr">
              <a:defRPr/>
            </a:pPr>
            <a:endParaRPr lang="ru-RU" sz="1000" b="1" u="sng" dirty="0">
              <a:solidFill>
                <a:srgbClr val="FF8600"/>
              </a:solidFill>
              <a:effectLst>
                <a:outerShdw blurRad="38100" dist="38100" dir="2700000" algn="tl">
                  <a:srgbClr val="000000">
                    <a:alpha val="43137"/>
                  </a:srgbClr>
                </a:outerShdw>
              </a:effectLst>
              <a:latin typeface="Arial"/>
            </a:endParaRPr>
          </a:p>
          <a:p>
            <a:pPr algn="ctr">
              <a:defRPr/>
            </a:pPr>
            <a:r>
              <a:rPr lang="ru-RU" b="1" u="sng" dirty="0">
                <a:solidFill>
                  <a:srgbClr val="FF8600"/>
                </a:solidFill>
                <a:effectLst>
                  <a:outerShdw blurRad="38100" dist="38100" dir="2700000" algn="tl">
                    <a:srgbClr val="000000">
                      <a:alpha val="43137"/>
                    </a:srgbClr>
                  </a:outerShdw>
                </a:effectLst>
                <a:latin typeface="Arial"/>
              </a:rPr>
              <a:t>Заключение договора</a:t>
            </a:r>
            <a:r>
              <a:rPr lang="ru-RU" dirty="0">
                <a:solidFill>
                  <a:srgbClr val="FF8600"/>
                </a:solidFill>
                <a:effectLst>
                  <a:outerShdw blurRad="38100" dist="38100" dir="2700000" algn="tl">
                    <a:srgbClr val="000000">
                      <a:alpha val="43137"/>
                    </a:srgbClr>
                  </a:outerShdw>
                </a:effectLst>
                <a:latin typeface="Arial"/>
              </a:rPr>
              <a:t> </a:t>
            </a:r>
          </a:p>
          <a:p>
            <a:pPr algn="ctr">
              <a:defRPr/>
            </a:pPr>
            <a:r>
              <a:rPr lang="ru-RU" dirty="0">
                <a:solidFill>
                  <a:prstClr val="white"/>
                </a:solidFill>
                <a:effectLst>
                  <a:outerShdw blurRad="38100" dist="38100" dir="2700000" algn="tl">
                    <a:srgbClr val="000000">
                      <a:alpha val="43137"/>
                    </a:srgbClr>
                  </a:outerShdw>
                </a:effectLst>
                <a:latin typeface="Arial"/>
              </a:rPr>
              <a:t>устанавливается специальным законодательством</a:t>
            </a:r>
          </a:p>
        </p:txBody>
      </p:sp>
      <p:sp>
        <p:nvSpPr>
          <p:cNvPr id="7" name="Прямоугольник 6"/>
          <p:cNvSpPr/>
          <p:nvPr/>
        </p:nvSpPr>
        <p:spPr bwMode="auto">
          <a:xfrm>
            <a:off x="466775" y="5534423"/>
            <a:ext cx="7848872" cy="1004735"/>
          </a:xfrm>
          <a:prstGeom prst="rect">
            <a:avLst/>
          </a:prstGeom>
          <a:solidFill>
            <a:schemeClr val="accent1">
              <a:lumMod val="50000"/>
            </a:schemeClr>
          </a:solidFill>
          <a:ln w="38100" cap="flat" cmpd="sng" algn="ctr">
            <a:solidFill>
              <a:srgbClr val="838D9B"/>
            </a:solidFill>
            <a:prstDash val="dash"/>
            <a:round/>
            <a:headEnd type="none" w="med" len="med"/>
            <a:tailEnd type="none" w="med" len="med"/>
          </a:ln>
          <a:effectLst/>
          <a:scene3d>
            <a:camera prst="orthographicFront"/>
            <a:lightRig rig="threePt" dir="t"/>
          </a:scene3d>
          <a:sp3d>
            <a:bevelT prst="convex"/>
          </a:sp3d>
        </p:spPr>
        <p:txBody>
          <a:bodyPr/>
          <a:lstStyle/>
          <a:p>
            <a:pPr algn="ctr">
              <a:defRPr/>
            </a:pPr>
            <a:endParaRPr lang="ru-RU" sz="1000" b="1" u="sng" dirty="0">
              <a:solidFill>
                <a:srgbClr val="FF8600"/>
              </a:solidFill>
              <a:effectLst>
                <a:outerShdw blurRad="38100" dist="38100" dir="2700000" algn="tl">
                  <a:srgbClr val="000000">
                    <a:alpha val="43137"/>
                  </a:srgbClr>
                </a:outerShdw>
              </a:effectLst>
              <a:latin typeface="Arial"/>
            </a:endParaRPr>
          </a:p>
          <a:p>
            <a:pPr algn="ctr">
              <a:defRPr/>
            </a:pPr>
            <a:r>
              <a:rPr lang="ru-RU" b="1" u="sng" dirty="0">
                <a:solidFill>
                  <a:srgbClr val="FF8600"/>
                </a:solidFill>
                <a:effectLst>
                  <a:outerShdw blurRad="38100" dist="38100" dir="2700000" algn="tl">
                    <a:srgbClr val="000000">
                      <a:alpha val="43137"/>
                    </a:srgbClr>
                  </a:outerShdw>
                </a:effectLst>
                <a:latin typeface="Arial"/>
              </a:rPr>
              <a:t>Предмет договора – </a:t>
            </a:r>
          </a:p>
          <a:p>
            <a:pPr algn="ctr">
              <a:defRPr/>
            </a:pPr>
            <a:r>
              <a:rPr lang="ru-RU" dirty="0">
                <a:solidFill>
                  <a:prstClr val="white"/>
                </a:solidFill>
                <a:effectLst>
                  <a:outerShdw blurRad="38100" dist="38100" dir="2700000" algn="tl">
                    <a:srgbClr val="000000">
                      <a:alpha val="43137"/>
                    </a:srgbClr>
                  </a:outerShdw>
                </a:effectLst>
                <a:latin typeface="Arial"/>
              </a:rPr>
              <a:t>предоставление всей или части вместимости транспортного средства</a:t>
            </a:r>
          </a:p>
        </p:txBody>
      </p:sp>
      <p:sp>
        <p:nvSpPr>
          <p:cNvPr id="8" name="TextBox 7"/>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158</a:t>
            </a:r>
          </a:p>
        </p:txBody>
      </p:sp>
    </p:spTree>
    <p:extLst>
      <p:ext uri="{BB962C8B-B14F-4D97-AF65-F5344CB8AC3E}">
        <p14:creationId xmlns:p14="http://schemas.microsoft.com/office/powerpoint/2010/main" val="3403453433"/>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bwMode="auto">
          <a:xfrm>
            <a:off x="419390" y="167681"/>
            <a:ext cx="7914278" cy="2446868"/>
          </a:xfrm>
          <a:prstGeom prst="rect">
            <a:avLst/>
          </a:prstGeom>
          <a:solidFill>
            <a:schemeClr val="accent1">
              <a:lumMod val="50000"/>
            </a:schemeClr>
          </a:solidFill>
          <a:ln w="38100">
            <a:solidFill>
              <a:srgbClr val="838D9B"/>
            </a:solidFill>
            <a:prstDash val="dash"/>
            <a:miter lim="800000"/>
            <a:headEnd/>
            <a:tailEnd/>
          </a:ln>
          <a:effectLst/>
          <a:scene3d>
            <a:camera prst="orthographicFront"/>
            <a:lightRig rig="threePt" dir="t"/>
          </a:scene3d>
          <a:sp3d>
            <a:bevelT prst="convex"/>
          </a:sp3d>
        </p:spPr>
        <p:txBody>
          <a:bodyPr anchor="ctr"/>
          <a:lstStyle/>
          <a:p>
            <a:pPr algn="ctr" eaLnBrk="0" hangingPunct="0">
              <a:defRPr/>
            </a:pPr>
            <a:r>
              <a:rPr lang="ru-RU" b="1" u="sng" kern="0" dirty="0">
                <a:solidFill>
                  <a:srgbClr val="FF8600"/>
                </a:solidFill>
                <a:effectLst>
                  <a:outerShdw blurRad="38100" dist="38100" dir="2700000" algn="tl">
                    <a:srgbClr val="000000"/>
                  </a:outerShdw>
                </a:effectLst>
                <a:latin typeface="Arial"/>
                <a:ea typeface="+mj-ea"/>
                <a:cs typeface="+mj-cs"/>
              </a:rPr>
              <a:t>Договор перевозки груза </a:t>
            </a:r>
            <a:r>
              <a:rPr lang="ru-RU" b="1" kern="0" dirty="0">
                <a:solidFill>
                  <a:srgbClr val="FF8600"/>
                </a:solidFill>
                <a:effectLst>
                  <a:outerShdw blurRad="38100" dist="38100" dir="2700000" algn="tl">
                    <a:srgbClr val="000000"/>
                  </a:outerShdw>
                </a:effectLst>
                <a:latin typeface="Arial"/>
                <a:ea typeface="+mj-ea"/>
                <a:cs typeface="+mj-cs"/>
              </a:rPr>
              <a:t>– </a:t>
            </a:r>
          </a:p>
          <a:p>
            <a:pPr algn="ctr" eaLnBrk="0" hangingPunct="0">
              <a:defRPr/>
            </a:pPr>
            <a:endParaRPr lang="ru-RU" b="1" kern="0" dirty="0">
              <a:solidFill>
                <a:srgbClr val="FF8600"/>
              </a:solidFill>
              <a:effectLst>
                <a:outerShdw blurRad="38100" dist="38100" dir="2700000" algn="tl">
                  <a:srgbClr val="000000"/>
                </a:outerShdw>
              </a:effectLst>
              <a:latin typeface="Arial"/>
              <a:ea typeface="+mj-ea"/>
              <a:cs typeface="+mj-cs"/>
            </a:endParaRPr>
          </a:p>
          <a:p>
            <a:pPr algn="ctr" eaLnBrk="0" hangingPunct="0">
              <a:defRPr/>
            </a:pPr>
            <a:r>
              <a:rPr lang="ru-RU" b="1" kern="0" dirty="0">
                <a:solidFill>
                  <a:prstClr val="white"/>
                </a:solidFill>
                <a:effectLst>
                  <a:outerShdw blurRad="38100" dist="38100" dir="2700000" algn="tl">
                    <a:srgbClr val="000000"/>
                  </a:outerShdw>
                </a:effectLst>
                <a:latin typeface="Arial"/>
                <a:ea typeface="+mj-ea"/>
                <a:cs typeface="+mj-cs"/>
              </a:rPr>
              <a:t> </a:t>
            </a:r>
            <a:r>
              <a:rPr lang="ru-RU" kern="0" dirty="0">
                <a:solidFill>
                  <a:prstClr val="white"/>
                </a:solidFill>
                <a:effectLst>
                  <a:outerShdw blurRad="38100" dist="38100" dir="2700000" algn="tl">
                    <a:srgbClr val="000000"/>
                  </a:outerShdw>
                </a:effectLst>
                <a:latin typeface="Arial"/>
                <a:ea typeface="+mj-ea"/>
                <a:cs typeface="+mj-cs"/>
              </a:rPr>
              <a:t>договор, по которому одна сторона (перевозчик) обязуется доставить вверенный ему другой стороной (отправителем) груз в пункт назначения и выдать его </a:t>
            </a:r>
            <a:r>
              <a:rPr lang="ru-RU" kern="0" dirty="0" err="1">
                <a:solidFill>
                  <a:prstClr val="white"/>
                </a:solidFill>
                <a:effectLst>
                  <a:outerShdw blurRad="38100" dist="38100" dir="2700000" algn="tl">
                    <a:srgbClr val="000000"/>
                  </a:outerShdw>
                </a:effectLst>
                <a:latin typeface="Arial"/>
                <a:ea typeface="+mj-ea"/>
                <a:cs typeface="+mj-cs"/>
              </a:rPr>
              <a:t>управомоченному</a:t>
            </a:r>
            <a:r>
              <a:rPr lang="ru-RU" kern="0" dirty="0">
                <a:solidFill>
                  <a:prstClr val="white"/>
                </a:solidFill>
                <a:effectLst>
                  <a:outerShdw blurRad="38100" dist="38100" dir="2700000" algn="tl">
                    <a:srgbClr val="000000"/>
                  </a:outerShdw>
                </a:effectLst>
                <a:latin typeface="Arial"/>
                <a:ea typeface="+mj-ea"/>
                <a:cs typeface="+mj-cs"/>
              </a:rPr>
              <a:t> на получение груза лицу (получателю), а отправитель обязуется уплатить за перевозку груза установленную плату лицом (ст. 785 ГК РФ)</a:t>
            </a:r>
          </a:p>
        </p:txBody>
      </p:sp>
      <p:sp>
        <p:nvSpPr>
          <p:cNvPr id="4" name="Прямоугольник 3"/>
          <p:cNvSpPr/>
          <p:nvPr/>
        </p:nvSpPr>
        <p:spPr bwMode="auto">
          <a:xfrm>
            <a:off x="419390" y="2809127"/>
            <a:ext cx="7898882" cy="2362117"/>
          </a:xfrm>
          <a:prstGeom prst="rect">
            <a:avLst/>
          </a:prstGeom>
          <a:solidFill>
            <a:schemeClr val="accent1">
              <a:lumMod val="50000"/>
            </a:schemeClr>
          </a:solidFill>
          <a:ln w="38100" cap="flat" cmpd="sng" algn="ctr">
            <a:solidFill>
              <a:srgbClr val="838D9B"/>
            </a:solidFill>
            <a:prstDash val="dash"/>
            <a:round/>
            <a:headEnd type="none" w="med" len="med"/>
            <a:tailEnd type="none" w="med" len="med"/>
          </a:ln>
          <a:effectLst/>
          <a:scene3d>
            <a:camera prst="orthographicFront"/>
            <a:lightRig rig="threePt" dir="t"/>
          </a:scene3d>
          <a:sp3d>
            <a:bevelT prst="convex"/>
          </a:sp3d>
        </p:spPr>
        <p:txBody>
          <a:bodyPr/>
          <a:lstStyle/>
          <a:p>
            <a:pPr algn="ctr">
              <a:defRPr/>
            </a:pPr>
            <a:endParaRPr lang="ru-RU" sz="1000" b="1" u="sng" dirty="0">
              <a:solidFill>
                <a:srgbClr val="FF8600"/>
              </a:solidFill>
              <a:effectLst>
                <a:outerShdw blurRad="38100" dist="38100" dir="2700000" algn="tl">
                  <a:srgbClr val="000000">
                    <a:alpha val="43137"/>
                  </a:srgbClr>
                </a:outerShdw>
              </a:effectLst>
              <a:latin typeface="Arial"/>
            </a:endParaRPr>
          </a:p>
          <a:p>
            <a:pPr algn="ctr">
              <a:defRPr/>
            </a:pPr>
            <a:r>
              <a:rPr lang="ru-RU" b="1" u="sng" dirty="0">
                <a:solidFill>
                  <a:srgbClr val="FF8600"/>
                </a:solidFill>
                <a:effectLst>
                  <a:outerShdw blurRad="38100" dist="38100" dir="2700000" algn="tl">
                    <a:srgbClr val="000000">
                      <a:alpha val="43137"/>
                    </a:srgbClr>
                  </a:outerShdw>
                </a:effectLst>
                <a:latin typeface="Arial"/>
              </a:rPr>
              <a:t>Правовая квалификация договора –</a:t>
            </a:r>
          </a:p>
          <a:p>
            <a:pPr>
              <a:defRPr/>
            </a:pPr>
            <a:endParaRPr lang="ru-RU" dirty="0">
              <a:solidFill>
                <a:srgbClr val="FF8600"/>
              </a:solidFill>
              <a:effectLst>
                <a:outerShdw blurRad="38100" dist="38100" dir="2700000" algn="tl">
                  <a:srgbClr val="000000">
                    <a:alpha val="43137"/>
                  </a:srgbClr>
                </a:outerShdw>
              </a:effectLst>
              <a:latin typeface="Arial"/>
            </a:endParaRPr>
          </a:p>
          <a:p>
            <a:pPr marL="266700" indent="-266700">
              <a:buFont typeface="Wingdings" pitchFamily="2" charset="2"/>
              <a:buChar char="ü"/>
              <a:defRPr/>
            </a:pPr>
            <a:r>
              <a:rPr lang="ru-RU" dirty="0">
                <a:solidFill>
                  <a:prstClr val="white"/>
                </a:solidFill>
                <a:effectLst>
                  <a:outerShdw blurRad="38100" dist="38100" dir="2700000" algn="tl">
                    <a:srgbClr val="000000">
                      <a:alpha val="43137"/>
                    </a:srgbClr>
                  </a:outerShdw>
                </a:effectLst>
                <a:latin typeface="Arial"/>
              </a:rPr>
              <a:t>реальный </a:t>
            </a:r>
          </a:p>
          <a:p>
            <a:pPr marL="266700" indent="-266700">
              <a:buFont typeface="Wingdings" pitchFamily="2" charset="2"/>
              <a:buChar char="ü"/>
              <a:defRPr/>
            </a:pPr>
            <a:r>
              <a:rPr lang="ru-RU" dirty="0">
                <a:solidFill>
                  <a:prstClr val="white"/>
                </a:solidFill>
                <a:effectLst>
                  <a:outerShdw blurRad="38100" dist="38100" dir="2700000" algn="tl">
                    <a:srgbClr val="000000">
                      <a:alpha val="43137"/>
                    </a:srgbClr>
                  </a:outerShdw>
                </a:effectLst>
                <a:latin typeface="Arial"/>
              </a:rPr>
              <a:t>возмездный</a:t>
            </a:r>
          </a:p>
          <a:p>
            <a:pPr>
              <a:buFont typeface="Wingdings" pitchFamily="2" charset="2"/>
              <a:buChar char="ü"/>
              <a:defRPr/>
            </a:pPr>
            <a:r>
              <a:rPr lang="ru-RU" dirty="0">
                <a:solidFill>
                  <a:prstClr val="white"/>
                </a:solidFill>
                <a:effectLst>
                  <a:outerShdw blurRad="38100" dist="38100" dir="2700000" algn="tl">
                    <a:srgbClr val="000000">
                      <a:alpha val="43137"/>
                    </a:srgbClr>
                  </a:outerShdw>
                </a:effectLst>
                <a:latin typeface="Arial"/>
              </a:rPr>
              <a:t> двусторонний</a:t>
            </a:r>
          </a:p>
          <a:p>
            <a:pPr>
              <a:buFont typeface="Wingdings" pitchFamily="2" charset="2"/>
              <a:buChar char="ü"/>
              <a:defRPr/>
            </a:pPr>
            <a:r>
              <a:rPr lang="ru-RU" dirty="0">
                <a:solidFill>
                  <a:prstClr val="white"/>
                </a:solidFill>
                <a:effectLst>
                  <a:outerShdw blurRad="38100" dist="38100" dir="2700000" algn="tl">
                    <a:srgbClr val="000000">
                      <a:alpha val="43137"/>
                    </a:srgbClr>
                  </a:outerShdw>
                </a:effectLst>
                <a:latin typeface="Arial"/>
              </a:rPr>
              <a:t>в пользу третьего лица (при несовпадении отправителя и получателя в одном лице)</a:t>
            </a:r>
          </a:p>
          <a:p>
            <a:pPr>
              <a:defRPr/>
            </a:pPr>
            <a:endParaRPr lang="ru-RU" sz="2000" dirty="0">
              <a:solidFill>
                <a:prstClr val="white"/>
              </a:solidFill>
              <a:effectLst>
                <a:outerShdw blurRad="38100" dist="38100" dir="2700000" algn="tl">
                  <a:srgbClr val="000000">
                    <a:alpha val="43137"/>
                  </a:srgbClr>
                </a:outerShdw>
              </a:effectLst>
              <a:latin typeface="Arial"/>
            </a:endParaRPr>
          </a:p>
        </p:txBody>
      </p:sp>
      <p:sp>
        <p:nvSpPr>
          <p:cNvPr id="6" name="Прямоугольник 5"/>
          <p:cNvSpPr/>
          <p:nvPr/>
        </p:nvSpPr>
        <p:spPr bwMode="auto">
          <a:xfrm>
            <a:off x="419390" y="5313512"/>
            <a:ext cx="7914278" cy="1393010"/>
          </a:xfrm>
          <a:prstGeom prst="rect">
            <a:avLst/>
          </a:prstGeom>
          <a:solidFill>
            <a:schemeClr val="accent1">
              <a:lumMod val="50000"/>
            </a:schemeClr>
          </a:solidFill>
          <a:ln w="38100" cap="flat" cmpd="sng" algn="ctr">
            <a:solidFill>
              <a:srgbClr val="838D9B"/>
            </a:solidFill>
            <a:prstDash val="dash"/>
            <a:round/>
            <a:headEnd type="none" w="med" len="med"/>
            <a:tailEnd type="none" w="med" len="med"/>
          </a:ln>
          <a:effectLst/>
          <a:scene3d>
            <a:camera prst="orthographicFront"/>
            <a:lightRig rig="threePt" dir="t"/>
          </a:scene3d>
          <a:sp3d>
            <a:bevelT prst="convex"/>
          </a:sp3d>
        </p:spPr>
        <p:txBody>
          <a:bodyPr/>
          <a:lstStyle/>
          <a:p>
            <a:pPr algn="ctr">
              <a:defRPr/>
            </a:pPr>
            <a:endParaRPr lang="ru-RU" sz="1000" b="1" u="sng" dirty="0">
              <a:solidFill>
                <a:srgbClr val="FF8600"/>
              </a:solidFill>
              <a:effectLst>
                <a:outerShdw blurRad="38100" dist="38100" dir="2700000" algn="tl">
                  <a:srgbClr val="000000">
                    <a:alpha val="43137"/>
                  </a:srgbClr>
                </a:outerShdw>
              </a:effectLst>
              <a:latin typeface="Arial"/>
            </a:endParaRPr>
          </a:p>
          <a:p>
            <a:pPr algn="ctr">
              <a:defRPr/>
            </a:pPr>
            <a:r>
              <a:rPr lang="ru-RU" b="1" u="sng" dirty="0">
                <a:solidFill>
                  <a:srgbClr val="FF8600"/>
                </a:solidFill>
                <a:effectLst>
                  <a:outerShdw blurRad="38100" dist="38100" dir="2700000" algn="tl">
                    <a:srgbClr val="000000">
                      <a:alpha val="43137"/>
                    </a:srgbClr>
                  </a:outerShdw>
                </a:effectLst>
                <a:latin typeface="Arial"/>
              </a:rPr>
              <a:t>Заключение договора</a:t>
            </a:r>
            <a:r>
              <a:rPr lang="ru-RU" dirty="0">
                <a:solidFill>
                  <a:srgbClr val="FF8600"/>
                </a:solidFill>
                <a:effectLst>
                  <a:outerShdw blurRad="38100" dist="38100" dir="2700000" algn="tl">
                    <a:srgbClr val="000000">
                      <a:alpha val="43137"/>
                    </a:srgbClr>
                  </a:outerShdw>
                </a:effectLst>
                <a:latin typeface="Arial"/>
              </a:rPr>
              <a:t> </a:t>
            </a:r>
          </a:p>
          <a:p>
            <a:pPr algn="ctr">
              <a:defRPr/>
            </a:pPr>
            <a:r>
              <a:rPr lang="ru-RU" dirty="0">
                <a:solidFill>
                  <a:prstClr val="white"/>
                </a:solidFill>
                <a:effectLst>
                  <a:outerShdw blurRad="38100" dist="38100" dir="2700000" algn="tl">
                    <a:srgbClr val="000000">
                      <a:alpha val="43137"/>
                    </a:srgbClr>
                  </a:outerShdw>
                </a:effectLst>
                <a:latin typeface="Arial"/>
              </a:rPr>
              <a:t>подтверждается транспортной накладной (</a:t>
            </a:r>
            <a:r>
              <a:rPr lang="ru-RU" dirty="0" err="1">
                <a:solidFill>
                  <a:prstClr val="white"/>
                </a:solidFill>
                <a:effectLst>
                  <a:outerShdw blurRad="38100" dist="38100" dir="2700000" algn="tl">
                    <a:srgbClr val="000000">
                      <a:alpha val="43137"/>
                    </a:srgbClr>
                  </a:outerShdw>
                </a:effectLst>
                <a:latin typeface="Arial"/>
              </a:rPr>
              <a:t>коноссамента</a:t>
            </a:r>
            <a:r>
              <a:rPr lang="ru-RU" dirty="0">
                <a:solidFill>
                  <a:prstClr val="white"/>
                </a:solidFill>
                <a:effectLst>
                  <a:outerShdw blurRad="38100" dist="38100" dir="2700000" algn="tl">
                    <a:srgbClr val="000000">
                      <a:alpha val="43137"/>
                    </a:srgbClr>
                  </a:outerShdw>
                </a:effectLst>
                <a:latin typeface="Arial"/>
              </a:rPr>
              <a:t> или иного документа на груз, предусмотренного соответствующим транспортным уставом или кодексом)</a:t>
            </a:r>
          </a:p>
        </p:txBody>
      </p:sp>
      <p:sp>
        <p:nvSpPr>
          <p:cNvPr id="5" name="TextBox 4"/>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159</a:t>
            </a:r>
          </a:p>
        </p:txBody>
      </p:sp>
    </p:spTree>
    <p:extLst>
      <p:ext uri="{BB962C8B-B14F-4D97-AF65-F5344CB8AC3E}">
        <p14:creationId xmlns:p14="http://schemas.microsoft.com/office/powerpoint/2010/main" val="1557262447"/>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bwMode="auto">
          <a:xfrm>
            <a:off x="419390" y="167681"/>
            <a:ext cx="7914278" cy="2446868"/>
          </a:xfrm>
          <a:prstGeom prst="rect">
            <a:avLst/>
          </a:prstGeom>
          <a:solidFill>
            <a:schemeClr val="accent1">
              <a:lumMod val="50000"/>
            </a:schemeClr>
          </a:solidFill>
          <a:ln w="38100">
            <a:solidFill>
              <a:srgbClr val="838D9B"/>
            </a:solidFill>
            <a:prstDash val="dash"/>
            <a:miter lim="800000"/>
            <a:headEnd/>
            <a:tailEnd/>
          </a:ln>
          <a:effectLst/>
          <a:scene3d>
            <a:camera prst="orthographicFront"/>
            <a:lightRig rig="threePt" dir="t"/>
          </a:scene3d>
          <a:sp3d>
            <a:bevelT prst="convex"/>
          </a:sp3d>
        </p:spPr>
        <p:txBody>
          <a:bodyPr anchor="ctr"/>
          <a:lstStyle/>
          <a:p>
            <a:pPr algn="ctr" eaLnBrk="0" hangingPunct="0">
              <a:defRPr/>
            </a:pPr>
            <a:r>
              <a:rPr lang="ru-RU" b="1" u="sng" kern="0" dirty="0">
                <a:solidFill>
                  <a:srgbClr val="FF8600"/>
                </a:solidFill>
                <a:effectLst>
                  <a:outerShdw blurRad="38100" dist="38100" dir="2700000" algn="tl">
                    <a:srgbClr val="000000"/>
                  </a:outerShdw>
                </a:effectLst>
                <a:latin typeface="Arial"/>
                <a:ea typeface="+mj-ea"/>
                <a:cs typeface="+mj-cs"/>
              </a:rPr>
              <a:t>Договор (соглашение) об организации перевозок грузов, пассажиров и багажа – </a:t>
            </a:r>
          </a:p>
          <a:p>
            <a:pPr algn="ctr" eaLnBrk="0" hangingPunct="0">
              <a:defRPr/>
            </a:pPr>
            <a:endParaRPr lang="ru-RU" b="1" kern="0" dirty="0">
              <a:solidFill>
                <a:srgbClr val="FF8600"/>
              </a:solidFill>
              <a:effectLst>
                <a:outerShdw blurRad="38100" dist="38100" dir="2700000" algn="tl">
                  <a:srgbClr val="000000"/>
                </a:outerShdw>
              </a:effectLst>
              <a:latin typeface="Arial"/>
              <a:ea typeface="+mj-ea"/>
              <a:cs typeface="+mj-cs"/>
            </a:endParaRPr>
          </a:p>
          <a:p>
            <a:pPr algn="ctr" eaLnBrk="0" hangingPunct="0">
              <a:defRPr/>
            </a:pPr>
            <a:r>
              <a:rPr lang="ru-RU" b="1" kern="0" dirty="0">
                <a:solidFill>
                  <a:prstClr val="white"/>
                </a:solidFill>
                <a:effectLst>
                  <a:outerShdw blurRad="38100" dist="38100" dir="2700000" algn="tl">
                    <a:srgbClr val="000000"/>
                  </a:outerShdw>
                </a:effectLst>
                <a:latin typeface="Arial"/>
                <a:ea typeface="+mj-ea"/>
                <a:cs typeface="+mj-cs"/>
              </a:rPr>
              <a:t> </a:t>
            </a:r>
            <a:r>
              <a:rPr lang="ru-RU" kern="0" dirty="0">
                <a:solidFill>
                  <a:prstClr val="white"/>
                </a:solidFill>
                <a:effectLst>
                  <a:outerShdw blurRad="38100" dist="38100" dir="2700000" algn="tl">
                    <a:srgbClr val="000000"/>
                  </a:outerShdw>
                </a:effectLst>
                <a:latin typeface="Arial"/>
                <a:ea typeface="+mj-ea"/>
                <a:cs typeface="+mj-cs"/>
              </a:rPr>
              <a:t>договор между транспортными организациями, в котором определяется порядок передачи и приема грузов, пассажиров и багажа с одного транспорта на другой, когда перевозка производится разными видами транспорта по единому перевозочному документу.</a:t>
            </a:r>
          </a:p>
          <a:p>
            <a:pPr algn="ctr" eaLnBrk="0" hangingPunct="0">
              <a:defRPr/>
            </a:pPr>
            <a:r>
              <a:rPr lang="ru-RU" kern="0" dirty="0">
                <a:solidFill>
                  <a:prstClr val="white"/>
                </a:solidFill>
                <a:effectLst>
                  <a:outerShdw blurRad="38100" dist="38100" dir="2700000" algn="tl">
                    <a:srgbClr val="000000"/>
                  </a:outerShdw>
                </a:effectLst>
                <a:latin typeface="Arial"/>
                <a:ea typeface="+mj-ea"/>
                <a:cs typeface="+mj-cs"/>
              </a:rPr>
              <a:t>установленную плату лицом (ст. 788 ГК РФ)</a:t>
            </a:r>
          </a:p>
        </p:txBody>
      </p:sp>
      <p:sp>
        <p:nvSpPr>
          <p:cNvPr id="4" name="Прямоугольник 3"/>
          <p:cNvSpPr/>
          <p:nvPr/>
        </p:nvSpPr>
        <p:spPr bwMode="auto">
          <a:xfrm>
            <a:off x="419390" y="2809127"/>
            <a:ext cx="7898882" cy="1664655"/>
          </a:xfrm>
          <a:prstGeom prst="rect">
            <a:avLst/>
          </a:prstGeom>
          <a:solidFill>
            <a:schemeClr val="accent1">
              <a:lumMod val="50000"/>
            </a:schemeClr>
          </a:solidFill>
          <a:ln w="38100" cap="flat" cmpd="sng" algn="ctr">
            <a:solidFill>
              <a:srgbClr val="838D9B"/>
            </a:solidFill>
            <a:prstDash val="dash"/>
            <a:round/>
            <a:headEnd type="none" w="med" len="med"/>
            <a:tailEnd type="none" w="med" len="med"/>
          </a:ln>
          <a:effectLst/>
          <a:scene3d>
            <a:camera prst="orthographicFront"/>
            <a:lightRig rig="threePt" dir="t"/>
          </a:scene3d>
          <a:sp3d>
            <a:bevelT prst="convex"/>
          </a:sp3d>
        </p:spPr>
        <p:txBody>
          <a:bodyPr/>
          <a:lstStyle/>
          <a:p>
            <a:pPr algn="ctr">
              <a:defRPr/>
            </a:pPr>
            <a:endParaRPr lang="ru-RU" sz="1000" b="1" u="sng" dirty="0">
              <a:solidFill>
                <a:srgbClr val="FF8600"/>
              </a:solidFill>
              <a:effectLst>
                <a:outerShdw blurRad="38100" dist="38100" dir="2700000" algn="tl">
                  <a:srgbClr val="000000">
                    <a:alpha val="43137"/>
                  </a:srgbClr>
                </a:outerShdw>
              </a:effectLst>
              <a:latin typeface="Arial"/>
            </a:endParaRPr>
          </a:p>
          <a:p>
            <a:pPr algn="ctr">
              <a:defRPr/>
            </a:pPr>
            <a:r>
              <a:rPr lang="ru-RU" b="1" u="sng" dirty="0">
                <a:solidFill>
                  <a:srgbClr val="FF8600"/>
                </a:solidFill>
                <a:effectLst>
                  <a:outerShdw blurRad="38100" dist="38100" dir="2700000" algn="tl">
                    <a:srgbClr val="000000">
                      <a:alpha val="43137"/>
                    </a:srgbClr>
                  </a:outerShdw>
                </a:effectLst>
                <a:latin typeface="Arial"/>
              </a:rPr>
              <a:t>Правовая квалификация договора –</a:t>
            </a:r>
          </a:p>
          <a:p>
            <a:pPr>
              <a:defRPr/>
            </a:pPr>
            <a:endParaRPr lang="ru-RU" dirty="0">
              <a:solidFill>
                <a:srgbClr val="FF8600"/>
              </a:solidFill>
              <a:effectLst>
                <a:outerShdw blurRad="38100" dist="38100" dir="2700000" algn="tl">
                  <a:srgbClr val="000000">
                    <a:alpha val="43137"/>
                  </a:srgbClr>
                </a:outerShdw>
              </a:effectLst>
              <a:latin typeface="Arial"/>
            </a:endParaRPr>
          </a:p>
          <a:p>
            <a:pPr marL="266700" indent="-266700">
              <a:buFont typeface="Wingdings" pitchFamily="2" charset="2"/>
              <a:buChar char="ü"/>
              <a:defRPr/>
            </a:pPr>
            <a:r>
              <a:rPr lang="ru-RU" dirty="0">
                <a:solidFill>
                  <a:prstClr val="white"/>
                </a:solidFill>
                <a:effectLst>
                  <a:outerShdw blurRad="38100" dist="38100" dir="2700000" algn="tl">
                    <a:srgbClr val="000000">
                      <a:alpha val="43137"/>
                    </a:srgbClr>
                  </a:outerShdw>
                </a:effectLst>
                <a:latin typeface="Arial"/>
              </a:rPr>
              <a:t>консенсуальный </a:t>
            </a:r>
          </a:p>
          <a:p>
            <a:pPr marL="266700" indent="-266700">
              <a:buFont typeface="Wingdings" pitchFamily="2" charset="2"/>
              <a:buChar char="ü"/>
              <a:defRPr/>
            </a:pPr>
            <a:r>
              <a:rPr lang="ru-RU" dirty="0">
                <a:solidFill>
                  <a:prstClr val="white"/>
                </a:solidFill>
                <a:effectLst>
                  <a:outerShdw blurRad="38100" dist="38100" dir="2700000" algn="tl">
                    <a:srgbClr val="000000">
                      <a:alpha val="43137"/>
                    </a:srgbClr>
                  </a:outerShdw>
                </a:effectLst>
                <a:latin typeface="Arial"/>
              </a:rPr>
              <a:t>двусторонний</a:t>
            </a:r>
          </a:p>
          <a:p>
            <a:pPr>
              <a:defRPr/>
            </a:pPr>
            <a:endParaRPr lang="ru-RU" sz="2000" dirty="0">
              <a:solidFill>
                <a:prstClr val="white"/>
              </a:solidFill>
              <a:effectLst>
                <a:outerShdw blurRad="38100" dist="38100" dir="2700000" algn="tl">
                  <a:srgbClr val="000000">
                    <a:alpha val="43137"/>
                  </a:srgbClr>
                </a:outerShdw>
              </a:effectLst>
              <a:latin typeface="Arial"/>
            </a:endParaRPr>
          </a:p>
        </p:txBody>
      </p:sp>
      <p:sp>
        <p:nvSpPr>
          <p:cNvPr id="6" name="Прямоугольник 5"/>
          <p:cNvSpPr/>
          <p:nvPr/>
        </p:nvSpPr>
        <p:spPr bwMode="auto">
          <a:xfrm>
            <a:off x="419390" y="4649499"/>
            <a:ext cx="7914278" cy="1658615"/>
          </a:xfrm>
          <a:prstGeom prst="rect">
            <a:avLst/>
          </a:prstGeom>
          <a:solidFill>
            <a:schemeClr val="accent1">
              <a:lumMod val="50000"/>
            </a:schemeClr>
          </a:solidFill>
          <a:ln w="38100" cap="flat" cmpd="sng" algn="ctr">
            <a:solidFill>
              <a:srgbClr val="838D9B"/>
            </a:solidFill>
            <a:prstDash val="dash"/>
            <a:round/>
            <a:headEnd type="none" w="med" len="med"/>
            <a:tailEnd type="none" w="med" len="med"/>
          </a:ln>
          <a:effectLst/>
          <a:scene3d>
            <a:camera prst="orthographicFront"/>
            <a:lightRig rig="threePt" dir="t"/>
          </a:scene3d>
          <a:sp3d>
            <a:bevelT prst="convex"/>
          </a:sp3d>
        </p:spPr>
        <p:txBody>
          <a:bodyPr/>
          <a:lstStyle/>
          <a:p>
            <a:pPr algn="ctr">
              <a:defRPr/>
            </a:pPr>
            <a:endParaRPr lang="ru-RU" dirty="0">
              <a:solidFill>
                <a:prstClr val="white"/>
              </a:solidFill>
              <a:effectLst>
                <a:outerShdw blurRad="38100" dist="38100" dir="2700000" algn="tl">
                  <a:srgbClr val="000000">
                    <a:alpha val="43137"/>
                  </a:srgbClr>
                </a:outerShdw>
              </a:effectLst>
              <a:latin typeface="Arial"/>
            </a:endParaRPr>
          </a:p>
          <a:p>
            <a:pPr algn="ctr">
              <a:defRPr/>
            </a:pPr>
            <a:r>
              <a:rPr lang="ru-RU" b="1" u="sng" dirty="0">
                <a:solidFill>
                  <a:schemeClr val="tx2"/>
                </a:solidFill>
                <a:effectLst>
                  <a:outerShdw blurRad="38100" dist="38100" dir="2700000" algn="tl">
                    <a:srgbClr val="000000">
                      <a:alpha val="43137"/>
                    </a:srgbClr>
                  </a:outerShdw>
                </a:effectLst>
                <a:latin typeface="Arial"/>
              </a:rPr>
              <a:t>Заключение договора –</a:t>
            </a:r>
          </a:p>
          <a:p>
            <a:pPr algn="ctr">
              <a:defRPr/>
            </a:pPr>
            <a:r>
              <a:rPr lang="ru-RU" b="1" u="sng" dirty="0">
                <a:solidFill>
                  <a:schemeClr val="tx2"/>
                </a:solidFill>
                <a:effectLst>
                  <a:outerShdw blurRad="38100" dist="38100" dir="2700000" algn="tl">
                    <a:srgbClr val="000000">
                      <a:alpha val="43137"/>
                    </a:srgbClr>
                  </a:outerShdw>
                </a:effectLst>
                <a:latin typeface="Arial"/>
              </a:rPr>
              <a:t> </a:t>
            </a:r>
          </a:p>
          <a:p>
            <a:pPr algn="ctr">
              <a:defRPr/>
            </a:pPr>
            <a:r>
              <a:rPr lang="ru-RU" dirty="0">
                <a:solidFill>
                  <a:prstClr val="white"/>
                </a:solidFill>
                <a:effectLst>
                  <a:outerShdw blurRad="38100" dist="38100" dir="2700000" algn="tl">
                    <a:srgbClr val="000000">
                      <a:alpha val="43137"/>
                    </a:srgbClr>
                  </a:outerShdw>
                </a:effectLst>
                <a:latin typeface="Arial"/>
              </a:rPr>
              <a:t>в соответствии с законом о прямых смешанных (комбинированных) перевозках</a:t>
            </a:r>
          </a:p>
        </p:txBody>
      </p:sp>
      <p:sp>
        <p:nvSpPr>
          <p:cNvPr id="5" name="TextBox 4"/>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160</a:t>
            </a:r>
          </a:p>
        </p:txBody>
      </p:sp>
    </p:spTree>
    <p:extLst>
      <p:ext uri="{BB962C8B-B14F-4D97-AF65-F5344CB8AC3E}">
        <p14:creationId xmlns:p14="http://schemas.microsoft.com/office/powerpoint/2010/main" val="1459211084"/>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bwMode="auto">
          <a:xfrm>
            <a:off x="434786" y="258983"/>
            <a:ext cx="7914278" cy="2164662"/>
          </a:xfrm>
          <a:prstGeom prst="rect">
            <a:avLst/>
          </a:prstGeom>
          <a:solidFill>
            <a:schemeClr val="accent1">
              <a:lumMod val="50000"/>
            </a:schemeClr>
          </a:solidFill>
          <a:ln w="38100">
            <a:solidFill>
              <a:srgbClr val="838D9B"/>
            </a:solidFill>
            <a:prstDash val="dash"/>
            <a:miter lim="800000"/>
            <a:headEnd/>
            <a:tailEnd/>
          </a:ln>
          <a:effectLst/>
          <a:scene3d>
            <a:camera prst="orthographicFront"/>
            <a:lightRig rig="threePt" dir="t"/>
          </a:scene3d>
          <a:sp3d>
            <a:bevelT prst="convex"/>
          </a:sp3d>
        </p:spPr>
        <p:txBody>
          <a:bodyPr anchor="ctr"/>
          <a:lstStyle/>
          <a:p>
            <a:pPr algn="ctr" eaLnBrk="0" hangingPunct="0">
              <a:defRPr/>
            </a:pPr>
            <a:r>
              <a:rPr lang="ru-RU" b="1" u="sng" kern="0" dirty="0">
                <a:solidFill>
                  <a:srgbClr val="FF8600"/>
                </a:solidFill>
                <a:effectLst>
                  <a:outerShdw blurRad="38100" dist="38100" dir="2700000" algn="tl">
                    <a:srgbClr val="000000"/>
                  </a:outerShdw>
                </a:effectLst>
                <a:latin typeface="Arial"/>
                <a:ea typeface="+mj-ea"/>
                <a:cs typeface="+mj-cs"/>
              </a:rPr>
              <a:t>Договор (соглашение) об организации перевозки грузов – </a:t>
            </a:r>
          </a:p>
          <a:p>
            <a:pPr algn="ctr" eaLnBrk="0" hangingPunct="0">
              <a:defRPr/>
            </a:pPr>
            <a:endParaRPr lang="ru-RU" b="1" kern="0" dirty="0">
              <a:solidFill>
                <a:srgbClr val="FF8600"/>
              </a:solidFill>
              <a:effectLst>
                <a:outerShdw blurRad="38100" dist="38100" dir="2700000" algn="tl">
                  <a:srgbClr val="000000"/>
                </a:outerShdw>
              </a:effectLst>
              <a:latin typeface="Arial"/>
              <a:ea typeface="+mj-ea"/>
              <a:cs typeface="+mj-cs"/>
            </a:endParaRPr>
          </a:p>
          <a:p>
            <a:pPr algn="ctr" eaLnBrk="0" hangingPunct="0">
              <a:defRPr/>
            </a:pPr>
            <a:r>
              <a:rPr lang="ru-RU" b="1" kern="0" dirty="0">
                <a:solidFill>
                  <a:prstClr val="white"/>
                </a:solidFill>
                <a:effectLst>
                  <a:outerShdw blurRad="38100" dist="38100" dir="2700000" algn="tl">
                    <a:srgbClr val="000000"/>
                  </a:outerShdw>
                </a:effectLst>
                <a:latin typeface="Arial"/>
                <a:ea typeface="+mj-ea"/>
                <a:cs typeface="+mj-cs"/>
              </a:rPr>
              <a:t> </a:t>
            </a:r>
            <a:r>
              <a:rPr lang="ru-RU" kern="0" dirty="0">
                <a:solidFill>
                  <a:prstClr val="white"/>
                </a:solidFill>
                <a:effectLst>
                  <a:outerShdw blurRad="38100" dist="38100" dir="2700000" algn="tl">
                    <a:srgbClr val="000000"/>
                  </a:outerShdw>
                </a:effectLst>
                <a:latin typeface="Arial"/>
                <a:ea typeface="+mj-ea"/>
                <a:cs typeface="+mj-cs"/>
              </a:rPr>
              <a:t>договор, по которому перевозчик обязуется в установленные сроки принимать, а грузовладелец – предъявлять к перевозке грузы в обусловленном объеме </a:t>
            </a:r>
          </a:p>
          <a:p>
            <a:pPr algn="ctr" eaLnBrk="0" hangingPunct="0">
              <a:defRPr/>
            </a:pPr>
            <a:r>
              <a:rPr lang="ru-RU" kern="0" dirty="0">
                <a:solidFill>
                  <a:prstClr val="white"/>
                </a:solidFill>
                <a:effectLst>
                  <a:outerShdw blurRad="38100" dist="38100" dir="2700000" algn="tl">
                    <a:srgbClr val="000000"/>
                  </a:outerShdw>
                </a:effectLst>
                <a:latin typeface="Arial"/>
                <a:ea typeface="+mj-ea"/>
                <a:cs typeface="+mj-cs"/>
              </a:rPr>
              <a:t>(ст. 798 ГК РФ)</a:t>
            </a:r>
          </a:p>
        </p:txBody>
      </p:sp>
      <p:sp>
        <p:nvSpPr>
          <p:cNvPr id="4" name="Прямоугольник 3"/>
          <p:cNvSpPr/>
          <p:nvPr/>
        </p:nvSpPr>
        <p:spPr bwMode="auto">
          <a:xfrm>
            <a:off x="434786" y="2701224"/>
            <a:ext cx="7898882" cy="1664655"/>
          </a:xfrm>
          <a:prstGeom prst="rect">
            <a:avLst/>
          </a:prstGeom>
          <a:solidFill>
            <a:schemeClr val="accent1">
              <a:lumMod val="50000"/>
            </a:schemeClr>
          </a:solidFill>
          <a:ln w="38100" cap="flat" cmpd="sng" algn="ctr">
            <a:solidFill>
              <a:srgbClr val="838D9B"/>
            </a:solidFill>
            <a:prstDash val="dash"/>
            <a:round/>
            <a:headEnd type="none" w="med" len="med"/>
            <a:tailEnd type="none" w="med" len="med"/>
          </a:ln>
          <a:effectLst/>
          <a:scene3d>
            <a:camera prst="orthographicFront"/>
            <a:lightRig rig="threePt" dir="t"/>
          </a:scene3d>
          <a:sp3d>
            <a:bevelT prst="convex"/>
          </a:sp3d>
        </p:spPr>
        <p:txBody>
          <a:bodyPr/>
          <a:lstStyle/>
          <a:p>
            <a:pPr algn="ctr">
              <a:defRPr/>
            </a:pPr>
            <a:endParaRPr lang="ru-RU" sz="1000" b="1" u="sng" dirty="0">
              <a:solidFill>
                <a:srgbClr val="FF8600"/>
              </a:solidFill>
              <a:effectLst>
                <a:outerShdw blurRad="38100" dist="38100" dir="2700000" algn="tl">
                  <a:srgbClr val="000000">
                    <a:alpha val="43137"/>
                  </a:srgbClr>
                </a:outerShdw>
              </a:effectLst>
              <a:latin typeface="Arial"/>
            </a:endParaRPr>
          </a:p>
          <a:p>
            <a:pPr algn="ctr">
              <a:defRPr/>
            </a:pPr>
            <a:r>
              <a:rPr lang="ru-RU" b="1" u="sng" dirty="0">
                <a:solidFill>
                  <a:srgbClr val="FF8600"/>
                </a:solidFill>
                <a:effectLst>
                  <a:outerShdw blurRad="38100" dist="38100" dir="2700000" algn="tl">
                    <a:srgbClr val="000000">
                      <a:alpha val="43137"/>
                    </a:srgbClr>
                  </a:outerShdw>
                </a:effectLst>
                <a:latin typeface="Arial"/>
              </a:rPr>
              <a:t>Правовая квалификация договора –</a:t>
            </a:r>
          </a:p>
          <a:p>
            <a:pPr>
              <a:defRPr/>
            </a:pPr>
            <a:endParaRPr lang="ru-RU" sz="800" dirty="0">
              <a:solidFill>
                <a:srgbClr val="FF8600"/>
              </a:solidFill>
              <a:effectLst>
                <a:outerShdw blurRad="38100" dist="38100" dir="2700000" algn="tl">
                  <a:srgbClr val="000000">
                    <a:alpha val="43137"/>
                  </a:srgbClr>
                </a:outerShdw>
              </a:effectLst>
              <a:latin typeface="Arial"/>
            </a:endParaRPr>
          </a:p>
          <a:p>
            <a:pPr marL="266700" indent="-266700" algn="ctr">
              <a:buFont typeface="Wingdings" pitchFamily="2" charset="2"/>
              <a:buChar char="ü"/>
              <a:defRPr/>
            </a:pPr>
            <a:r>
              <a:rPr lang="ru-RU" dirty="0">
                <a:solidFill>
                  <a:prstClr val="white"/>
                </a:solidFill>
                <a:effectLst>
                  <a:outerShdw blurRad="38100" dist="38100" dir="2700000" algn="tl">
                    <a:srgbClr val="000000">
                      <a:alpha val="43137"/>
                    </a:srgbClr>
                  </a:outerShdw>
                </a:effectLst>
                <a:latin typeface="Arial"/>
              </a:rPr>
              <a:t>консенсуальный, двусторонний, возмездный</a:t>
            </a:r>
          </a:p>
          <a:p>
            <a:pPr algn="ctr">
              <a:defRPr/>
            </a:pPr>
            <a:endParaRPr lang="ru-RU" sz="800" dirty="0">
              <a:solidFill>
                <a:prstClr val="white"/>
              </a:solidFill>
              <a:effectLst>
                <a:outerShdw blurRad="38100" dist="38100" dir="2700000" algn="tl">
                  <a:srgbClr val="000000">
                    <a:alpha val="43137"/>
                  </a:srgbClr>
                </a:outerShdw>
              </a:effectLst>
              <a:latin typeface="Arial"/>
            </a:endParaRPr>
          </a:p>
          <a:p>
            <a:pPr algn="ctr">
              <a:defRPr/>
            </a:pPr>
            <a:r>
              <a:rPr lang="ru-RU" dirty="0">
                <a:solidFill>
                  <a:prstClr val="white"/>
                </a:solidFill>
                <a:effectLst>
                  <a:outerShdw blurRad="38100" dist="38100" dir="2700000" algn="tl">
                    <a:srgbClr val="000000">
                      <a:alpha val="43137"/>
                    </a:srgbClr>
                  </a:outerShdw>
                </a:effectLst>
                <a:latin typeface="Arial"/>
              </a:rPr>
              <a:t>Договор заключается при необходимости осуществления систематических перевозок грузов, носит долгосрочный характер</a:t>
            </a:r>
          </a:p>
          <a:p>
            <a:pPr>
              <a:defRPr/>
            </a:pPr>
            <a:endParaRPr lang="ru-RU" sz="2000" dirty="0">
              <a:solidFill>
                <a:prstClr val="white"/>
              </a:solidFill>
              <a:effectLst>
                <a:outerShdw blurRad="38100" dist="38100" dir="2700000" algn="tl">
                  <a:srgbClr val="000000">
                    <a:alpha val="43137"/>
                  </a:srgbClr>
                </a:outerShdw>
              </a:effectLst>
              <a:latin typeface="Arial"/>
            </a:endParaRPr>
          </a:p>
        </p:txBody>
      </p:sp>
      <p:sp>
        <p:nvSpPr>
          <p:cNvPr id="6" name="Прямоугольник 5"/>
          <p:cNvSpPr/>
          <p:nvPr/>
        </p:nvSpPr>
        <p:spPr bwMode="auto">
          <a:xfrm>
            <a:off x="419390" y="4649499"/>
            <a:ext cx="7914278" cy="1658615"/>
          </a:xfrm>
          <a:prstGeom prst="rect">
            <a:avLst/>
          </a:prstGeom>
          <a:solidFill>
            <a:schemeClr val="accent1">
              <a:lumMod val="50000"/>
            </a:schemeClr>
          </a:solidFill>
          <a:ln w="38100" cap="flat" cmpd="sng" algn="ctr">
            <a:solidFill>
              <a:srgbClr val="838D9B"/>
            </a:solidFill>
            <a:prstDash val="dash"/>
            <a:round/>
            <a:headEnd type="none" w="med" len="med"/>
            <a:tailEnd type="none" w="med" len="med"/>
          </a:ln>
          <a:effectLst/>
          <a:scene3d>
            <a:camera prst="orthographicFront"/>
            <a:lightRig rig="threePt" dir="t"/>
          </a:scene3d>
          <a:sp3d>
            <a:bevelT prst="convex"/>
          </a:sp3d>
        </p:spPr>
        <p:txBody>
          <a:bodyPr/>
          <a:lstStyle/>
          <a:p>
            <a:pPr algn="ctr">
              <a:defRPr/>
            </a:pPr>
            <a:endParaRPr lang="ru-RU" dirty="0">
              <a:solidFill>
                <a:prstClr val="white"/>
              </a:solidFill>
              <a:effectLst>
                <a:outerShdw blurRad="38100" dist="38100" dir="2700000" algn="tl">
                  <a:srgbClr val="000000">
                    <a:alpha val="43137"/>
                  </a:srgbClr>
                </a:outerShdw>
              </a:effectLst>
              <a:latin typeface="Arial"/>
            </a:endParaRPr>
          </a:p>
          <a:p>
            <a:pPr algn="ctr">
              <a:defRPr/>
            </a:pPr>
            <a:r>
              <a:rPr lang="ru-RU" b="1" u="sng" dirty="0">
                <a:solidFill>
                  <a:schemeClr val="tx2"/>
                </a:solidFill>
                <a:effectLst>
                  <a:outerShdw blurRad="38100" dist="38100" dir="2700000" algn="tl">
                    <a:srgbClr val="000000">
                      <a:alpha val="43137"/>
                    </a:srgbClr>
                  </a:outerShdw>
                </a:effectLst>
                <a:latin typeface="Arial"/>
              </a:rPr>
              <a:t>Существенные условия договора – </a:t>
            </a:r>
          </a:p>
          <a:p>
            <a:pPr algn="ctr">
              <a:defRPr/>
            </a:pPr>
            <a:r>
              <a:rPr lang="ru-RU" dirty="0">
                <a:effectLst>
                  <a:outerShdw blurRad="38100" dist="38100" dir="2700000" algn="tl">
                    <a:srgbClr val="000000">
                      <a:alpha val="43137"/>
                    </a:srgbClr>
                  </a:outerShdw>
                </a:effectLst>
                <a:latin typeface="Arial"/>
              </a:rPr>
              <a:t>груз, его объем, сроки перевозки, условия предоставления транспортных средств, условия предъявления грузов для перевозки, порядок расчетов</a:t>
            </a:r>
          </a:p>
        </p:txBody>
      </p:sp>
      <p:sp>
        <p:nvSpPr>
          <p:cNvPr id="5" name="TextBox 4"/>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161</a:t>
            </a:r>
          </a:p>
        </p:txBody>
      </p:sp>
    </p:spTree>
    <p:extLst>
      <p:ext uri="{BB962C8B-B14F-4D97-AF65-F5344CB8AC3E}">
        <p14:creationId xmlns:p14="http://schemas.microsoft.com/office/powerpoint/2010/main" val="3562293277"/>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bwMode="auto">
          <a:xfrm>
            <a:off x="467544" y="235413"/>
            <a:ext cx="7848103" cy="1607221"/>
          </a:xfrm>
          <a:prstGeom prst="rect">
            <a:avLst/>
          </a:prstGeom>
          <a:solidFill>
            <a:schemeClr val="accent1">
              <a:lumMod val="50000"/>
            </a:schemeClr>
          </a:solidFill>
          <a:ln w="38100">
            <a:solidFill>
              <a:srgbClr val="838D9B"/>
            </a:solidFill>
            <a:prstDash val="dash"/>
            <a:miter lim="800000"/>
            <a:headEnd/>
            <a:tailEnd/>
          </a:ln>
          <a:effectLst/>
          <a:scene3d>
            <a:camera prst="orthographicFront"/>
            <a:lightRig rig="threePt" dir="t"/>
          </a:scene3d>
          <a:sp3d>
            <a:bevelT prst="convex"/>
          </a:sp3d>
        </p:spPr>
        <p:txBody>
          <a:bodyPr anchor="ctr"/>
          <a:lstStyle/>
          <a:p>
            <a:pPr algn="ctr" eaLnBrk="0" hangingPunct="0">
              <a:defRPr/>
            </a:pPr>
            <a:r>
              <a:rPr lang="ru-RU" b="1" u="sng" kern="0" dirty="0">
                <a:solidFill>
                  <a:srgbClr val="FF8600"/>
                </a:solidFill>
                <a:effectLst>
                  <a:outerShdw blurRad="38100" dist="38100" dir="2700000" algn="tl">
                    <a:srgbClr val="000000"/>
                  </a:outerShdw>
                </a:effectLst>
                <a:latin typeface="Arial"/>
                <a:ea typeface="+mj-ea"/>
                <a:cs typeface="+mj-cs"/>
              </a:rPr>
              <a:t>Договор об организации работы по обеспечению перевозок грузов</a:t>
            </a:r>
          </a:p>
          <a:p>
            <a:pPr algn="ctr" eaLnBrk="0" hangingPunct="0">
              <a:defRPr/>
            </a:pPr>
            <a:endParaRPr lang="ru-RU" sz="800" b="1" kern="0" dirty="0">
              <a:solidFill>
                <a:srgbClr val="FF8600"/>
              </a:solidFill>
              <a:effectLst>
                <a:outerShdw blurRad="38100" dist="38100" dir="2700000" algn="tl">
                  <a:srgbClr val="000000"/>
                </a:outerShdw>
              </a:effectLst>
              <a:latin typeface="Arial"/>
              <a:ea typeface="+mj-ea"/>
              <a:cs typeface="+mj-cs"/>
            </a:endParaRPr>
          </a:p>
          <a:p>
            <a:pPr algn="ctr" eaLnBrk="0" hangingPunct="0">
              <a:defRPr/>
            </a:pPr>
            <a:r>
              <a:rPr lang="ru-RU" b="1" kern="0" dirty="0">
                <a:solidFill>
                  <a:prstClr val="white"/>
                </a:solidFill>
                <a:effectLst>
                  <a:outerShdw blurRad="38100" dist="38100" dir="2700000" algn="tl">
                    <a:srgbClr val="000000"/>
                  </a:outerShdw>
                </a:effectLst>
                <a:latin typeface="Arial"/>
                <a:ea typeface="+mj-ea"/>
                <a:cs typeface="+mj-cs"/>
              </a:rPr>
              <a:t> </a:t>
            </a:r>
            <a:r>
              <a:rPr lang="ru-RU" kern="0" dirty="0">
                <a:solidFill>
                  <a:prstClr val="white"/>
                </a:solidFill>
                <a:effectLst>
                  <a:outerShdw blurRad="38100" dist="38100" dir="2700000" algn="tl">
                    <a:srgbClr val="000000"/>
                  </a:outerShdw>
                </a:effectLst>
                <a:latin typeface="Arial"/>
                <a:ea typeface="+mj-ea"/>
                <a:cs typeface="+mj-cs"/>
              </a:rPr>
              <a:t>(узловые соглашения, договоры на централизованный завоз (вывоз) грузов и др.) (ст. 799 ГК РФ)</a:t>
            </a:r>
          </a:p>
        </p:txBody>
      </p:sp>
      <p:sp>
        <p:nvSpPr>
          <p:cNvPr id="4" name="Прямоугольник 3"/>
          <p:cNvSpPr/>
          <p:nvPr/>
        </p:nvSpPr>
        <p:spPr bwMode="auto">
          <a:xfrm>
            <a:off x="467544" y="3056550"/>
            <a:ext cx="7848872" cy="1043726"/>
          </a:xfrm>
          <a:prstGeom prst="rect">
            <a:avLst/>
          </a:prstGeom>
          <a:solidFill>
            <a:schemeClr val="accent1">
              <a:lumMod val="50000"/>
            </a:schemeClr>
          </a:solidFill>
          <a:ln w="38100" cap="flat" cmpd="sng" algn="ctr">
            <a:solidFill>
              <a:srgbClr val="838D9B"/>
            </a:solidFill>
            <a:prstDash val="dash"/>
            <a:round/>
            <a:headEnd type="none" w="med" len="med"/>
            <a:tailEnd type="none" w="med" len="med"/>
          </a:ln>
          <a:effectLst/>
          <a:scene3d>
            <a:camera prst="orthographicFront"/>
            <a:lightRig rig="threePt" dir="t"/>
          </a:scene3d>
          <a:sp3d>
            <a:bevelT prst="convex"/>
          </a:sp3d>
        </p:spPr>
        <p:txBody>
          <a:bodyPr/>
          <a:lstStyle/>
          <a:p>
            <a:pPr algn="ctr">
              <a:defRPr/>
            </a:pPr>
            <a:endParaRPr lang="ru-RU" sz="1000" b="1" u="sng" dirty="0">
              <a:solidFill>
                <a:srgbClr val="FF8600"/>
              </a:solidFill>
              <a:effectLst>
                <a:outerShdw blurRad="38100" dist="38100" dir="2700000" algn="tl">
                  <a:srgbClr val="000000">
                    <a:alpha val="43137"/>
                  </a:srgbClr>
                </a:outerShdw>
              </a:effectLst>
              <a:latin typeface="Arial"/>
            </a:endParaRPr>
          </a:p>
          <a:p>
            <a:pPr algn="ctr">
              <a:defRPr/>
            </a:pPr>
            <a:r>
              <a:rPr lang="ru-RU" b="1" u="sng" dirty="0">
                <a:solidFill>
                  <a:srgbClr val="FF8600"/>
                </a:solidFill>
                <a:effectLst>
                  <a:outerShdw blurRad="38100" dist="38100" dir="2700000" algn="tl">
                    <a:srgbClr val="000000">
                      <a:alpha val="43137"/>
                    </a:srgbClr>
                  </a:outerShdw>
                </a:effectLst>
                <a:latin typeface="Arial"/>
              </a:rPr>
              <a:t>Правовая квалификация договора –</a:t>
            </a:r>
          </a:p>
          <a:p>
            <a:pPr>
              <a:defRPr/>
            </a:pPr>
            <a:endParaRPr lang="ru-RU" sz="800" dirty="0">
              <a:solidFill>
                <a:srgbClr val="FF8600"/>
              </a:solidFill>
              <a:effectLst>
                <a:outerShdw blurRad="38100" dist="38100" dir="2700000" algn="tl">
                  <a:srgbClr val="000000">
                    <a:alpha val="43137"/>
                  </a:srgbClr>
                </a:outerShdw>
              </a:effectLst>
              <a:latin typeface="Arial"/>
            </a:endParaRPr>
          </a:p>
          <a:p>
            <a:pPr marL="266700" indent="-266700" algn="ctr">
              <a:buFont typeface="Wingdings" pitchFamily="2" charset="2"/>
              <a:buChar char="ü"/>
              <a:defRPr/>
            </a:pPr>
            <a:r>
              <a:rPr lang="ru-RU" dirty="0">
                <a:solidFill>
                  <a:prstClr val="white"/>
                </a:solidFill>
                <a:effectLst>
                  <a:outerShdw blurRad="38100" dist="38100" dir="2700000" algn="tl">
                    <a:srgbClr val="000000">
                      <a:alpha val="43137"/>
                    </a:srgbClr>
                  </a:outerShdw>
                </a:effectLst>
                <a:latin typeface="Arial"/>
              </a:rPr>
              <a:t>консенсуальный, возмездный, двусторонний</a:t>
            </a:r>
          </a:p>
          <a:p>
            <a:pPr>
              <a:defRPr/>
            </a:pPr>
            <a:endParaRPr lang="ru-RU" sz="2000" dirty="0">
              <a:solidFill>
                <a:prstClr val="white"/>
              </a:solidFill>
              <a:effectLst>
                <a:outerShdw blurRad="38100" dist="38100" dir="2700000" algn="tl">
                  <a:srgbClr val="000000">
                    <a:alpha val="43137"/>
                  </a:srgbClr>
                </a:outerShdw>
              </a:effectLst>
              <a:latin typeface="Arial"/>
            </a:endParaRPr>
          </a:p>
        </p:txBody>
      </p:sp>
      <p:sp>
        <p:nvSpPr>
          <p:cNvPr id="5" name="TextBox 4"/>
          <p:cNvSpPr txBox="1"/>
          <p:nvPr/>
        </p:nvSpPr>
        <p:spPr>
          <a:xfrm>
            <a:off x="8532440" y="574282"/>
            <a:ext cx="827584" cy="584775"/>
          </a:xfrm>
          <a:prstGeom prst="rect">
            <a:avLst/>
          </a:prstGeom>
          <a:noFill/>
        </p:spPr>
        <p:txBody>
          <a:bodyPr wrap="square" rtlCol="0">
            <a:spAutoFit/>
          </a:bodyPr>
          <a:lstStyle/>
          <a:p>
            <a:endParaRPr lang="ru-RU" sz="3200" b="1" dirty="0">
              <a:solidFill>
                <a:srgbClr val="40464F"/>
              </a:solidFill>
            </a:endParaRPr>
          </a:p>
        </p:txBody>
      </p:sp>
      <p:sp>
        <p:nvSpPr>
          <p:cNvPr id="6" name="Прямоугольник 5"/>
          <p:cNvSpPr/>
          <p:nvPr/>
        </p:nvSpPr>
        <p:spPr bwMode="auto">
          <a:xfrm>
            <a:off x="467543" y="4751628"/>
            <a:ext cx="8381521" cy="1004735"/>
          </a:xfrm>
          <a:prstGeom prst="rect">
            <a:avLst/>
          </a:prstGeom>
          <a:solidFill>
            <a:schemeClr val="accent1">
              <a:lumMod val="50000"/>
            </a:schemeClr>
          </a:solidFill>
          <a:ln w="38100" cap="flat" cmpd="sng" algn="ctr">
            <a:solidFill>
              <a:srgbClr val="838D9B"/>
            </a:solidFill>
            <a:prstDash val="dash"/>
            <a:round/>
            <a:headEnd type="none" w="med" len="med"/>
            <a:tailEnd type="none" w="med" len="med"/>
          </a:ln>
          <a:effectLst/>
          <a:scene3d>
            <a:camera prst="orthographicFront"/>
            <a:lightRig rig="threePt" dir="t"/>
          </a:scene3d>
          <a:sp3d>
            <a:bevelT prst="convex"/>
          </a:sp3d>
        </p:spPr>
        <p:txBody>
          <a:bodyPr/>
          <a:lstStyle/>
          <a:p>
            <a:pPr algn="ctr">
              <a:defRPr/>
            </a:pPr>
            <a:endParaRPr lang="ru-RU" sz="1000" b="1" u="sng" dirty="0">
              <a:solidFill>
                <a:srgbClr val="FF8600"/>
              </a:solidFill>
              <a:effectLst>
                <a:outerShdw blurRad="38100" dist="38100" dir="2700000" algn="tl">
                  <a:srgbClr val="000000">
                    <a:alpha val="43137"/>
                  </a:srgbClr>
                </a:outerShdw>
              </a:effectLst>
              <a:latin typeface="Arial"/>
            </a:endParaRPr>
          </a:p>
          <a:p>
            <a:pPr algn="ctr">
              <a:defRPr/>
            </a:pPr>
            <a:r>
              <a:rPr lang="ru-RU" b="1" u="sng" dirty="0">
                <a:solidFill>
                  <a:srgbClr val="FF8600"/>
                </a:solidFill>
                <a:effectLst>
                  <a:outerShdw blurRad="38100" dist="38100" dir="2700000" algn="tl">
                    <a:srgbClr val="000000">
                      <a:alpha val="43137"/>
                    </a:srgbClr>
                  </a:outerShdw>
                </a:effectLst>
                <a:latin typeface="Arial"/>
              </a:rPr>
              <a:t>Заключение договора</a:t>
            </a:r>
            <a:r>
              <a:rPr lang="ru-RU" dirty="0">
                <a:solidFill>
                  <a:srgbClr val="FF8600"/>
                </a:solidFill>
                <a:effectLst>
                  <a:outerShdw blurRad="38100" dist="38100" dir="2700000" algn="tl">
                    <a:srgbClr val="000000">
                      <a:alpha val="43137"/>
                    </a:srgbClr>
                  </a:outerShdw>
                </a:effectLst>
                <a:latin typeface="Arial"/>
              </a:rPr>
              <a:t> </a:t>
            </a:r>
          </a:p>
          <a:p>
            <a:pPr algn="ctr">
              <a:defRPr/>
            </a:pPr>
            <a:r>
              <a:rPr lang="ru-RU" dirty="0">
                <a:solidFill>
                  <a:prstClr val="white"/>
                </a:solidFill>
                <a:effectLst>
                  <a:outerShdw blurRad="38100" dist="38100" dir="2700000" algn="tl">
                    <a:srgbClr val="000000">
                      <a:alpha val="43137"/>
                    </a:srgbClr>
                  </a:outerShdw>
                </a:effectLst>
                <a:latin typeface="Arial"/>
              </a:rPr>
              <a:t>устанавливается специальным законодательством</a:t>
            </a:r>
          </a:p>
        </p:txBody>
      </p:sp>
      <p:sp>
        <p:nvSpPr>
          <p:cNvPr id="7" name="Прямоугольник 6"/>
          <p:cNvSpPr/>
          <p:nvPr/>
        </p:nvSpPr>
        <p:spPr bwMode="auto">
          <a:xfrm>
            <a:off x="467544" y="2085432"/>
            <a:ext cx="8381521" cy="2458623"/>
          </a:xfrm>
          <a:prstGeom prst="rect">
            <a:avLst/>
          </a:prstGeom>
          <a:solidFill>
            <a:schemeClr val="accent1">
              <a:lumMod val="50000"/>
            </a:schemeClr>
          </a:solidFill>
          <a:ln w="38100" cap="flat" cmpd="sng" algn="ctr">
            <a:solidFill>
              <a:srgbClr val="838D9B"/>
            </a:solidFill>
            <a:prstDash val="dash"/>
            <a:round/>
            <a:headEnd type="none" w="med" len="med"/>
            <a:tailEnd type="none" w="med" len="med"/>
          </a:ln>
          <a:effectLst/>
          <a:scene3d>
            <a:camera prst="orthographicFront"/>
            <a:lightRig rig="threePt" dir="t"/>
          </a:scene3d>
          <a:sp3d>
            <a:bevelT prst="convex"/>
          </a:sp3d>
        </p:spPr>
        <p:txBody>
          <a:bodyPr/>
          <a:lstStyle/>
          <a:p>
            <a:pPr algn="ctr">
              <a:defRPr/>
            </a:pPr>
            <a:endParaRPr lang="ru-RU" sz="1000" b="1" u="sng" dirty="0">
              <a:solidFill>
                <a:srgbClr val="FF8600"/>
              </a:solidFill>
              <a:effectLst>
                <a:outerShdw blurRad="38100" dist="38100" dir="2700000" algn="tl">
                  <a:srgbClr val="000000">
                    <a:alpha val="43137"/>
                  </a:srgbClr>
                </a:outerShdw>
              </a:effectLst>
              <a:latin typeface="Arial"/>
            </a:endParaRPr>
          </a:p>
          <a:p>
            <a:pPr algn="ctr">
              <a:defRPr/>
            </a:pPr>
            <a:r>
              <a:rPr lang="ru-RU" b="1" u="sng" dirty="0">
                <a:solidFill>
                  <a:srgbClr val="FF8600"/>
                </a:solidFill>
                <a:effectLst>
                  <a:outerShdw blurRad="38100" dist="38100" dir="2700000" algn="tl">
                    <a:srgbClr val="000000">
                      <a:alpha val="43137"/>
                    </a:srgbClr>
                  </a:outerShdw>
                </a:effectLst>
                <a:latin typeface="Arial"/>
              </a:rPr>
              <a:t>Предмет договора – </a:t>
            </a:r>
          </a:p>
          <a:p>
            <a:pPr algn="ctr">
              <a:defRPr/>
            </a:pPr>
            <a:r>
              <a:rPr lang="ru-RU" dirty="0">
                <a:solidFill>
                  <a:prstClr val="white"/>
                </a:solidFill>
                <a:effectLst>
                  <a:outerShdw blurRad="38100" dist="38100" dir="2700000" algn="tl">
                    <a:srgbClr val="000000">
                      <a:alpha val="43137"/>
                    </a:srgbClr>
                  </a:outerShdw>
                </a:effectLst>
                <a:latin typeface="Arial"/>
              </a:rPr>
              <a:t>Действия транспортных организаций по обеспечению приема грузов, доставленных в место отправления (железнодорожная станция, порт (пристань), аэропорт) и сдаваемых к перевозке не грузоотправителем, а транспортной организацией другого вида транспорта; перевалка грузов в пути их следования с одного вида транспорта на другой; выдача грузов транспортным организациям для доставки их получателям.</a:t>
            </a:r>
          </a:p>
        </p:txBody>
      </p:sp>
      <p:sp>
        <p:nvSpPr>
          <p:cNvPr id="8" name="TextBox 7"/>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162</a:t>
            </a:r>
          </a:p>
        </p:txBody>
      </p:sp>
    </p:spTree>
    <p:extLst>
      <p:ext uri="{BB962C8B-B14F-4D97-AF65-F5344CB8AC3E}">
        <p14:creationId xmlns:p14="http://schemas.microsoft.com/office/powerpoint/2010/main" val="2573127838"/>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bwMode="auto">
          <a:xfrm>
            <a:off x="419390" y="167681"/>
            <a:ext cx="7914278" cy="2446868"/>
          </a:xfrm>
          <a:prstGeom prst="rect">
            <a:avLst/>
          </a:prstGeom>
          <a:solidFill>
            <a:schemeClr val="accent1">
              <a:lumMod val="50000"/>
            </a:schemeClr>
          </a:solidFill>
          <a:ln w="38100">
            <a:solidFill>
              <a:srgbClr val="838D9B"/>
            </a:solidFill>
            <a:prstDash val="dash"/>
            <a:miter lim="800000"/>
            <a:headEnd/>
            <a:tailEnd/>
          </a:ln>
          <a:effectLst/>
          <a:scene3d>
            <a:camera prst="orthographicFront"/>
            <a:lightRig rig="threePt" dir="t"/>
          </a:scene3d>
          <a:sp3d>
            <a:bevelT prst="convex"/>
          </a:sp3d>
        </p:spPr>
        <p:txBody>
          <a:bodyPr anchor="ctr"/>
          <a:lstStyle/>
          <a:p>
            <a:pPr algn="ctr" eaLnBrk="0" hangingPunct="0">
              <a:defRPr/>
            </a:pPr>
            <a:r>
              <a:rPr lang="ru-RU" b="1" u="sng" kern="0" dirty="0">
                <a:solidFill>
                  <a:srgbClr val="FF8600"/>
                </a:solidFill>
                <a:effectLst>
                  <a:outerShdw blurRad="38100" dist="38100" dir="2700000" algn="tl">
                    <a:srgbClr val="000000"/>
                  </a:outerShdw>
                </a:effectLst>
                <a:latin typeface="Arial"/>
                <a:ea typeface="+mj-ea"/>
                <a:cs typeface="+mj-cs"/>
              </a:rPr>
              <a:t>Договор  </a:t>
            </a:r>
            <a:r>
              <a:rPr lang="ru-RU" b="1" u="sng" kern="0">
                <a:solidFill>
                  <a:srgbClr val="FF8600"/>
                </a:solidFill>
                <a:effectLst>
                  <a:outerShdw blurRad="38100" dist="38100" dir="2700000" algn="tl">
                    <a:srgbClr val="000000"/>
                  </a:outerShdw>
                </a:effectLst>
                <a:latin typeface="Arial"/>
                <a:ea typeface="+mj-ea"/>
                <a:cs typeface="+mj-cs"/>
              </a:rPr>
              <a:t>транспортной экспедиции - </a:t>
            </a:r>
            <a:endParaRPr lang="ru-RU" b="1" kern="0" dirty="0">
              <a:solidFill>
                <a:srgbClr val="FF8600"/>
              </a:solidFill>
              <a:effectLst>
                <a:outerShdw blurRad="38100" dist="38100" dir="2700000" algn="tl">
                  <a:srgbClr val="000000"/>
                </a:outerShdw>
              </a:effectLst>
              <a:latin typeface="Arial"/>
              <a:ea typeface="+mj-ea"/>
              <a:cs typeface="+mj-cs"/>
            </a:endParaRPr>
          </a:p>
          <a:p>
            <a:pPr algn="ctr" eaLnBrk="0" hangingPunct="0">
              <a:defRPr/>
            </a:pPr>
            <a:r>
              <a:rPr lang="ru-RU" b="1" kern="0" dirty="0">
                <a:solidFill>
                  <a:prstClr val="white"/>
                </a:solidFill>
                <a:effectLst>
                  <a:outerShdw blurRad="38100" dist="38100" dir="2700000" algn="tl">
                    <a:srgbClr val="000000"/>
                  </a:outerShdw>
                </a:effectLst>
                <a:latin typeface="Arial"/>
                <a:ea typeface="+mj-ea"/>
                <a:cs typeface="+mj-cs"/>
              </a:rPr>
              <a:t> </a:t>
            </a:r>
            <a:r>
              <a:rPr lang="ru-RU" kern="0" dirty="0">
                <a:solidFill>
                  <a:prstClr val="white"/>
                </a:solidFill>
                <a:effectLst>
                  <a:outerShdw blurRad="38100" dist="38100" dir="2700000" algn="tl">
                    <a:srgbClr val="000000"/>
                  </a:outerShdw>
                </a:effectLst>
                <a:latin typeface="Arial"/>
                <a:ea typeface="+mj-ea"/>
                <a:cs typeface="+mj-cs"/>
              </a:rPr>
              <a:t>договор между транспортными организациями, в котором определяется порядок передачи и приема грузов, пассажиров и багажа с одного транспорта на другой, когда перевозка производится разными видами транспорта по единому перевозочному документу.</a:t>
            </a:r>
          </a:p>
          <a:p>
            <a:pPr algn="ctr" eaLnBrk="0" hangingPunct="0">
              <a:defRPr/>
            </a:pPr>
            <a:r>
              <a:rPr lang="ru-RU" kern="0" dirty="0">
                <a:solidFill>
                  <a:prstClr val="white"/>
                </a:solidFill>
                <a:effectLst>
                  <a:outerShdw blurRad="38100" dist="38100" dir="2700000" algn="tl">
                    <a:srgbClr val="000000"/>
                  </a:outerShdw>
                </a:effectLst>
                <a:latin typeface="Arial"/>
                <a:ea typeface="+mj-ea"/>
                <a:cs typeface="+mj-cs"/>
              </a:rPr>
              <a:t>установленную плату лицом (ст. 788 ГК РФ)</a:t>
            </a:r>
          </a:p>
        </p:txBody>
      </p:sp>
      <p:sp>
        <p:nvSpPr>
          <p:cNvPr id="4" name="Прямоугольник 3"/>
          <p:cNvSpPr/>
          <p:nvPr/>
        </p:nvSpPr>
        <p:spPr bwMode="auto">
          <a:xfrm>
            <a:off x="419390" y="2809127"/>
            <a:ext cx="7898882" cy="1664655"/>
          </a:xfrm>
          <a:prstGeom prst="rect">
            <a:avLst/>
          </a:prstGeom>
          <a:solidFill>
            <a:schemeClr val="accent1">
              <a:lumMod val="50000"/>
            </a:schemeClr>
          </a:solidFill>
          <a:ln w="38100" cap="flat" cmpd="sng" algn="ctr">
            <a:solidFill>
              <a:srgbClr val="838D9B"/>
            </a:solidFill>
            <a:prstDash val="dash"/>
            <a:round/>
            <a:headEnd type="none" w="med" len="med"/>
            <a:tailEnd type="none" w="med" len="med"/>
          </a:ln>
          <a:effectLst/>
          <a:scene3d>
            <a:camera prst="orthographicFront"/>
            <a:lightRig rig="threePt" dir="t"/>
          </a:scene3d>
          <a:sp3d>
            <a:bevelT prst="convex"/>
          </a:sp3d>
        </p:spPr>
        <p:txBody>
          <a:bodyPr/>
          <a:lstStyle/>
          <a:p>
            <a:pPr algn="ctr">
              <a:defRPr/>
            </a:pPr>
            <a:endParaRPr lang="ru-RU" sz="1000" b="1" u="sng" dirty="0">
              <a:solidFill>
                <a:srgbClr val="FF8600"/>
              </a:solidFill>
              <a:effectLst>
                <a:outerShdw blurRad="38100" dist="38100" dir="2700000" algn="tl">
                  <a:srgbClr val="000000">
                    <a:alpha val="43137"/>
                  </a:srgbClr>
                </a:outerShdw>
              </a:effectLst>
              <a:latin typeface="Arial"/>
            </a:endParaRPr>
          </a:p>
          <a:p>
            <a:pPr algn="ctr">
              <a:defRPr/>
            </a:pPr>
            <a:r>
              <a:rPr lang="ru-RU" b="1" u="sng" dirty="0">
                <a:solidFill>
                  <a:srgbClr val="FF8600"/>
                </a:solidFill>
                <a:effectLst>
                  <a:outerShdw blurRad="38100" dist="38100" dir="2700000" algn="tl">
                    <a:srgbClr val="000000">
                      <a:alpha val="43137"/>
                    </a:srgbClr>
                  </a:outerShdw>
                </a:effectLst>
                <a:latin typeface="Arial"/>
              </a:rPr>
              <a:t>Правовая квалификация договора –</a:t>
            </a:r>
          </a:p>
          <a:p>
            <a:pPr>
              <a:defRPr/>
            </a:pPr>
            <a:endParaRPr lang="ru-RU" dirty="0">
              <a:solidFill>
                <a:srgbClr val="FF8600"/>
              </a:solidFill>
              <a:effectLst>
                <a:outerShdw blurRad="38100" dist="38100" dir="2700000" algn="tl">
                  <a:srgbClr val="000000">
                    <a:alpha val="43137"/>
                  </a:srgbClr>
                </a:outerShdw>
              </a:effectLst>
              <a:latin typeface="Arial"/>
            </a:endParaRPr>
          </a:p>
          <a:p>
            <a:pPr marL="266700" indent="-266700">
              <a:buFont typeface="Wingdings" pitchFamily="2" charset="2"/>
              <a:buChar char="ü"/>
              <a:defRPr/>
            </a:pPr>
            <a:r>
              <a:rPr lang="ru-RU" dirty="0">
                <a:solidFill>
                  <a:prstClr val="white"/>
                </a:solidFill>
                <a:effectLst>
                  <a:outerShdw blurRad="38100" dist="38100" dir="2700000" algn="tl">
                    <a:srgbClr val="000000">
                      <a:alpha val="43137"/>
                    </a:srgbClr>
                  </a:outerShdw>
                </a:effectLst>
                <a:latin typeface="Arial"/>
              </a:rPr>
              <a:t>консенсуальный </a:t>
            </a:r>
          </a:p>
          <a:p>
            <a:pPr marL="266700" indent="-266700">
              <a:buFont typeface="Wingdings" pitchFamily="2" charset="2"/>
              <a:buChar char="ü"/>
              <a:defRPr/>
            </a:pPr>
            <a:r>
              <a:rPr lang="ru-RU" dirty="0">
                <a:solidFill>
                  <a:prstClr val="white"/>
                </a:solidFill>
                <a:effectLst>
                  <a:outerShdw blurRad="38100" dist="38100" dir="2700000" algn="tl">
                    <a:srgbClr val="000000">
                      <a:alpha val="43137"/>
                    </a:srgbClr>
                  </a:outerShdw>
                </a:effectLst>
                <a:latin typeface="Arial"/>
              </a:rPr>
              <a:t>двусторонний</a:t>
            </a:r>
          </a:p>
          <a:p>
            <a:pPr>
              <a:defRPr/>
            </a:pPr>
            <a:endParaRPr lang="ru-RU" sz="2000" dirty="0">
              <a:solidFill>
                <a:prstClr val="white"/>
              </a:solidFill>
              <a:effectLst>
                <a:outerShdw blurRad="38100" dist="38100" dir="2700000" algn="tl">
                  <a:srgbClr val="000000">
                    <a:alpha val="43137"/>
                  </a:srgbClr>
                </a:outerShdw>
              </a:effectLst>
              <a:latin typeface="Arial"/>
            </a:endParaRPr>
          </a:p>
        </p:txBody>
      </p:sp>
      <p:sp>
        <p:nvSpPr>
          <p:cNvPr id="6" name="Прямоугольник 5"/>
          <p:cNvSpPr/>
          <p:nvPr/>
        </p:nvSpPr>
        <p:spPr bwMode="auto">
          <a:xfrm>
            <a:off x="419390" y="4649499"/>
            <a:ext cx="7914278" cy="1658615"/>
          </a:xfrm>
          <a:prstGeom prst="rect">
            <a:avLst/>
          </a:prstGeom>
          <a:solidFill>
            <a:schemeClr val="accent1">
              <a:lumMod val="50000"/>
            </a:schemeClr>
          </a:solidFill>
          <a:ln w="38100" cap="flat" cmpd="sng" algn="ctr">
            <a:solidFill>
              <a:srgbClr val="838D9B"/>
            </a:solidFill>
            <a:prstDash val="dash"/>
            <a:round/>
            <a:headEnd type="none" w="med" len="med"/>
            <a:tailEnd type="none" w="med" len="med"/>
          </a:ln>
          <a:effectLst/>
          <a:scene3d>
            <a:camera prst="orthographicFront"/>
            <a:lightRig rig="threePt" dir="t"/>
          </a:scene3d>
          <a:sp3d>
            <a:bevelT prst="convex"/>
          </a:sp3d>
        </p:spPr>
        <p:txBody>
          <a:bodyPr/>
          <a:lstStyle/>
          <a:p>
            <a:pPr algn="ctr">
              <a:defRPr/>
            </a:pPr>
            <a:endParaRPr lang="ru-RU" dirty="0">
              <a:solidFill>
                <a:prstClr val="white"/>
              </a:solidFill>
              <a:effectLst>
                <a:outerShdw blurRad="38100" dist="38100" dir="2700000" algn="tl">
                  <a:srgbClr val="000000">
                    <a:alpha val="43137"/>
                  </a:srgbClr>
                </a:outerShdw>
              </a:effectLst>
              <a:latin typeface="Arial"/>
            </a:endParaRPr>
          </a:p>
          <a:p>
            <a:pPr algn="ctr">
              <a:defRPr/>
            </a:pPr>
            <a:r>
              <a:rPr lang="ru-RU" b="1" u="sng" dirty="0">
                <a:solidFill>
                  <a:schemeClr val="tx2"/>
                </a:solidFill>
                <a:effectLst>
                  <a:outerShdw blurRad="38100" dist="38100" dir="2700000" algn="tl">
                    <a:srgbClr val="000000">
                      <a:alpha val="43137"/>
                    </a:srgbClr>
                  </a:outerShdw>
                </a:effectLst>
                <a:latin typeface="Arial"/>
              </a:rPr>
              <a:t>Заключение договора –</a:t>
            </a:r>
          </a:p>
          <a:p>
            <a:pPr algn="ctr">
              <a:defRPr/>
            </a:pPr>
            <a:r>
              <a:rPr lang="ru-RU" b="1" u="sng" dirty="0">
                <a:solidFill>
                  <a:schemeClr val="tx2"/>
                </a:solidFill>
                <a:effectLst>
                  <a:outerShdw blurRad="38100" dist="38100" dir="2700000" algn="tl">
                    <a:srgbClr val="000000">
                      <a:alpha val="43137"/>
                    </a:srgbClr>
                  </a:outerShdw>
                </a:effectLst>
                <a:latin typeface="Arial"/>
              </a:rPr>
              <a:t> </a:t>
            </a:r>
          </a:p>
          <a:p>
            <a:pPr algn="ctr">
              <a:defRPr/>
            </a:pPr>
            <a:r>
              <a:rPr lang="ru-RU" dirty="0">
                <a:solidFill>
                  <a:prstClr val="white"/>
                </a:solidFill>
                <a:effectLst>
                  <a:outerShdw blurRad="38100" dist="38100" dir="2700000" algn="tl">
                    <a:srgbClr val="000000">
                      <a:alpha val="43137"/>
                    </a:srgbClr>
                  </a:outerShdw>
                </a:effectLst>
                <a:latin typeface="Arial"/>
              </a:rPr>
              <a:t>в соответствии с законом о прямых смешанных (комбинированных) перевозках</a:t>
            </a:r>
          </a:p>
        </p:txBody>
      </p:sp>
      <p:sp>
        <p:nvSpPr>
          <p:cNvPr id="5" name="TextBox 4"/>
          <p:cNvSpPr txBox="1"/>
          <p:nvPr/>
        </p:nvSpPr>
        <p:spPr>
          <a:xfrm>
            <a:off x="8483442" y="615952"/>
            <a:ext cx="742511" cy="492443"/>
          </a:xfrm>
          <a:prstGeom prst="rect">
            <a:avLst/>
          </a:prstGeom>
          <a:noFill/>
        </p:spPr>
        <p:txBody>
          <a:bodyPr wrap="none" rtlCol="0">
            <a:spAutoFit/>
          </a:bodyPr>
          <a:lstStyle/>
          <a:p>
            <a:r>
              <a:rPr lang="ru-RU" sz="2600" b="1" dirty="0">
                <a:solidFill>
                  <a:srgbClr val="40464F"/>
                </a:solidFill>
              </a:rPr>
              <a:t>163</a:t>
            </a:r>
          </a:p>
        </p:txBody>
      </p:sp>
    </p:spTree>
    <p:extLst>
      <p:ext uri="{BB962C8B-B14F-4D97-AF65-F5344CB8AC3E}">
        <p14:creationId xmlns:p14="http://schemas.microsoft.com/office/powerpoint/2010/main" val="2786711730"/>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95536" y="116632"/>
            <a:ext cx="7879222" cy="4001095"/>
          </a:xfrm>
          <a:prstGeom prst="rect">
            <a:avLst/>
          </a:prstGeom>
        </p:spPr>
        <p:txBody>
          <a:bodyPr wrap="square">
            <a:spAutoFit/>
          </a:bodyPr>
          <a:lstStyle/>
          <a:p>
            <a:pPr algn="ctr" eaLnBrk="0" fontAlgn="base" hangingPunct="0">
              <a:spcBef>
                <a:spcPct val="0"/>
              </a:spcBef>
              <a:spcAft>
                <a:spcPct val="0"/>
              </a:spcAft>
              <a:defRPr/>
            </a:pPr>
            <a:endParaRPr lang="ru-RU" sz="1600" kern="0" dirty="0"/>
          </a:p>
          <a:p>
            <a:pPr algn="ctr" eaLnBrk="0" fontAlgn="base" hangingPunct="0">
              <a:spcBef>
                <a:spcPct val="0"/>
              </a:spcBef>
              <a:spcAft>
                <a:spcPct val="0"/>
              </a:spcAft>
              <a:defRPr/>
            </a:pPr>
            <a:r>
              <a:rPr lang="ru-RU" sz="1600" kern="0" dirty="0"/>
              <a:t>Гражданское право (особенная часть)</a:t>
            </a:r>
          </a:p>
          <a:p>
            <a:pPr algn="ctr" eaLnBrk="0" fontAlgn="base" hangingPunct="0">
              <a:spcBef>
                <a:spcPct val="0"/>
              </a:spcBef>
              <a:spcAft>
                <a:spcPct val="0"/>
              </a:spcAft>
              <a:defRPr/>
            </a:pPr>
            <a:r>
              <a:rPr lang="ru-RU" sz="1600" kern="0" dirty="0"/>
              <a:t>направление подготовки </a:t>
            </a:r>
          </a:p>
          <a:p>
            <a:pPr algn="ctr" eaLnBrk="0" fontAlgn="base" hangingPunct="0">
              <a:spcBef>
                <a:spcPct val="0"/>
              </a:spcBef>
              <a:spcAft>
                <a:spcPct val="0"/>
              </a:spcAft>
              <a:defRPr/>
            </a:pPr>
            <a:r>
              <a:rPr lang="ru-RU" sz="1600" kern="0" dirty="0"/>
              <a:t>«Правовое обеспечение национальной безопасности»</a:t>
            </a:r>
          </a:p>
          <a:p>
            <a:pPr algn="ctr" eaLnBrk="0" fontAlgn="base" hangingPunct="0">
              <a:spcBef>
                <a:spcPct val="0"/>
              </a:spcBef>
              <a:spcAft>
                <a:spcPct val="0"/>
              </a:spcAft>
              <a:defRPr/>
            </a:pPr>
            <a:r>
              <a:rPr lang="ru-RU" sz="1600" kern="0" dirty="0"/>
              <a:t>(уровень </a:t>
            </a:r>
            <a:r>
              <a:rPr lang="ru-RU" sz="1600" kern="0" dirty="0" err="1"/>
              <a:t>специалитета</a:t>
            </a:r>
            <a:r>
              <a:rPr lang="ru-RU" sz="1600" kern="0" dirty="0"/>
              <a:t>)</a:t>
            </a: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Модуль 4. </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Обязательства по оказанию услуг</a:t>
            </a:r>
          </a:p>
          <a:p>
            <a:pPr algn="ctr" eaLnBrk="0" fontAlgn="base" hangingPunct="0">
              <a:spcBef>
                <a:spcPct val="0"/>
              </a:spcBef>
              <a:spcAft>
                <a:spcPct val="0"/>
              </a:spcAft>
              <a:defRPr/>
            </a:pP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Лекция. Тема 4.</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Доверительное управление имуществом</a:t>
            </a:r>
          </a:p>
        </p:txBody>
      </p:sp>
      <p:sp>
        <p:nvSpPr>
          <p:cNvPr id="4" name="TextBox 3"/>
          <p:cNvSpPr txBox="1"/>
          <p:nvPr/>
        </p:nvSpPr>
        <p:spPr>
          <a:xfrm>
            <a:off x="8467640" y="548680"/>
            <a:ext cx="827584" cy="492443"/>
          </a:xfrm>
          <a:prstGeom prst="rect">
            <a:avLst/>
          </a:prstGeom>
          <a:noFill/>
        </p:spPr>
        <p:txBody>
          <a:bodyPr wrap="square" rtlCol="0">
            <a:spAutoFit/>
          </a:bodyPr>
          <a:lstStyle/>
          <a:p>
            <a:pPr algn="ctr" fontAlgn="base">
              <a:spcBef>
                <a:spcPct val="0"/>
              </a:spcBef>
              <a:spcAft>
                <a:spcPct val="0"/>
              </a:spcAft>
            </a:pPr>
            <a:r>
              <a:rPr lang="ru-RU" sz="2600" b="1" dirty="0">
                <a:solidFill>
                  <a:srgbClr val="40464F"/>
                </a:solidFill>
              </a:rPr>
              <a:t>99</a:t>
            </a:r>
          </a:p>
        </p:txBody>
      </p:sp>
      <p:sp>
        <p:nvSpPr>
          <p:cNvPr id="2" name="Прямоугольник 1">
            <a:extLst>
              <a:ext uri="{FF2B5EF4-FFF2-40B4-BE49-F238E27FC236}">
                <a16:creationId xmlns:a16="http://schemas.microsoft.com/office/drawing/2014/main" xmlns="" id="{BAF947E1-F662-2947-B638-E7DE2ED7AE65}"/>
              </a:ext>
            </a:extLst>
          </p:cNvPr>
          <p:cNvSpPr/>
          <p:nvPr/>
        </p:nvSpPr>
        <p:spPr>
          <a:xfrm>
            <a:off x="4132707" y="5142216"/>
            <a:ext cx="4572000" cy="1323439"/>
          </a:xfrm>
          <a:prstGeom prst="rect">
            <a:avLst/>
          </a:prstGeom>
        </p:spPr>
        <p:txBody>
          <a:bodyPr>
            <a:spAutoFit/>
          </a:bodyPr>
          <a:lstStyle/>
          <a:p>
            <a:pPr algn="r">
              <a:defRPr/>
            </a:pPr>
            <a:r>
              <a:rPr lang="ru-RU" sz="1600" b="1" dirty="0">
                <a:effectLst>
                  <a:outerShdw blurRad="38100" dist="38100" dir="2700000" algn="tl">
                    <a:srgbClr val="000000">
                      <a:alpha val="43137"/>
                    </a:srgbClr>
                  </a:outerShdw>
                </a:effectLst>
              </a:rPr>
              <a:t>Козлова Елена Борисовна</a:t>
            </a:r>
            <a:r>
              <a:rPr lang="ru-RU" sz="1600" dirty="0">
                <a:effectLst>
                  <a:outerShdw blurRad="38100" dist="38100" dir="2700000" algn="tl">
                    <a:srgbClr val="000000">
                      <a:alpha val="43137"/>
                    </a:srgbClr>
                  </a:outerShdw>
                </a:effectLst>
              </a:rPr>
              <a:t> </a:t>
            </a:r>
          </a:p>
          <a:p>
            <a:pPr algn="r">
              <a:defRPr/>
            </a:pPr>
            <a:r>
              <a:rPr lang="ru-RU" sz="1600" dirty="0">
                <a:effectLst>
                  <a:outerShdw blurRad="38100" dist="38100" dir="2700000" algn="tl">
                    <a:srgbClr val="000000">
                      <a:alpha val="43137"/>
                    </a:srgbClr>
                  </a:outerShdw>
                </a:effectLst>
              </a:rPr>
              <a:t>профессор кафедры  гражданского и предпринимательского права</a:t>
            </a:r>
          </a:p>
          <a:p>
            <a:pPr algn="r">
              <a:defRPr/>
            </a:pPr>
            <a:r>
              <a:rPr lang="ru-RU" sz="1600" dirty="0">
                <a:effectLst>
                  <a:outerShdw blurRad="38100" dist="38100" dir="2700000" algn="tl">
                    <a:srgbClr val="000000">
                      <a:alpha val="43137"/>
                    </a:srgbClr>
                  </a:outerShdw>
                </a:effectLst>
              </a:rPr>
              <a:t>ВГУЮ (РПА Минюста России),</a:t>
            </a:r>
          </a:p>
          <a:p>
            <a:pPr algn="r">
              <a:defRPr/>
            </a:pPr>
            <a:r>
              <a:rPr lang="ru-RU" sz="1600" dirty="0">
                <a:effectLst>
                  <a:outerShdw blurRad="38100" dist="38100" dir="2700000" algn="tl">
                    <a:srgbClr val="000000">
                      <a:alpha val="43137"/>
                    </a:srgbClr>
                  </a:outerShdw>
                </a:effectLst>
              </a:rPr>
              <a:t>доктор юридических наук, доцент</a:t>
            </a:r>
          </a:p>
        </p:txBody>
      </p:sp>
      <p:sp>
        <p:nvSpPr>
          <p:cNvPr id="3" name="Прямоугольник 2">
            <a:extLst>
              <a:ext uri="{FF2B5EF4-FFF2-40B4-BE49-F238E27FC236}">
                <a16:creationId xmlns:a16="http://schemas.microsoft.com/office/drawing/2014/main" xmlns="" id="{73200973-370E-4D49-826C-79771E85D82B}"/>
              </a:ext>
            </a:extLst>
          </p:cNvPr>
          <p:cNvSpPr/>
          <p:nvPr/>
        </p:nvSpPr>
        <p:spPr>
          <a:xfrm>
            <a:off x="676809" y="6190734"/>
            <a:ext cx="2436564" cy="369332"/>
          </a:xfrm>
          <a:prstGeom prst="rect">
            <a:avLst/>
          </a:prstGeom>
        </p:spPr>
        <p:txBody>
          <a:bodyPr wrap="none">
            <a:spAutoFit/>
          </a:bodyPr>
          <a:lstStyle/>
          <a:p>
            <a:r>
              <a:rPr lang="ru-RU" dirty="0"/>
              <a:t>© Козлова Е.Б., 2019</a:t>
            </a:r>
          </a:p>
        </p:txBody>
      </p:sp>
    </p:spTree>
    <p:extLst>
      <p:ext uri="{BB962C8B-B14F-4D97-AF65-F5344CB8AC3E}">
        <p14:creationId xmlns:p14="http://schemas.microsoft.com/office/powerpoint/2010/main" val="1375655607"/>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bwMode="auto">
          <a:xfrm>
            <a:off x="323851" y="188913"/>
            <a:ext cx="7848549" cy="2736031"/>
          </a:xfrm>
          <a:prstGeom prst="rect">
            <a:avLst/>
          </a:prstGeom>
          <a:solidFill>
            <a:schemeClr val="accent1">
              <a:lumMod val="50000"/>
            </a:schemeClr>
          </a:solidFill>
          <a:ln w="38100">
            <a:solidFill>
              <a:srgbClr val="838D9B"/>
            </a:solidFill>
            <a:prstDash val="dash"/>
            <a:miter lim="800000"/>
            <a:headEnd/>
            <a:tailEnd/>
          </a:ln>
          <a:effectLst/>
          <a:scene3d>
            <a:camera prst="orthographicFront"/>
            <a:lightRig rig="threePt" dir="t"/>
          </a:scene3d>
          <a:sp3d>
            <a:bevelT prst="convex"/>
          </a:sp3d>
        </p:spPr>
        <p:txBody>
          <a:bodyPr anchor="ctr"/>
          <a:lstStyle/>
          <a:p>
            <a:pPr algn="ctr" eaLnBrk="0" hangingPunct="0">
              <a:defRPr/>
            </a:pPr>
            <a:endParaRPr lang="ru-RU" sz="2400" b="1" u="sng" kern="0" dirty="0">
              <a:solidFill>
                <a:srgbClr val="FFC000"/>
              </a:solidFill>
              <a:effectLst>
                <a:outerShdw blurRad="38100" dist="38100" dir="2700000" algn="tl">
                  <a:srgbClr val="000000"/>
                </a:outerShdw>
              </a:effectLst>
              <a:latin typeface="+mj-lt"/>
              <a:ea typeface="+mj-ea"/>
              <a:cs typeface="+mj-cs"/>
            </a:endParaRPr>
          </a:p>
          <a:p>
            <a:pPr algn="ctr" eaLnBrk="0" hangingPunct="0">
              <a:defRPr/>
            </a:pPr>
            <a:r>
              <a:rPr lang="ru-RU" sz="1500" b="1" u="sng" kern="0" dirty="0">
                <a:solidFill>
                  <a:schemeClr val="tx2"/>
                </a:solidFill>
                <a:effectLst>
                  <a:outerShdw blurRad="38100" dist="38100" dir="2700000" algn="tl">
                    <a:srgbClr val="000000"/>
                  </a:outerShdw>
                </a:effectLst>
                <a:latin typeface="+mj-lt"/>
                <a:ea typeface="+mj-ea"/>
                <a:cs typeface="+mj-cs"/>
              </a:rPr>
              <a:t>Договор доверительного управления имуществом </a:t>
            </a:r>
            <a:r>
              <a:rPr lang="ru-RU" sz="1500" b="1" kern="0" dirty="0">
                <a:solidFill>
                  <a:schemeClr val="tx2"/>
                </a:solidFill>
                <a:effectLst>
                  <a:outerShdw blurRad="38100" dist="38100" dir="2700000" algn="tl">
                    <a:srgbClr val="000000"/>
                  </a:outerShdw>
                </a:effectLst>
                <a:latin typeface="+mj-lt"/>
                <a:ea typeface="+mj-ea"/>
                <a:cs typeface="+mj-cs"/>
              </a:rPr>
              <a:t>– </a:t>
            </a:r>
          </a:p>
          <a:p>
            <a:pPr algn="ctr" eaLnBrk="0" hangingPunct="0">
              <a:defRPr/>
            </a:pPr>
            <a:endParaRPr lang="ru-RU" sz="1500" b="1" kern="0" dirty="0">
              <a:solidFill>
                <a:srgbClr val="FFC000"/>
              </a:solidFill>
              <a:effectLst>
                <a:outerShdw blurRad="38100" dist="38100" dir="2700000" algn="tl">
                  <a:srgbClr val="000000"/>
                </a:outerShdw>
              </a:effectLst>
              <a:latin typeface="+mj-lt"/>
              <a:ea typeface="+mj-ea"/>
              <a:cs typeface="+mj-cs"/>
            </a:endParaRPr>
          </a:p>
          <a:p>
            <a:pPr algn="ctr" eaLnBrk="0" hangingPunct="0">
              <a:defRPr/>
            </a:pPr>
            <a:r>
              <a:rPr lang="ru-RU" sz="1500" b="1" kern="0" dirty="0">
                <a:effectLst>
                  <a:outerShdw blurRad="38100" dist="38100" dir="2700000" algn="tl">
                    <a:srgbClr val="000000"/>
                  </a:outerShdw>
                </a:effectLst>
                <a:latin typeface="+mj-lt"/>
                <a:ea typeface="+mj-ea"/>
                <a:cs typeface="+mj-cs"/>
              </a:rPr>
              <a:t> </a:t>
            </a:r>
            <a:r>
              <a:rPr lang="ru-RU" sz="1500" dirty="0">
                <a:latin typeface="+mn-lt"/>
              </a:rPr>
              <a:t>договор, по которому одна сторона (учредитель управления) передает другой стороне (доверительному управляющему) </a:t>
            </a:r>
          </a:p>
          <a:p>
            <a:pPr algn="ctr" eaLnBrk="0" hangingPunct="0">
              <a:defRPr/>
            </a:pPr>
            <a:r>
              <a:rPr lang="ru-RU" sz="1500" dirty="0">
                <a:latin typeface="+mn-lt"/>
              </a:rPr>
              <a:t>на определенный срок имущество в доверительное управление, а другая сторона обязуется осуществлять управление этим имуществом в интересах учредителя управления или указанного им лица (</a:t>
            </a:r>
            <a:r>
              <a:rPr lang="ru-RU" sz="1500" dirty="0" err="1">
                <a:latin typeface="+mn-lt"/>
              </a:rPr>
              <a:t>выгодоприобретателя</a:t>
            </a:r>
            <a:r>
              <a:rPr lang="ru-RU" sz="1500" dirty="0">
                <a:latin typeface="+mn-lt"/>
              </a:rPr>
              <a:t>). </a:t>
            </a:r>
          </a:p>
          <a:p>
            <a:pPr algn="ctr" eaLnBrk="0" hangingPunct="0">
              <a:defRPr/>
            </a:pPr>
            <a:r>
              <a:rPr lang="ru-RU" sz="1500" dirty="0">
                <a:latin typeface="+mn-lt"/>
              </a:rPr>
              <a:t>(п. 1 ст. 1012 ГК РФ).</a:t>
            </a:r>
          </a:p>
          <a:p>
            <a:pPr algn="ctr" eaLnBrk="0" hangingPunct="0">
              <a:defRPr/>
            </a:pPr>
            <a:endParaRPr lang="ru-RU" sz="2400" kern="0" dirty="0">
              <a:effectLst>
                <a:outerShdw blurRad="38100" dist="38100" dir="2700000" algn="tl">
                  <a:srgbClr val="000000"/>
                </a:outerShdw>
              </a:effectLst>
              <a:latin typeface="+mj-lt"/>
              <a:ea typeface="+mj-ea"/>
              <a:cs typeface="+mj-cs"/>
            </a:endParaRPr>
          </a:p>
        </p:txBody>
      </p:sp>
      <p:sp>
        <p:nvSpPr>
          <p:cNvPr id="5" name="Прямоугольник 4"/>
          <p:cNvSpPr/>
          <p:nvPr/>
        </p:nvSpPr>
        <p:spPr bwMode="auto">
          <a:xfrm>
            <a:off x="323155" y="3137326"/>
            <a:ext cx="8569325" cy="1503040"/>
          </a:xfrm>
          <a:prstGeom prst="rect">
            <a:avLst/>
          </a:prstGeom>
          <a:solidFill>
            <a:schemeClr val="accent1">
              <a:lumMod val="50000"/>
            </a:schemeClr>
          </a:solidFill>
          <a:ln w="38100" cap="flat" cmpd="sng" algn="ctr">
            <a:solidFill>
              <a:schemeClr val="accent1"/>
            </a:solidFill>
            <a:prstDash val="dash"/>
            <a:round/>
            <a:headEnd type="none" w="med" len="med"/>
            <a:tailEnd type="none" w="med" len="med"/>
          </a:ln>
          <a:effectLst/>
          <a:scene3d>
            <a:camera prst="orthographicFront"/>
            <a:lightRig rig="threePt" dir="t"/>
          </a:scene3d>
          <a:sp3d>
            <a:bevelT prst="convex"/>
          </a:sp3d>
        </p:spPr>
        <p:txBody>
          <a:bodyPr/>
          <a:lstStyle/>
          <a:p>
            <a:pPr algn="ctr">
              <a:defRPr/>
            </a:pPr>
            <a:r>
              <a:rPr lang="ru-RU" sz="1600" b="1" u="sng" dirty="0">
                <a:solidFill>
                  <a:srgbClr val="FF8600"/>
                </a:solidFill>
                <a:effectLst>
                  <a:outerShdw blurRad="38100" dist="38100" dir="2700000" algn="tl">
                    <a:srgbClr val="000000">
                      <a:alpha val="43137"/>
                    </a:srgbClr>
                  </a:outerShdw>
                </a:effectLst>
                <a:latin typeface="+mn-lt"/>
              </a:rPr>
              <a:t>Правовая квалификация договора –</a:t>
            </a:r>
          </a:p>
          <a:p>
            <a:pPr>
              <a:defRPr/>
            </a:pPr>
            <a:endParaRPr lang="ru-RU" sz="1600" dirty="0">
              <a:effectLst>
                <a:outerShdw blurRad="38100" dist="38100" dir="2700000" algn="tl">
                  <a:srgbClr val="000000">
                    <a:alpha val="43137"/>
                  </a:srgbClr>
                </a:outerShdw>
              </a:effectLst>
              <a:latin typeface="+mn-lt"/>
            </a:endParaRPr>
          </a:p>
          <a:p>
            <a:pPr marL="358775" indent="-358775">
              <a:buFont typeface="Wingdings" pitchFamily="2" charset="2"/>
              <a:buChar char="ü"/>
              <a:defRPr/>
            </a:pPr>
            <a:r>
              <a:rPr lang="ru-RU" sz="1500" dirty="0">
                <a:effectLst>
                  <a:outerShdw blurRad="38100" dist="38100" dir="2700000" algn="tl">
                    <a:srgbClr val="000000">
                      <a:alpha val="43137"/>
                    </a:srgbClr>
                  </a:outerShdw>
                </a:effectLst>
                <a:latin typeface="+mn-lt"/>
              </a:rPr>
              <a:t>реальный</a:t>
            </a:r>
          </a:p>
          <a:p>
            <a:pPr marL="358775" indent="-358775">
              <a:buFont typeface="Wingdings" pitchFamily="2" charset="2"/>
              <a:buChar char="ü"/>
              <a:defRPr/>
            </a:pPr>
            <a:r>
              <a:rPr lang="ru-RU" sz="1500" dirty="0">
                <a:effectLst>
                  <a:outerShdw blurRad="38100" dist="38100" dir="2700000" algn="tl">
                    <a:srgbClr val="000000">
                      <a:alpha val="43137"/>
                    </a:srgbClr>
                  </a:outerShdw>
                </a:effectLst>
                <a:latin typeface="+mn-lt"/>
              </a:rPr>
              <a:t>может быть построен как по модели возмездного, так и по модели безвозмездного договора</a:t>
            </a:r>
          </a:p>
          <a:p>
            <a:pPr marL="358775" indent="-358775">
              <a:buFont typeface="Wingdings" pitchFamily="2" charset="2"/>
              <a:buChar char="ü"/>
              <a:defRPr/>
            </a:pPr>
            <a:r>
              <a:rPr lang="ru-RU" sz="1500" dirty="0">
                <a:effectLst>
                  <a:outerShdw blurRad="38100" dist="38100" dir="2700000" algn="tl">
                    <a:srgbClr val="000000">
                      <a:alpha val="43137"/>
                    </a:srgbClr>
                  </a:outerShdw>
                </a:effectLst>
                <a:latin typeface="+mn-lt"/>
              </a:rPr>
              <a:t>двусторонний</a:t>
            </a:r>
          </a:p>
        </p:txBody>
      </p:sp>
      <p:sp>
        <p:nvSpPr>
          <p:cNvPr id="6" name="Прямоугольник 5"/>
          <p:cNvSpPr/>
          <p:nvPr/>
        </p:nvSpPr>
        <p:spPr bwMode="auto">
          <a:xfrm>
            <a:off x="323528" y="4869161"/>
            <a:ext cx="8568952" cy="1694010"/>
          </a:xfrm>
          <a:prstGeom prst="rect">
            <a:avLst/>
          </a:prstGeom>
          <a:solidFill>
            <a:schemeClr val="accent1">
              <a:lumMod val="50000"/>
            </a:schemeClr>
          </a:solidFill>
          <a:ln w="38100" cap="flat" cmpd="sng" algn="ctr">
            <a:solidFill>
              <a:srgbClr val="869AA9"/>
            </a:solidFill>
            <a:prstDash val="dash"/>
            <a:round/>
            <a:headEnd type="none" w="med" len="med"/>
            <a:tailEnd type="none" w="med" len="med"/>
          </a:ln>
          <a:effectLst/>
          <a:scene3d>
            <a:camera prst="orthographicFront"/>
            <a:lightRig rig="threePt" dir="t"/>
          </a:scene3d>
          <a:sp3d>
            <a:bevelT prst="convex"/>
          </a:sp3d>
        </p:spPr>
        <p:txBody>
          <a:bodyPr>
            <a:normAutofit/>
          </a:bodyPr>
          <a:lstStyle/>
          <a:p>
            <a:pPr algn="ctr">
              <a:defRPr/>
            </a:pPr>
            <a:r>
              <a:rPr lang="ru-RU" sz="1400" b="1" u="sng" dirty="0">
                <a:solidFill>
                  <a:schemeClr val="tx2"/>
                </a:solidFill>
                <a:effectLst>
                  <a:outerShdw blurRad="38100" dist="38100" dir="2700000" algn="tl">
                    <a:srgbClr val="000000">
                      <a:alpha val="43137"/>
                    </a:srgbClr>
                  </a:outerShdw>
                </a:effectLst>
                <a:latin typeface="+mn-lt"/>
              </a:rPr>
              <a:t>Форма договора </a:t>
            </a:r>
          </a:p>
          <a:p>
            <a:pPr algn="ctr">
              <a:defRPr/>
            </a:pPr>
            <a:r>
              <a:rPr lang="ru-RU" sz="1400" dirty="0">
                <a:effectLst>
                  <a:outerShdw blurRad="38100" dist="38100" dir="2700000" algn="tl">
                    <a:srgbClr val="000000">
                      <a:alpha val="43137"/>
                    </a:srgbClr>
                  </a:outerShdw>
                </a:effectLst>
                <a:latin typeface="+mn-lt"/>
              </a:rPr>
              <a:t>Договор доверительного управления должен быть заключен в письменной форме; договор доверительного управления недвижимостью – в форме, предусмотренной для договора продажи недвижимости. </a:t>
            </a:r>
          </a:p>
          <a:p>
            <a:pPr algn="ctr">
              <a:defRPr/>
            </a:pPr>
            <a:r>
              <a:rPr lang="ru-RU" sz="1400" dirty="0">
                <a:effectLst>
                  <a:outerShdw blurRad="38100" dist="38100" dir="2700000" algn="tl">
                    <a:srgbClr val="000000">
                      <a:alpha val="43137"/>
                    </a:srgbClr>
                  </a:outerShdw>
                </a:effectLst>
                <a:latin typeface="+mn-lt"/>
              </a:rPr>
              <a:t>Несоблюдение формы договора влечет его недействительность.</a:t>
            </a:r>
          </a:p>
          <a:p>
            <a:pPr algn="ctr">
              <a:defRPr/>
            </a:pPr>
            <a:r>
              <a:rPr lang="ru-RU" sz="1400" dirty="0">
                <a:effectLst>
                  <a:outerShdw blurRad="38100" dist="38100" dir="2700000" algn="tl">
                    <a:srgbClr val="000000">
                      <a:alpha val="43137"/>
                    </a:srgbClr>
                  </a:outerShdw>
                </a:effectLst>
                <a:latin typeface="+mn-lt"/>
              </a:rPr>
              <a:t>(ст. 1017 ГК РФ).</a:t>
            </a:r>
          </a:p>
          <a:p>
            <a:pPr algn="ctr">
              <a:defRPr/>
            </a:pPr>
            <a:endParaRPr lang="ru-RU" dirty="0">
              <a:effectLst>
                <a:outerShdw blurRad="38100" dist="38100" dir="2700000" algn="tl">
                  <a:srgbClr val="000000">
                    <a:alpha val="43137"/>
                  </a:srgbClr>
                </a:outerShdw>
              </a:effectLst>
              <a:latin typeface="+mn-lt"/>
            </a:endParaRPr>
          </a:p>
        </p:txBody>
      </p:sp>
      <p:sp>
        <p:nvSpPr>
          <p:cNvPr id="7" name="TextBox 6"/>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165</a:t>
            </a:r>
          </a:p>
        </p:txBody>
      </p:sp>
    </p:spTree>
    <p:extLst>
      <p:ext uri="{BB962C8B-B14F-4D97-AF65-F5344CB8AC3E}">
        <p14:creationId xmlns:p14="http://schemas.microsoft.com/office/powerpoint/2010/main" val="1473676739"/>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bwMode="auto">
          <a:xfrm>
            <a:off x="1097532" y="286674"/>
            <a:ext cx="7072247" cy="1396847"/>
          </a:xfrm>
          <a:prstGeom prst="rect">
            <a:avLst/>
          </a:prstGeom>
          <a:solidFill>
            <a:schemeClr val="accent1">
              <a:lumMod val="50000"/>
            </a:schemeClr>
          </a:solidFill>
          <a:ln w="38100" cap="flat" cmpd="sng" algn="ctr">
            <a:solidFill>
              <a:srgbClr val="869AA9"/>
            </a:solidFill>
            <a:prstDash val="dash"/>
            <a:round/>
            <a:headEnd type="none" w="med" len="med"/>
            <a:tailEnd type="none" w="med" len="med"/>
          </a:ln>
          <a:effectLst/>
          <a:scene3d>
            <a:camera prst="orthographicFront"/>
            <a:lightRig rig="threePt" dir="t"/>
          </a:scene3d>
          <a:sp3d>
            <a:bevelT prst="convex"/>
          </a:sp3d>
        </p:spPr>
        <p:txBody>
          <a:bodyPr anchor="ctr">
            <a:normAutofit/>
          </a:bodyPr>
          <a:lstStyle/>
          <a:p>
            <a:pPr algn="ctr">
              <a:defRPr/>
            </a:pPr>
            <a:r>
              <a:rPr lang="ru-RU" sz="1400" dirty="0">
                <a:effectLst>
                  <a:outerShdw blurRad="38100" dist="38100" dir="2700000" algn="tl">
                    <a:srgbClr val="000000">
                      <a:alpha val="43137"/>
                    </a:srgbClr>
                  </a:outerShdw>
                </a:effectLst>
                <a:latin typeface="+mn-lt"/>
              </a:rPr>
              <a:t>Передача недвижимого имущества в доверительное управление подлежит государственной регистрации в том же порядке, что и переход права собственности на это имущество (п. 3 ст. 1017 ГК РФ).</a:t>
            </a:r>
          </a:p>
          <a:p>
            <a:pPr algn="ctr">
              <a:defRPr/>
            </a:pPr>
            <a:endParaRPr lang="ru-RU" sz="1400" dirty="0">
              <a:effectLst>
                <a:outerShdw blurRad="38100" dist="38100" dir="2700000" algn="tl">
                  <a:srgbClr val="000000">
                    <a:alpha val="43137"/>
                  </a:srgbClr>
                </a:outerShdw>
              </a:effectLst>
              <a:latin typeface="+mn-lt"/>
            </a:endParaRPr>
          </a:p>
          <a:p>
            <a:pPr algn="ctr">
              <a:defRPr/>
            </a:pPr>
            <a:r>
              <a:rPr lang="ru-RU" sz="1400" dirty="0">
                <a:effectLst>
                  <a:outerShdw blurRad="38100" dist="38100" dir="2700000" algn="tl">
                    <a:srgbClr val="000000">
                      <a:alpha val="43137"/>
                    </a:srgbClr>
                  </a:outerShdw>
                </a:effectLst>
                <a:latin typeface="+mn-lt"/>
              </a:rPr>
              <a:t>Передача имущества в доверительное управление </a:t>
            </a:r>
            <a:r>
              <a:rPr lang="ru-RU" sz="1400" b="1" dirty="0">
                <a:solidFill>
                  <a:srgbClr val="FF0000"/>
                </a:solidFill>
                <a:effectLst>
                  <a:outerShdw blurRad="38100" dist="38100" dir="2700000" algn="tl">
                    <a:srgbClr val="000000">
                      <a:alpha val="43137"/>
                    </a:srgbClr>
                  </a:outerShdw>
                </a:effectLst>
                <a:latin typeface="+mn-lt"/>
              </a:rPr>
              <a:t>не влечет перехода права собственности</a:t>
            </a:r>
            <a:r>
              <a:rPr lang="ru-RU" sz="1400" dirty="0">
                <a:effectLst>
                  <a:outerShdw blurRad="38100" dist="38100" dir="2700000" algn="tl">
                    <a:srgbClr val="000000">
                      <a:alpha val="43137"/>
                    </a:srgbClr>
                  </a:outerShdw>
                </a:effectLst>
                <a:latin typeface="+mn-lt"/>
              </a:rPr>
              <a:t> на него к доверительному управляющему (п. 1 ст. 1012 ГК РФ) </a:t>
            </a:r>
          </a:p>
        </p:txBody>
      </p:sp>
      <p:sp>
        <p:nvSpPr>
          <p:cNvPr id="7" name="TextBox 6"/>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166</a:t>
            </a:r>
          </a:p>
        </p:txBody>
      </p:sp>
      <p:sp>
        <p:nvSpPr>
          <p:cNvPr id="8" name="Скругленный прямоугольник 7"/>
          <p:cNvSpPr/>
          <p:nvPr/>
        </p:nvSpPr>
        <p:spPr bwMode="auto">
          <a:xfrm>
            <a:off x="2933637" y="1936424"/>
            <a:ext cx="3382962" cy="610223"/>
          </a:xfrm>
          <a:prstGeom prst="roundRect">
            <a:avLst/>
          </a:prstGeom>
          <a:solidFill>
            <a:schemeClr val="accent1">
              <a:lumMod val="50000"/>
            </a:schemeClr>
          </a:solidFill>
          <a:ln w="38100" cap="flat" cmpd="sng" algn="ctr">
            <a:solidFill>
              <a:schemeClr val="tx2"/>
            </a:solidFill>
            <a:prstDash val="solid"/>
            <a:round/>
            <a:headEnd type="none" w="med" len="med"/>
            <a:tailEnd type="none" w="med" len="med"/>
          </a:ln>
          <a:effectLst/>
          <a:scene3d>
            <a:camera prst="orthographicFront"/>
            <a:lightRig rig="threePt" dir="t"/>
          </a:scene3d>
          <a:sp3d>
            <a:bevelT prst="convex"/>
          </a:sp3d>
        </p:spPr>
        <p:txBody>
          <a:bodyPr anchor="ctr"/>
          <a:lstStyle/>
          <a:p>
            <a:pPr algn="ctr">
              <a:defRPr/>
            </a:pPr>
            <a:r>
              <a:rPr lang="ru-RU" sz="1600" b="1" dirty="0">
                <a:solidFill>
                  <a:schemeClr val="tx2"/>
                </a:solidFill>
                <a:effectLst>
                  <a:outerShdw blurRad="38100" dist="38100" dir="2700000" algn="tl">
                    <a:srgbClr val="000000">
                      <a:alpha val="43137"/>
                    </a:srgbClr>
                  </a:outerShdw>
                </a:effectLst>
                <a:latin typeface="+mn-lt"/>
              </a:rPr>
              <a:t>Вопросы судебной практики</a:t>
            </a:r>
          </a:p>
        </p:txBody>
      </p:sp>
      <p:sp>
        <p:nvSpPr>
          <p:cNvPr id="9" name="Скругленный прямоугольник 8"/>
          <p:cNvSpPr/>
          <p:nvPr/>
        </p:nvSpPr>
        <p:spPr bwMode="auto">
          <a:xfrm>
            <a:off x="1097532" y="2926994"/>
            <a:ext cx="2997144" cy="764790"/>
          </a:xfrm>
          <a:prstGeom prst="roundRect">
            <a:avLst/>
          </a:prstGeom>
          <a:solidFill>
            <a:schemeClr val="accent1">
              <a:lumMod val="50000"/>
            </a:schemeClr>
          </a:solidFill>
          <a:ln w="38100" cap="flat" cmpd="sng" algn="ctr">
            <a:solidFill>
              <a:srgbClr val="838D9B"/>
            </a:solidFill>
            <a:prstDash val="solid"/>
            <a:round/>
            <a:headEnd type="none" w="med" len="med"/>
            <a:tailEnd type="none" w="med" len="med"/>
          </a:ln>
          <a:effectLst/>
          <a:scene3d>
            <a:camera prst="orthographicFront"/>
            <a:lightRig rig="threePt" dir="t"/>
          </a:scene3d>
          <a:sp3d>
            <a:bevelT prst="convex"/>
          </a:sp3d>
        </p:spPr>
        <p:txBody>
          <a:bodyPr>
            <a:normAutofit fontScale="85000" lnSpcReduction="10000"/>
          </a:bodyPr>
          <a:lstStyle/>
          <a:p>
            <a:pPr algn="ctr">
              <a:defRPr/>
            </a:pPr>
            <a:r>
              <a:rPr lang="ru-RU" sz="1400" dirty="0">
                <a:effectLst>
                  <a:outerShdw blurRad="38100" dist="38100" dir="2700000" algn="tl">
                    <a:srgbClr val="000000">
                      <a:alpha val="43137"/>
                    </a:srgbClr>
                  </a:outerShdw>
                </a:effectLst>
                <a:latin typeface="+mn-lt"/>
              </a:rPr>
              <a:t>Передача недвижимости в доверительное управление подлежит государственной регистрации</a:t>
            </a:r>
          </a:p>
        </p:txBody>
      </p:sp>
      <p:sp>
        <p:nvSpPr>
          <p:cNvPr id="10" name="Скругленный прямоугольник 9"/>
          <p:cNvSpPr/>
          <p:nvPr/>
        </p:nvSpPr>
        <p:spPr bwMode="auto">
          <a:xfrm>
            <a:off x="5172635" y="2926994"/>
            <a:ext cx="2997144" cy="764790"/>
          </a:xfrm>
          <a:prstGeom prst="roundRect">
            <a:avLst/>
          </a:prstGeom>
          <a:solidFill>
            <a:schemeClr val="accent1">
              <a:lumMod val="50000"/>
            </a:schemeClr>
          </a:solidFill>
          <a:ln w="38100" cap="flat" cmpd="sng" algn="ctr">
            <a:solidFill>
              <a:schemeClr val="tx2"/>
            </a:solidFill>
            <a:prstDash val="solid"/>
            <a:round/>
            <a:headEnd type="none" w="med" len="med"/>
            <a:tailEnd type="none" w="med" len="med"/>
          </a:ln>
          <a:effectLst/>
          <a:scene3d>
            <a:camera prst="orthographicFront"/>
            <a:lightRig rig="threePt" dir="t"/>
          </a:scene3d>
          <a:sp3d>
            <a:bevelT prst="convex"/>
          </a:sp3d>
        </p:spPr>
        <p:txBody>
          <a:bodyPr>
            <a:normAutofit fontScale="92500"/>
          </a:bodyPr>
          <a:lstStyle/>
          <a:p>
            <a:pPr algn="ctr">
              <a:defRPr/>
            </a:pPr>
            <a:r>
              <a:rPr lang="ru-RU" sz="1400" b="1" dirty="0">
                <a:solidFill>
                  <a:schemeClr val="tx2"/>
                </a:solidFill>
                <a:effectLst>
                  <a:outerShdw blurRad="38100" dist="38100" dir="2700000" algn="tl">
                    <a:srgbClr val="000000">
                      <a:alpha val="43137"/>
                    </a:srgbClr>
                  </a:outerShdw>
                </a:effectLst>
                <a:latin typeface="+mn-lt"/>
              </a:rPr>
              <a:t>Передача недвижимости в доверительное управление регистрируется как обременение</a:t>
            </a:r>
          </a:p>
        </p:txBody>
      </p:sp>
      <p:cxnSp>
        <p:nvCxnSpPr>
          <p:cNvPr id="11" name="Прямая со стрелкой 10"/>
          <p:cNvCxnSpPr>
            <a:endCxn id="9" idx="0"/>
          </p:cNvCxnSpPr>
          <p:nvPr/>
        </p:nvCxnSpPr>
        <p:spPr bwMode="auto">
          <a:xfrm flipH="1">
            <a:off x="2596104" y="2546647"/>
            <a:ext cx="1987526" cy="380347"/>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2" name="Прямая со стрелкой 11"/>
          <p:cNvCxnSpPr>
            <a:endCxn id="10" idx="0"/>
          </p:cNvCxnSpPr>
          <p:nvPr/>
        </p:nvCxnSpPr>
        <p:spPr bwMode="auto">
          <a:xfrm>
            <a:off x="4625118" y="2546647"/>
            <a:ext cx="2046089" cy="380347"/>
          </a:xfrm>
          <a:prstGeom prst="straightConnector1">
            <a:avLst/>
          </a:prstGeom>
          <a:ln w="38100" cmpd="sng">
            <a:solidFill>
              <a:schemeClr val="tx2">
                <a:lumMod val="75000"/>
              </a:schemeClr>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5" name="Заголовок 1"/>
          <p:cNvSpPr txBox="1">
            <a:spLocks/>
          </p:cNvSpPr>
          <p:nvPr/>
        </p:nvSpPr>
        <p:spPr bwMode="auto">
          <a:xfrm>
            <a:off x="373638" y="4067798"/>
            <a:ext cx="8419984" cy="2489108"/>
          </a:xfrm>
          <a:prstGeom prst="rect">
            <a:avLst/>
          </a:prstGeom>
          <a:solidFill>
            <a:schemeClr val="accent1">
              <a:lumMod val="50000"/>
            </a:schemeClr>
          </a:solidFill>
          <a:ln w="38100">
            <a:solidFill>
              <a:srgbClr val="838D9B"/>
            </a:solidFill>
            <a:prstDash val="dash"/>
            <a:miter lim="800000"/>
            <a:headEnd/>
            <a:tailEnd/>
          </a:ln>
          <a:effectLst/>
          <a:scene3d>
            <a:camera prst="orthographicFront"/>
            <a:lightRig rig="threePt" dir="t"/>
          </a:scene3d>
          <a:sp3d>
            <a:bevelT prst="convex"/>
          </a:sp3d>
        </p:spPr>
        <p:txBody>
          <a:bodyPr anchor="ctr"/>
          <a:lstStyle/>
          <a:p>
            <a:pPr algn="ctr" eaLnBrk="0" hangingPunct="0">
              <a:defRPr/>
            </a:pPr>
            <a:endParaRPr lang="ru-RU" sz="2400" b="1" u="sng" kern="0" dirty="0">
              <a:solidFill>
                <a:srgbClr val="FFC000"/>
              </a:solidFill>
              <a:effectLst>
                <a:outerShdw blurRad="38100" dist="38100" dir="2700000" algn="tl">
                  <a:srgbClr val="000000"/>
                </a:outerShdw>
              </a:effectLst>
              <a:latin typeface="+mj-lt"/>
              <a:ea typeface="+mj-ea"/>
              <a:cs typeface="+mj-cs"/>
            </a:endParaRPr>
          </a:p>
          <a:p>
            <a:pPr algn="ctr" eaLnBrk="0" hangingPunct="0">
              <a:defRPr/>
            </a:pPr>
            <a:r>
              <a:rPr lang="ru-RU" sz="1500" b="1" u="sng" kern="0" dirty="0">
                <a:solidFill>
                  <a:schemeClr val="tx2"/>
                </a:solidFill>
                <a:effectLst>
                  <a:outerShdw blurRad="38100" dist="38100" dir="2700000" algn="tl">
                    <a:srgbClr val="000000"/>
                  </a:outerShdw>
                </a:effectLst>
                <a:latin typeface="+mj-lt"/>
                <a:ea typeface="+mj-ea"/>
                <a:cs typeface="+mj-cs"/>
              </a:rPr>
              <a:t>Ст. 1 п. 6  Федерального закона от 13.07.2015 г. № 218-ФЗ </a:t>
            </a:r>
          </a:p>
          <a:p>
            <a:pPr algn="ctr" eaLnBrk="0" hangingPunct="0">
              <a:defRPr/>
            </a:pPr>
            <a:r>
              <a:rPr lang="ru-RU" sz="1500" b="1" u="sng" kern="0" dirty="0">
                <a:solidFill>
                  <a:schemeClr val="tx2"/>
                </a:solidFill>
                <a:effectLst>
                  <a:outerShdw blurRad="38100" dist="38100" dir="2700000" algn="tl">
                    <a:srgbClr val="000000"/>
                  </a:outerShdw>
                </a:effectLst>
                <a:latin typeface="+mj-lt"/>
                <a:ea typeface="+mj-ea"/>
                <a:cs typeface="+mj-cs"/>
              </a:rPr>
              <a:t>«О государственной регистрации недвижимости</a:t>
            </a:r>
            <a:endParaRPr lang="ru-RU" sz="1500" b="1" kern="0" dirty="0">
              <a:solidFill>
                <a:schemeClr val="tx2"/>
              </a:solidFill>
              <a:effectLst>
                <a:outerShdw blurRad="38100" dist="38100" dir="2700000" algn="tl">
                  <a:srgbClr val="000000"/>
                </a:outerShdw>
              </a:effectLst>
              <a:latin typeface="+mj-lt"/>
              <a:ea typeface="+mj-ea"/>
              <a:cs typeface="+mj-cs"/>
            </a:endParaRPr>
          </a:p>
          <a:p>
            <a:pPr algn="ctr" eaLnBrk="0" hangingPunct="0">
              <a:defRPr/>
            </a:pPr>
            <a:endParaRPr lang="ru-RU" sz="1500" b="1" kern="0" dirty="0">
              <a:solidFill>
                <a:srgbClr val="FFC000"/>
              </a:solidFill>
              <a:effectLst>
                <a:outerShdw blurRad="38100" dist="38100" dir="2700000" algn="tl">
                  <a:srgbClr val="000000"/>
                </a:outerShdw>
              </a:effectLst>
              <a:latin typeface="+mj-lt"/>
              <a:ea typeface="+mj-ea"/>
              <a:cs typeface="+mj-cs"/>
            </a:endParaRPr>
          </a:p>
          <a:p>
            <a:pPr algn="ctr" eaLnBrk="0" hangingPunct="0">
              <a:defRPr/>
            </a:pPr>
            <a:r>
              <a:rPr lang="ru-RU" sz="1500" b="1" kern="0" dirty="0">
                <a:effectLst>
                  <a:outerShdw blurRad="38100" dist="38100" dir="2700000" algn="tl">
                    <a:srgbClr val="000000"/>
                  </a:outerShdw>
                </a:effectLst>
                <a:latin typeface="+mj-lt"/>
                <a:ea typeface="+mj-ea"/>
                <a:cs typeface="+mj-cs"/>
              </a:rPr>
              <a:t> </a:t>
            </a:r>
            <a:r>
              <a:rPr lang="ru-RU" sz="1500" b="1" kern="0" dirty="0">
                <a:solidFill>
                  <a:srgbClr val="FF0000"/>
                </a:solidFill>
                <a:effectLst>
                  <a:outerShdw blurRad="38100" dist="38100" dir="2700000" algn="tl">
                    <a:srgbClr val="000000"/>
                  </a:outerShdw>
                </a:effectLst>
                <a:latin typeface="+mj-lt"/>
                <a:ea typeface="+mj-ea"/>
                <a:cs typeface="+mj-cs"/>
              </a:rPr>
              <a:t>Государственной регистрации подлежат </a:t>
            </a:r>
            <a:r>
              <a:rPr lang="ru-RU" sz="1500" kern="0" dirty="0">
                <a:effectLst>
                  <a:outerShdw blurRad="38100" dist="38100" dir="2700000" algn="tl">
                    <a:srgbClr val="000000"/>
                  </a:outerShdw>
                </a:effectLst>
                <a:latin typeface="+mj-lt"/>
                <a:ea typeface="+mj-ea"/>
                <a:cs typeface="+mj-cs"/>
              </a:rPr>
              <a:t>право собственности и другие вещные права на недвижимое имущество и сделки с ним в соответствии со ст. ст. 130, 131, 132, 133.1 и 164 ГК РФ.</a:t>
            </a:r>
          </a:p>
          <a:p>
            <a:pPr algn="ctr" eaLnBrk="0" hangingPunct="0">
              <a:defRPr/>
            </a:pPr>
            <a:r>
              <a:rPr lang="ru-RU" sz="1500" kern="0" dirty="0">
                <a:effectLst>
                  <a:outerShdw blurRad="38100" dist="38100" dir="2700000" algn="tl">
                    <a:srgbClr val="000000"/>
                  </a:outerShdw>
                </a:effectLst>
                <a:latin typeface="+mj-lt"/>
                <a:ea typeface="+mj-ea"/>
                <a:cs typeface="+mj-cs"/>
              </a:rPr>
              <a:t>В случаях, установленных федеральным законом государственной регистрации подлежат возникающие ограничения прав и </a:t>
            </a:r>
            <a:r>
              <a:rPr lang="ru-RU" sz="1500" b="1" kern="0" dirty="0">
                <a:solidFill>
                  <a:srgbClr val="FF0000"/>
                </a:solidFill>
                <a:effectLst>
                  <a:outerShdw blurRad="38100" dist="38100" dir="2700000" algn="tl">
                    <a:srgbClr val="000000"/>
                  </a:outerShdw>
                </a:effectLst>
                <a:latin typeface="+mj-lt"/>
                <a:ea typeface="+mj-ea"/>
                <a:cs typeface="+mj-cs"/>
              </a:rPr>
              <a:t>обременения недвижимого имущества</a:t>
            </a:r>
            <a:r>
              <a:rPr lang="ru-RU" sz="1500" kern="0" dirty="0">
                <a:effectLst>
                  <a:outerShdw blurRad="38100" dist="38100" dir="2700000" algn="tl">
                    <a:srgbClr val="000000"/>
                  </a:outerShdw>
                </a:effectLst>
                <a:latin typeface="+mj-lt"/>
                <a:ea typeface="+mj-ea"/>
                <a:cs typeface="+mj-cs"/>
              </a:rPr>
              <a:t>, в частности сервитут, ипотека, доверительное управление, аренда, наем жилого помещения.</a:t>
            </a:r>
            <a:endParaRPr lang="ru-RU" sz="1500" dirty="0">
              <a:latin typeface="+mn-lt"/>
            </a:endParaRPr>
          </a:p>
          <a:p>
            <a:pPr algn="ctr" eaLnBrk="0" hangingPunct="0">
              <a:defRPr/>
            </a:pPr>
            <a:endParaRPr lang="ru-RU" sz="2400" kern="0" dirty="0">
              <a:effectLst>
                <a:outerShdw blurRad="38100" dist="38100" dir="2700000" algn="tl">
                  <a:srgbClr val="000000"/>
                </a:outerShdw>
              </a:effectLst>
              <a:latin typeface="+mj-lt"/>
              <a:ea typeface="+mj-ea"/>
              <a:cs typeface="+mj-cs"/>
            </a:endParaRPr>
          </a:p>
        </p:txBody>
      </p:sp>
    </p:spTree>
    <p:extLst>
      <p:ext uri="{BB962C8B-B14F-4D97-AF65-F5344CB8AC3E}">
        <p14:creationId xmlns:p14="http://schemas.microsoft.com/office/powerpoint/2010/main" val="17893376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188640"/>
            <a:ext cx="7128792" cy="1008112"/>
          </a:xfrm>
          <a:solidFill>
            <a:schemeClr val="accent1">
              <a:lumMod val="50000"/>
            </a:schemeClr>
          </a:solidFill>
          <a:ln w="38100" cmpd="sng">
            <a:solidFill>
              <a:schemeClr val="tx2"/>
            </a:solidFill>
            <a:prstDash val="solid"/>
          </a:ln>
          <a:scene3d>
            <a:camera prst="orthographicFront"/>
            <a:lightRig rig="threePt" dir="t"/>
          </a:scene3d>
          <a:sp3d>
            <a:bevelT w="120650" prst="convex"/>
          </a:sp3d>
        </p:spPr>
        <p:txBody>
          <a:bodyPr>
            <a:noAutofit/>
          </a:body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000" b="1" dirty="0"/>
              <a:t>Статья </a:t>
            </a:r>
            <a:r>
              <a:rPr lang="ru-RU" sz="2000" b="1" dirty="0" smtClean="0"/>
              <a:t>533 </a:t>
            </a:r>
            <a:r>
              <a:rPr lang="ru-RU" sz="2000" b="1" dirty="0"/>
              <a:t>ГК </a:t>
            </a:r>
            <a:r>
              <a:rPr lang="ru-RU" sz="2000" b="1" dirty="0" smtClean="0"/>
              <a:t>ДНР. </a:t>
            </a:r>
            <a:r>
              <a:rPr lang="ru-RU" sz="2000" b="1" dirty="0"/>
              <a:t/>
            </a:r>
            <a:br>
              <a:rPr lang="ru-RU" sz="2000" b="1" dirty="0"/>
            </a:br>
            <a:r>
              <a:rPr lang="ru-RU" sz="2000" b="1" dirty="0"/>
              <a:t>Опцион на заключение договора.</a:t>
            </a:r>
            <a:br>
              <a:rPr lang="ru-RU" sz="2000" b="1" dirty="0"/>
            </a:br>
            <a:endParaRPr lang="ru-RU" sz="2000" b="1" dirty="0"/>
          </a:p>
        </p:txBody>
      </p:sp>
      <p:sp>
        <p:nvSpPr>
          <p:cNvPr id="4" name="TextBox 3"/>
          <p:cNvSpPr txBox="1"/>
          <p:nvPr/>
        </p:nvSpPr>
        <p:spPr>
          <a:xfrm>
            <a:off x="8525521" y="548680"/>
            <a:ext cx="234547" cy="861774"/>
          </a:xfrm>
          <a:prstGeom prst="rect">
            <a:avLst/>
          </a:prstGeom>
          <a:noFill/>
        </p:spPr>
        <p:txBody>
          <a:bodyPr wrap="none" rtlCol="0">
            <a:spAutoFit/>
          </a:bodyPr>
          <a:lstStyle/>
          <a:p>
            <a:endParaRPr lang="ru-RU" sz="3200" b="1" dirty="0">
              <a:solidFill>
                <a:srgbClr val="40464F"/>
              </a:solidFill>
            </a:endParaRPr>
          </a:p>
          <a:p>
            <a:endParaRPr lang="ru-RU" dirty="0"/>
          </a:p>
        </p:txBody>
      </p:sp>
      <p:sp>
        <p:nvSpPr>
          <p:cNvPr id="6" name="TextBox 5"/>
          <p:cNvSpPr txBox="1"/>
          <p:nvPr/>
        </p:nvSpPr>
        <p:spPr>
          <a:xfrm>
            <a:off x="251520" y="2132856"/>
            <a:ext cx="8640961" cy="369332"/>
          </a:xfrm>
          <a:prstGeom prst="rect">
            <a:avLst/>
          </a:prstGeom>
          <a:noFill/>
        </p:spPr>
        <p:txBody>
          <a:bodyPr wrap="square" rtlCol="0">
            <a:spAutoFit/>
          </a:bodyPr>
          <a:lstStyle/>
          <a:p>
            <a:pPr algn="just"/>
            <a:r>
              <a:rPr lang="ru-RU" dirty="0"/>
              <a:t>	</a:t>
            </a:r>
            <a:endParaRPr lang="ru-RU" sz="2200" dirty="0"/>
          </a:p>
        </p:txBody>
      </p:sp>
      <p:graphicFrame>
        <p:nvGraphicFramePr>
          <p:cNvPr id="7" name="Таблица 6"/>
          <p:cNvGraphicFramePr>
            <a:graphicFrameLocks noGrp="1"/>
          </p:cNvGraphicFramePr>
          <p:nvPr>
            <p:extLst>
              <p:ext uri="{D42A27DB-BD31-4B8C-83A1-F6EECF244321}">
                <p14:modId xmlns:p14="http://schemas.microsoft.com/office/powerpoint/2010/main" val="3408182449"/>
              </p:ext>
            </p:extLst>
          </p:nvPr>
        </p:nvGraphicFramePr>
        <p:xfrm>
          <a:off x="179512" y="1340768"/>
          <a:ext cx="8856984" cy="5328592"/>
        </p:xfrm>
        <a:graphic>
          <a:graphicData uri="http://schemas.openxmlformats.org/drawingml/2006/table">
            <a:tbl>
              <a:tblPr firstRow="1" bandRow="1" bandCol="1">
                <a:tableStyleId>{5C22544A-7EE6-4342-B048-85BDC9FD1C3A}</a:tableStyleId>
              </a:tblPr>
              <a:tblGrid>
                <a:gridCol w="8327078">
                  <a:extLst>
                    <a:ext uri="{9D8B030D-6E8A-4147-A177-3AD203B41FA5}">
                      <a16:colId xmlns:a16="http://schemas.microsoft.com/office/drawing/2014/main" xmlns="" val="20000"/>
                    </a:ext>
                  </a:extLst>
                </a:gridCol>
                <a:gridCol w="529906">
                  <a:extLst>
                    <a:ext uri="{9D8B030D-6E8A-4147-A177-3AD203B41FA5}">
                      <a16:colId xmlns:a16="http://schemas.microsoft.com/office/drawing/2014/main" xmlns="" val="20001"/>
                    </a:ext>
                  </a:extLst>
                </a:gridCol>
              </a:tblGrid>
              <a:tr h="5328592">
                <a:tc>
                  <a:txBody>
                    <a:bodyPr/>
                    <a:lstStyle/>
                    <a:p>
                      <a:pPr algn="just">
                        <a:lnSpc>
                          <a:spcPct val="110000"/>
                        </a:lnSpc>
                      </a:pPr>
                      <a:r>
                        <a:rPr lang="ru-RU" sz="1600" b="0" i="0" u="none" strike="noStrike" kern="1200" baseline="0" dirty="0">
                          <a:solidFill>
                            <a:schemeClr val="lt1"/>
                          </a:solidFill>
                          <a:latin typeface="+mn-lt"/>
                          <a:ea typeface="+mn-ea"/>
                          <a:cs typeface="+mn-cs"/>
                        </a:rPr>
                        <a:t>      1.  В силу соглашения о предоставлении опциона на заключение договора (опцион на заключение договора) </a:t>
                      </a:r>
                      <a:r>
                        <a:rPr lang="ru-RU" sz="1600" b="1" i="0" u="none" strike="noStrike" kern="1200" baseline="0" dirty="0">
                          <a:solidFill>
                            <a:srgbClr val="FF0000"/>
                          </a:solidFill>
                          <a:effectLst>
                            <a:outerShdw blurRad="50800" dist="38100" dir="2700000" algn="tl" rotWithShape="0">
                              <a:srgbClr val="000000">
                                <a:alpha val="43000"/>
                              </a:srgbClr>
                            </a:outerShdw>
                          </a:effectLst>
                          <a:latin typeface="+mn-lt"/>
                          <a:ea typeface="+mn-ea"/>
                          <a:cs typeface="+mn-cs"/>
                        </a:rPr>
                        <a:t>одна сторона посредством безотзывной оферты предоставляет другой стороне право заключить один или несколько договоров на условиях, предусмотренных опционом.</a:t>
                      </a:r>
                      <a:r>
                        <a:rPr lang="ru-RU" sz="1600" b="1" i="0" u="none" strike="noStrike" kern="1200" baseline="0" dirty="0">
                          <a:solidFill>
                            <a:srgbClr val="FF0000"/>
                          </a:solidFill>
                          <a:latin typeface="+mn-lt"/>
                          <a:ea typeface="+mn-ea"/>
                          <a:cs typeface="+mn-cs"/>
                        </a:rPr>
                        <a:t> </a:t>
                      </a:r>
                      <a:r>
                        <a:rPr lang="ru-RU" sz="1600" b="0" i="0" u="none" strike="noStrike" kern="1200" baseline="0" dirty="0">
                          <a:solidFill>
                            <a:schemeClr val="lt1"/>
                          </a:solidFill>
                          <a:latin typeface="+mn-lt"/>
                          <a:ea typeface="+mn-ea"/>
                          <a:cs typeface="+mn-cs"/>
                        </a:rPr>
                        <a:t>Опцион на заключение договора предоставляется за плату или другое встречное предоставление, если иное не предусмотрено соглашением, в том числе заключенным между коммерческими организациями. Другая сторона вправе заключить договор путем акцепта такой оферты в порядке, в сроки и на условиях, которые предусмотрены опционом.</a:t>
                      </a:r>
                    </a:p>
                    <a:p>
                      <a:pPr algn="just">
                        <a:lnSpc>
                          <a:spcPct val="110000"/>
                        </a:lnSpc>
                      </a:pPr>
                      <a:r>
                        <a:rPr lang="ru-RU" sz="1600" b="0" i="0" u="none" strike="noStrike" kern="1200" baseline="0" dirty="0">
                          <a:solidFill>
                            <a:schemeClr val="lt1"/>
                          </a:solidFill>
                          <a:latin typeface="+mn-lt"/>
                          <a:ea typeface="+mn-ea"/>
                          <a:cs typeface="+mn-cs"/>
                        </a:rPr>
                        <a:t>       Опционом на заключение договора может быть предусмотрено, что акцепт возможен только при наступлении определенного таким опционом условия, в том числе зависящего от воли одной из сторон.</a:t>
                      </a:r>
                    </a:p>
                    <a:p>
                      <a:pPr algn="just">
                        <a:lnSpc>
                          <a:spcPct val="110000"/>
                        </a:lnSpc>
                      </a:pPr>
                      <a:r>
                        <a:rPr lang="ru-RU" sz="1600" b="0" i="0" u="none" strike="noStrike" kern="1200" baseline="0" dirty="0">
                          <a:solidFill>
                            <a:schemeClr val="lt1"/>
                          </a:solidFill>
                          <a:latin typeface="+mn-lt"/>
                          <a:ea typeface="+mn-ea"/>
                          <a:cs typeface="+mn-cs"/>
                        </a:rPr>
                        <a:t>    2. В случае, когда опционом на заключение договора </a:t>
                      </a:r>
                      <a:r>
                        <a:rPr lang="ru-RU" sz="1600" b="1" i="0" u="none" strike="noStrike" kern="1200" baseline="0" dirty="0">
                          <a:solidFill>
                            <a:srgbClr val="FF0000"/>
                          </a:solidFill>
                          <a:effectLst>
                            <a:outerShdw blurRad="50800" dist="38100" dir="2700000" algn="tl" rotWithShape="0">
                              <a:srgbClr val="000000">
                                <a:alpha val="43000"/>
                              </a:srgbClr>
                            </a:outerShdw>
                          </a:effectLst>
                          <a:latin typeface="+mn-lt"/>
                          <a:ea typeface="+mn-ea"/>
                          <a:cs typeface="+mn-cs"/>
                        </a:rPr>
                        <a:t>срок для акцепта </a:t>
                      </a:r>
                      <a:r>
                        <a:rPr lang="ru-RU" sz="1600" b="0" i="0" u="none" strike="noStrike" kern="1200" baseline="0" dirty="0">
                          <a:solidFill>
                            <a:schemeClr val="lt1"/>
                          </a:solidFill>
                          <a:latin typeface="+mn-lt"/>
                          <a:ea typeface="+mn-ea"/>
                          <a:cs typeface="+mn-cs"/>
                        </a:rPr>
                        <a:t>безотзывной оферты не установлен, этот срок </a:t>
                      </a:r>
                      <a:r>
                        <a:rPr lang="ru-RU" sz="1600" b="1" i="0" u="none" strike="noStrike" kern="1200" baseline="0" dirty="0">
                          <a:solidFill>
                            <a:srgbClr val="FF0000"/>
                          </a:solidFill>
                          <a:effectLst>
                            <a:outerShdw blurRad="50800" dist="38100" dir="2700000" algn="tl" rotWithShape="0">
                              <a:srgbClr val="000000">
                                <a:alpha val="43000"/>
                              </a:srgbClr>
                            </a:outerShdw>
                          </a:effectLst>
                          <a:latin typeface="+mn-lt"/>
                          <a:ea typeface="+mn-ea"/>
                          <a:cs typeface="+mn-cs"/>
                        </a:rPr>
                        <a:t>считается равным одному году</a:t>
                      </a:r>
                      <a:r>
                        <a:rPr lang="ru-RU" sz="1600" b="0" i="0" u="none" strike="noStrike" kern="1200" baseline="0" dirty="0">
                          <a:solidFill>
                            <a:schemeClr val="lt1"/>
                          </a:solidFill>
                          <a:latin typeface="+mn-lt"/>
                          <a:ea typeface="+mn-ea"/>
                          <a:cs typeface="+mn-cs"/>
                        </a:rPr>
                        <a:t>, если иное не вытекает из существа договора или обычаев.</a:t>
                      </a:r>
                    </a:p>
                    <a:p>
                      <a:pPr algn="just">
                        <a:lnSpc>
                          <a:spcPct val="110000"/>
                        </a:lnSpc>
                      </a:pPr>
                      <a:r>
                        <a:rPr lang="ru-RU" sz="1600" b="0" i="0" u="none" strike="noStrike" kern="1200" baseline="0" dirty="0">
                          <a:solidFill>
                            <a:schemeClr val="lt1"/>
                          </a:solidFill>
                          <a:latin typeface="+mn-lt"/>
                          <a:ea typeface="+mn-ea"/>
                          <a:cs typeface="+mn-cs"/>
                        </a:rPr>
                        <a:t>    3. Если опционом на заключение договора не предусмотрено иное, </a:t>
                      </a:r>
                      <a:r>
                        <a:rPr lang="ru-RU" sz="1600" b="1" i="0" u="none" strike="noStrike" kern="1200" baseline="0" dirty="0">
                          <a:solidFill>
                            <a:srgbClr val="FF0000"/>
                          </a:solidFill>
                          <a:effectLst>
                            <a:outerShdw blurRad="50800" dist="38100" dir="2700000" algn="tl" rotWithShape="0">
                              <a:srgbClr val="000000">
                                <a:alpha val="43000"/>
                              </a:srgbClr>
                            </a:outerShdw>
                          </a:effectLst>
                          <a:latin typeface="+mn-lt"/>
                          <a:ea typeface="+mn-ea"/>
                          <a:cs typeface="+mn-cs"/>
                        </a:rPr>
                        <a:t>платеж по нему не засчитывается в счет платежей по договору, заключаемому на основании безотзывной оферты, и не подлежит возврату в случае, когда не будет акцепта.</a:t>
                      </a:r>
                    </a:p>
                  </a:txBody>
                  <a:tcPr marL="180000" marR="180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tc>
                  <a:txBody>
                    <a:bodyPr/>
                    <a:lstStyle/>
                    <a:p>
                      <a:endParaRPr lang="ru-RU"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tcPr>
                </a:tc>
                <a:extLst>
                  <a:ext uri="{0D108BD9-81ED-4DB2-BD59-A6C34878D82A}">
                    <a16:rowId xmlns:a16="http://schemas.microsoft.com/office/drawing/2014/main" xmlns="" val="10000"/>
                  </a:ext>
                </a:extLst>
              </a:tr>
            </a:tbl>
          </a:graphicData>
        </a:graphic>
      </p:graphicFrame>
      <p:sp>
        <p:nvSpPr>
          <p:cNvPr id="8" name="TextBox 7"/>
          <p:cNvSpPr txBox="1"/>
          <p:nvPr/>
        </p:nvSpPr>
        <p:spPr>
          <a:xfrm>
            <a:off x="8506374" y="548680"/>
            <a:ext cx="641121" cy="584776"/>
          </a:xfrm>
          <a:prstGeom prst="rect">
            <a:avLst/>
          </a:prstGeom>
          <a:noFill/>
        </p:spPr>
        <p:txBody>
          <a:bodyPr wrap="none" rtlCol="0">
            <a:spAutoFit/>
          </a:bodyPr>
          <a:lstStyle/>
          <a:p>
            <a:r>
              <a:rPr lang="ru-RU" sz="3200" b="1" dirty="0">
                <a:solidFill>
                  <a:srgbClr val="40464F"/>
                </a:solidFill>
              </a:rPr>
              <a:t>16</a:t>
            </a:r>
          </a:p>
        </p:txBody>
      </p:sp>
    </p:spTree>
    <p:extLst>
      <p:ext uri="{BB962C8B-B14F-4D97-AF65-F5344CB8AC3E}">
        <p14:creationId xmlns:p14="http://schemas.microsoft.com/office/powerpoint/2010/main" val="1512867188"/>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167</a:t>
            </a:r>
          </a:p>
        </p:txBody>
      </p:sp>
      <p:sp>
        <p:nvSpPr>
          <p:cNvPr id="4" name="Заголовок 1"/>
          <p:cNvSpPr txBox="1">
            <a:spLocks noGrp="1"/>
          </p:cNvSpPr>
          <p:nvPr>
            <p:ph type="title"/>
          </p:nvPr>
        </p:nvSpPr>
        <p:spPr>
          <a:xfrm>
            <a:off x="827584" y="381000"/>
            <a:ext cx="7175245" cy="1031776"/>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800" b="1" dirty="0"/>
              <a:t>СПС Консультант Плюс</a:t>
            </a:r>
            <a:endParaRPr lang="ru-RU" sz="2800" b="1" dirty="0">
              <a:effectLst>
                <a:outerShdw blurRad="50800" dist="38100" dir="2700000" algn="tl" rotWithShape="0">
                  <a:srgbClr val="000000">
                    <a:alpha val="43000"/>
                  </a:srgbClr>
                </a:outerShdw>
              </a:effectLst>
            </a:endParaRPr>
          </a:p>
        </p:txBody>
      </p:sp>
      <p:sp>
        <p:nvSpPr>
          <p:cNvPr id="5" name="Прямоугольник 4"/>
          <p:cNvSpPr/>
          <p:nvPr/>
        </p:nvSpPr>
        <p:spPr bwMode="auto">
          <a:xfrm>
            <a:off x="446228" y="1609345"/>
            <a:ext cx="8229600" cy="4835346"/>
          </a:xfrm>
          <a:prstGeom prst="rect">
            <a:avLst/>
          </a:prstGeom>
          <a:solidFill>
            <a:schemeClr val="accent1">
              <a:lumMod val="50000"/>
            </a:schemeClr>
          </a:solidFill>
          <a:ln w="38100" cap="flat" cmpd="sng" algn="ctr">
            <a:solidFill>
              <a:srgbClr val="869AA9"/>
            </a:solidFill>
            <a:prstDash val="dash"/>
            <a:round/>
            <a:headEnd type="none" w="med" len="med"/>
            <a:tailEnd type="none" w="med" len="med"/>
          </a:ln>
          <a:effectLst/>
          <a:scene3d>
            <a:camera prst="orthographicFront"/>
            <a:lightRig rig="threePt" dir="t"/>
          </a:scene3d>
          <a:sp3d>
            <a:bevelT prst="convex"/>
          </a:sp3d>
        </p:spPr>
        <p:txBody>
          <a:bodyPr anchor="ctr">
            <a:normAutofit/>
          </a:bodyPr>
          <a:lstStyle/>
          <a:p>
            <a:pPr algn="ctr">
              <a:defRPr/>
            </a:pPr>
            <a:r>
              <a:rPr lang="ru-RU" sz="1600" b="1" i="1" dirty="0">
                <a:solidFill>
                  <a:schemeClr val="tx2"/>
                </a:solidFill>
                <a:effectLst>
                  <a:outerShdw blurRad="38100" dist="38100" dir="2700000" algn="tl">
                    <a:srgbClr val="000000">
                      <a:alpha val="43137"/>
                    </a:srgbClr>
                  </a:outerShdw>
                </a:effectLst>
                <a:latin typeface="+mn-lt"/>
              </a:rPr>
              <a:t>Момент, с которого договор доверительного управления имуществом считается заключенным</a:t>
            </a:r>
          </a:p>
          <a:p>
            <a:pPr>
              <a:defRPr/>
            </a:pPr>
            <a:endParaRPr lang="ru-RU" sz="1600" dirty="0">
              <a:effectLst>
                <a:outerShdw blurRad="38100" dist="38100" dir="2700000" algn="tl">
                  <a:srgbClr val="000000">
                    <a:alpha val="43137"/>
                  </a:srgbClr>
                </a:outerShdw>
              </a:effectLst>
              <a:latin typeface="+mn-lt"/>
            </a:endParaRPr>
          </a:p>
          <a:p>
            <a:pPr>
              <a:defRPr/>
            </a:pPr>
            <a:r>
              <a:rPr lang="ru-RU" sz="1400" dirty="0">
                <a:effectLst>
                  <a:outerShdw blurRad="38100" dist="38100" dir="2700000" algn="tl">
                    <a:srgbClr val="000000">
                      <a:alpha val="43137"/>
                    </a:srgbClr>
                  </a:outerShdw>
                </a:effectLst>
                <a:latin typeface="+mn-lt"/>
              </a:rPr>
              <a:t>	При применении норм, регулирующих отношения по доверительному управлению имуществом, в судебной практике возникает вопрос относительно момента заключения рассматриваемого договора.</a:t>
            </a:r>
          </a:p>
          <a:p>
            <a:pPr>
              <a:defRPr/>
            </a:pPr>
            <a:endParaRPr lang="ru-RU" sz="1400" dirty="0">
              <a:effectLst>
                <a:outerShdw blurRad="38100" dist="38100" dir="2700000" algn="tl">
                  <a:srgbClr val="000000">
                    <a:alpha val="43137"/>
                  </a:srgbClr>
                </a:outerShdw>
              </a:effectLst>
              <a:latin typeface="+mn-lt"/>
            </a:endParaRPr>
          </a:p>
          <a:p>
            <a:pPr>
              <a:defRPr/>
            </a:pPr>
            <a:r>
              <a:rPr lang="ru-RU" sz="1400" dirty="0">
                <a:effectLst>
                  <a:outerShdw blurRad="38100" dist="38100" dir="2700000" algn="tl">
                    <a:srgbClr val="000000">
                      <a:alpha val="43137"/>
                    </a:srgbClr>
                  </a:outerShdw>
                </a:effectLst>
                <a:latin typeface="+mn-lt"/>
              </a:rPr>
              <a:t>	Сложности возникают, в частности, при толковании норм п. 1 ст. 1012 и ст. 1017 ГК РФ. Первая закрепляет реальную конструкцию договора доверительного управления имуществом, т.е. его заключение с момента передачи объекта управления. </a:t>
            </a:r>
          </a:p>
          <a:p>
            <a:pPr>
              <a:defRPr/>
            </a:pPr>
            <a:r>
              <a:rPr lang="ru-RU" sz="1400" dirty="0">
                <a:effectLst>
                  <a:outerShdw blurRad="38100" dist="38100" dir="2700000" algn="tl">
                    <a:srgbClr val="000000">
                      <a:alpha val="43137"/>
                    </a:srgbClr>
                  </a:outerShdw>
                </a:effectLst>
                <a:latin typeface="+mn-lt"/>
              </a:rPr>
              <a:t>	Вторая норма устанавливает необходимость государственной регистрации этой передачи (п. 2 ст. 1017 ГК РФ), а также последствия несоблюдения указанных требований в виде недействительности договора доверительного управления (п. 3 ст. 1017 ГК РФ).</a:t>
            </a:r>
          </a:p>
          <a:p>
            <a:pPr>
              <a:defRPr/>
            </a:pPr>
            <a:endParaRPr lang="ru-RU" sz="1400" dirty="0">
              <a:effectLst>
                <a:outerShdw blurRad="38100" dist="38100" dir="2700000" algn="tl">
                  <a:srgbClr val="000000">
                    <a:alpha val="43137"/>
                  </a:srgbClr>
                </a:outerShdw>
              </a:effectLst>
              <a:latin typeface="+mn-lt"/>
            </a:endParaRPr>
          </a:p>
          <a:p>
            <a:pPr>
              <a:defRPr/>
            </a:pPr>
            <a:r>
              <a:rPr lang="ru-RU" sz="1400" dirty="0">
                <a:effectLst>
                  <a:outerShdw blurRad="38100" dist="38100" dir="2700000" algn="tl">
                    <a:srgbClr val="000000">
                      <a:alpha val="43137"/>
                    </a:srgbClr>
                  </a:outerShdw>
                </a:effectLst>
                <a:latin typeface="+mn-lt"/>
              </a:rPr>
              <a:t>	</a:t>
            </a:r>
            <a:r>
              <a:rPr lang="ru-RU" sz="1400" b="1" i="1" dirty="0">
                <a:solidFill>
                  <a:schemeClr val="tx2"/>
                </a:solidFill>
                <a:effectLst>
                  <a:outerShdw blurRad="38100" dist="38100" dir="2700000" algn="tl">
                    <a:srgbClr val="000000">
                      <a:alpha val="43137"/>
                    </a:srgbClr>
                  </a:outerShdw>
                </a:effectLst>
                <a:latin typeface="+mn-lt"/>
              </a:rPr>
              <a:t>1.1. Вывод из судебной практики: </a:t>
            </a:r>
          </a:p>
          <a:p>
            <a:pPr>
              <a:defRPr/>
            </a:pPr>
            <a:r>
              <a:rPr lang="ru-RU" sz="1400" dirty="0">
                <a:effectLst>
                  <a:outerShdw blurRad="38100" dist="38100" dir="2700000" algn="tl">
                    <a:srgbClr val="000000">
                      <a:alpha val="43137"/>
                    </a:srgbClr>
                  </a:outerShdw>
                </a:effectLst>
                <a:latin typeface="+mn-lt"/>
              </a:rPr>
              <a:t>	Договор доверительного управления недвижимым имуществом является реальным, т.е. считается заключенным с момента передачи объекта доверительного управления.</a:t>
            </a:r>
          </a:p>
          <a:p>
            <a:pPr>
              <a:defRPr/>
            </a:pPr>
            <a:r>
              <a:rPr lang="ru-RU" sz="1400" dirty="0">
                <a:effectLst>
                  <a:outerShdw blurRad="38100" dist="38100" dir="2700000" algn="tl">
                    <a:srgbClr val="000000">
                      <a:alpha val="43137"/>
                    </a:srgbClr>
                  </a:outerShdw>
                </a:effectLst>
                <a:latin typeface="+mn-lt"/>
              </a:rPr>
              <a:t>Передача недвижимого имущества в доверительное управление подлежит государственной регистрации в том же порядке, что и переход права собственности на это имущество (п. 3 ст. 1017 ГК РФ).</a:t>
            </a:r>
          </a:p>
          <a:p>
            <a:pPr>
              <a:defRPr/>
            </a:pPr>
            <a:r>
              <a:rPr lang="ru-RU" sz="1400" dirty="0">
                <a:effectLst>
                  <a:outerShdw blurRad="38100" dist="38100" dir="2700000" algn="tl">
                    <a:srgbClr val="000000">
                      <a:alpha val="43137"/>
                    </a:srgbClr>
                  </a:outerShdw>
                </a:effectLst>
                <a:latin typeface="+mn-lt"/>
              </a:rPr>
              <a:t> </a:t>
            </a:r>
          </a:p>
        </p:txBody>
      </p:sp>
    </p:spTree>
    <p:extLst>
      <p:ext uri="{BB962C8B-B14F-4D97-AF65-F5344CB8AC3E}">
        <p14:creationId xmlns:p14="http://schemas.microsoft.com/office/powerpoint/2010/main" val="1565732052"/>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a:xfrm>
            <a:off x="827584" y="381000"/>
            <a:ext cx="7175245" cy="782117"/>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fontAlgn="auto">
              <a:spcAft>
                <a:spcPts val="0"/>
              </a:spcAft>
              <a:defRPr/>
            </a:pPr>
            <a:r>
              <a:rPr lang="ru-RU" sz="2800" b="1"/>
              <a:t>СПС Консультант Плюс</a:t>
            </a:r>
            <a:endParaRPr lang="ru-RU" sz="2800" b="1" dirty="0">
              <a:effectLst>
                <a:outerShdw blurRad="50800" dist="38100" dir="2700000" algn="tl" rotWithShape="0">
                  <a:srgbClr val="000000">
                    <a:alpha val="43000"/>
                  </a:srgbClr>
                </a:outerShdw>
              </a:effectLst>
            </a:endParaRPr>
          </a:p>
        </p:txBody>
      </p:sp>
      <p:sp>
        <p:nvSpPr>
          <p:cNvPr id="4" name="Прямоугольник 3"/>
          <p:cNvSpPr/>
          <p:nvPr/>
        </p:nvSpPr>
        <p:spPr bwMode="auto">
          <a:xfrm>
            <a:off x="446228" y="1331365"/>
            <a:ext cx="8295436" cy="5113325"/>
          </a:xfrm>
          <a:prstGeom prst="rect">
            <a:avLst/>
          </a:prstGeom>
          <a:solidFill>
            <a:schemeClr val="accent1">
              <a:lumMod val="50000"/>
            </a:schemeClr>
          </a:solidFill>
          <a:ln w="38100" cap="flat" cmpd="sng" algn="ctr">
            <a:solidFill>
              <a:srgbClr val="869AA9"/>
            </a:solidFill>
            <a:prstDash val="dash"/>
            <a:round/>
            <a:headEnd type="none" w="med" len="med"/>
            <a:tailEnd type="none" w="med" len="med"/>
          </a:ln>
          <a:effectLst/>
          <a:scene3d>
            <a:camera prst="orthographicFront"/>
            <a:lightRig rig="threePt" dir="t"/>
          </a:scene3d>
          <a:sp3d>
            <a:bevelT prst="convex"/>
          </a:sp3d>
        </p:spPr>
        <p:txBody>
          <a:bodyPr anchor="ctr">
            <a:normAutofit lnSpcReduction="10000"/>
          </a:bodyPr>
          <a:lstStyle/>
          <a:p>
            <a:pPr algn="ctr">
              <a:defRPr/>
            </a:pPr>
            <a:r>
              <a:rPr lang="ru-RU" sz="1600" b="1" i="1" dirty="0">
                <a:solidFill>
                  <a:schemeClr val="tx2"/>
                </a:solidFill>
                <a:effectLst>
                  <a:outerShdw blurRad="38100" dist="38100" dir="2700000" algn="tl">
                    <a:srgbClr val="000000">
                      <a:alpha val="43137"/>
                    </a:srgbClr>
                  </a:outerShdw>
                </a:effectLst>
                <a:latin typeface="+mn-lt"/>
              </a:rPr>
              <a:t>Квалификация сделки как договора доверительного управления</a:t>
            </a:r>
          </a:p>
          <a:p>
            <a:pPr algn="ctr">
              <a:defRPr/>
            </a:pPr>
            <a:endParaRPr lang="ru-RU" sz="1400" dirty="0">
              <a:effectLst>
                <a:outerShdw blurRad="38100" dist="38100" dir="2700000" algn="tl">
                  <a:srgbClr val="000000">
                    <a:alpha val="43137"/>
                  </a:srgbClr>
                </a:outerShdw>
              </a:effectLst>
              <a:latin typeface="+mn-lt"/>
            </a:endParaRPr>
          </a:p>
          <a:p>
            <a:pPr>
              <a:defRPr/>
            </a:pPr>
            <a:r>
              <a:rPr lang="ru-RU" sz="1400" dirty="0">
                <a:effectLst>
                  <a:outerShdw blurRad="38100" dist="38100" dir="2700000" algn="tl">
                    <a:srgbClr val="000000">
                      <a:alpha val="43137"/>
                    </a:srgbClr>
                  </a:outerShdw>
                </a:effectLst>
                <a:latin typeface="+mn-lt"/>
              </a:rPr>
              <a:t>	Проблемы правового регулирования отношений в рамках договора доверительного управления имуществом возникают в судебной практике, в том числе в связи с отсутствием в нормах данного института четкого определения того, что является предметом договора.</a:t>
            </a:r>
          </a:p>
          <a:p>
            <a:pPr>
              <a:defRPr/>
            </a:pPr>
            <a:endParaRPr lang="ru-RU" sz="1400" dirty="0">
              <a:effectLst>
                <a:outerShdw blurRad="38100" dist="38100" dir="2700000" algn="tl">
                  <a:srgbClr val="000000">
                    <a:alpha val="43137"/>
                  </a:srgbClr>
                </a:outerShdw>
              </a:effectLst>
              <a:latin typeface="+mn-lt"/>
            </a:endParaRPr>
          </a:p>
          <a:p>
            <a:pPr>
              <a:defRPr/>
            </a:pPr>
            <a:r>
              <a:rPr lang="ru-RU" sz="1400" dirty="0">
                <a:effectLst>
                  <a:outerShdw blurRad="38100" dist="38100" dir="2700000" algn="tl">
                    <a:srgbClr val="000000">
                      <a:alpha val="43137"/>
                    </a:srgbClr>
                  </a:outerShdw>
                </a:effectLst>
                <a:latin typeface="+mn-lt"/>
              </a:rPr>
              <a:t>	В частности, исходя из положения п. 1 ст. 1012 ГК РФ предмет договора доверительного управления заключается в управлении имуществом в интересах учредителя управления или указанного им лица (выгодоприобретателя).</a:t>
            </a:r>
          </a:p>
          <a:p>
            <a:pPr>
              <a:defRPr/>
            </a:pPr>
            <a:r>
              <a:rPr lang="ru-RU" sz="1400" dirty="0">
                <a:effectLst>
                  <a:outerShdw blurRad="38100" dist="38100" dir="2700000" algn="tl">
                    <a:srgbClr val="000000">
                      <a:alpha val="43137"/>
                    </a:srgbClr>
                  </a:outerShdw>
                </a:effectLst>
                <a:latin typeface="+mn-lt"/>
              </a:rPr>
              <a:t>	При этом под управлением имуществом следует понимать совершение в отношении данного имущества в соответствии с договором доверительного управления любых юридических и фактических действий в интересах выгодоприобретателя (п. 2 ст. 1012 ГК РФ).</a:t>
            </a:r>
          </a:p>
          <a:p>
            <a:pPr>
              <a:defRPr/>
            </a:pPr>
            <a:endParaRPr lang="ru-RU" sz="1400" dirty="0">
              <a:effectLst>
                <a:outerShdw blurRad="38100" dist="38100" dir="2700000" algn="tl">
                  <a:srgbClr val="000000">
                    <a:alpha val="43137"/>
                  </a:srgbClr>
                </a:outerShdw>
              </a:effectLst>
              <a:latin typeface="+mn-lt"/>
            </a:endParaRPr>
          </a:p>
          <a:p>
            <a:pPr>
              <a:defRPr/>
            </a:pPr>
            <a:r>
              <a:rPr lang="ru-RU" sz="1400" dirty="0">
                <a:effectLst>
                  <a:outerShdw blurRad="38100" dist="38100" dir="2700000" algn="tl">
                    <a:srgbClr val="000000">
                      <a:alpha val="43137"/>
                    </a:srgbClr>
                  </a:outerShdw>
                </a:effectLst>
                <a:latin typeface="+mn-lt"/>
              </a:rPr>
              <a:t>	Нормы других отраслей законодательства также содержат указание на совершение должником в рамках исполнения обязательства тех или иных действий. В частности, ч. 2 ст. 162 ЖК РФ возлагает на управляющую организацию обязанность в течение согласованного срока за плату выполнять работы и (или) оказывать услуги по управлению многоквартирным домом, оказывать услуги и выполнять работы по надлежащему содержанию и ремонту общего имущества дома, предоставлять коммунальные услуги собственникам помещений и пользующимся помещениями в этом доме лицам или в случаях, предусмотренных ст. 157.2 ЖК РФ, обеспечить готовность инженерных систем, осуществлять иную направленную на достижение целей управления многоквартирным домом деятельность.</a:t>
            </a:r>
          </a:p>
          <a:p>
            <a:pPr>
              <a:defRPr/>
            </a:pPr>
            <a:endParaRPr lang="ru-RU" sz="1400" dirty="0">
              <a:effectLst>
                <a:outerShdw blurRad="38100" dist="38100" dir="2700000" algn="tl">
                  <a:srgbClr val="000000">
                    <a:alpha val="43137"/>
                  </a:srgbClr>
                </a:outerShdw>
              </a:effectLst>
              <a:latin typeface="+mn-lt"/>
            </a:endParaRPr>
          </a:p>
          <a:p>
            <a:pPr algn="ctr">
              <a:defRPr/>
            </a:pPr>
            <a:r>
              <a:rPr lang="ru-RU" sz="1400" b="1" i="1" dirty="0">
                <a:solidFill>
                  <a:schemeClr val="tx2"/>
                </a:solidFill>
                <a:effectLst>
                  <a:outerShdw blurRad="38100" dist="38100" dir="2700000" algn="tl">
                    <a:srgbClr val="000000">
                      <a:alpha val="43137"/>
                    </a:srgbClr>
                  </a:outerShdw>
                </a:effectLst>
                <a:latin typeface="+mn-lt"/>
              </a:rPr>
              <a:t>Правовая неопределенность по вопросу о предмете договора доверительного управления составляет основу для споров о квалификации той или иной сделки как договора доверительного управления.</a:t>
            </a:r>
          </a:p>
        </p:txBody>
      </p:sp>
      <p:sp>
        <p:nvSpPr>
          <p:cNvPr id="5" name="TextBox 4"/>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168</a:t>
            </a:r>
          </a:p>
        </p:txBody>
      </p:sp>
    </p:spTree>
    <p:extLst>
      <p:ext uri="{BB962C8B-B14F-4D97-AF65-F5344CB8AC3E}">
        <p14:creationId xmlns:p14="http://schemas.microsoft.com/office/powerpoint/2010/main" val="4215132950"/>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bwMode="auto">
          <a:xfrm>
            <a:off x="395536" y="1628775"/>
            <a:ext cx="3382962" cy="1079500"/>
          </a:xfrm>
          <a:prstGeom prst="roundRect">
            <a:avLst/>
          </a:prstGeom>
          <a:solidFill>
            <a:schemeClr val="accent1">
              <a:lumMod val="50000"/>
            </a:schemeClr>
          </a:solidFill>
          <a:ln w="38100" cap="flat" cmpd="sng" algn="ctr">
            <a:solidFill>
              <a:srgbClr val="838D9B"/>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effectLst>
                  <a:outerShdw blurRad="38100" dist="38100" dir="2700000" algn="tl">
                    <a:srgbClr val="000000">
                      <a:alpha val="43137"/>
                    </a:srgbClr>
                  </a:outerShdw>
                </a:effectLst>
                <a:latin typeface="+mn-lt"/>
              </a:rPr>
              <a:t>Предмет</a:t>
            </a:r>
            <a:r>
              <a:rPr lang="ru-RU" sz="2000" b="1" dirty="0">
                <a:effectLst>
                  <a:outerShdw blurRad="38100" dist="38100" dir="2700000" algn="tl">
                    <a:srgbClr val="000000">
                      <a:alpha val="43137"/>
                    </a:srgbClr>
                  </a:outerShdw>
                </a:effectLst>
                <a:latin typeface="+mn-lt"/>
              </a:rPr>
              <a:t> договора – </a:t>
            </a:r>
          </a:p>
          <a:p>
            <a:pPr algn="ctr">
              <a:defRPr/>
            </a:pPr>
            <a:r>
              <a:rPr lang="ru-RU" dirty="0">
                <a:effectLst>
                  <a:outerShdw blurRad="38100" dist="38100" dir="2700000" algn="tl">
                    <a:srgbClr val="000000">
                      <a:alpha val="43137"/>
                    </a:srgbClr>
                  </a:outerShdw>
                </a:effectLst>
                <a:latin typeface="+mn-lt"/>
              </a:rPr>
              <a:t>состав передаваемого имущества</a:t>
            </a:r>
          </a:p>
        </p:txBody>
      </p:sp>
      <p:sp>
        <p:nvSpPr>
          <p:cNvPr id="6" name="Скругленный прямоугольник 5"/>
          <p:cNvSpPr/>
          <p:nvPr/>
        </p:nvSpPr>
        <p:spPr bwMode="auto">
          <a:xfrm>
            <a:off x="395536" y="3067993"/>
            <a:ext cx="3382962" cy="1081087"/>
          </a:xfrm>
          <a:prstGeom prst="roundRect">
            <a:avLst/>
          </a:prstGeom>
          <a:solidFill>
            <a:schemeClr val="accent1">
              <a:lumMod val="50000"/>
            </a:schemeClr>
          </a:solidFill>
          <a:ln w="38100" cap="flat" cmpd="sng" algn="ctr">
            <a:solidFill>
              <a:srgbClr val="838D9B"/>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effectLst>
                  <a:outerShdw blurRad="38100" dist="38100" dir="2700000" algn="tl">
                    <a:srgbClr val="000000">
                      <a:alpha val="43137"/>
                    </a:srgbClr>
                  </a:outerShdw>
                </a:effectLst>
                <a:latin typeface="+mn-lt"/>
              </a:rPr>
              <a:t>Лицо, </a:t>
            </a:r>
            <a:r>
              <a:rPr lang="ru-RU" u="sng" dirty="0">
                <a:effectLst>
                  <a:outerShdw blurRad="38100" dist="38100" dir="2700000" algn="tl">
                    <a:srgbClr val="000000">
                      <a:alpha val="43137"/>
                    </a:srgbClr>
                  </a:outerShdw>
                </a:effectLst>
                <a:latin typeface="+mn-lt"/>
              </a:rPr>
              <a:t>в интересах которого осуществляется управление</a:t>
            </a:r>
            <a:endParaRPr lang="ru-RU" dirty="0">
              <a:effectLst>
                <a:outerShdw blurRad="38100" dist="38100" dir="2700000" algn="tl">
                  <a:srgbClr val="000000">
                    <a:alpha val="43137"/>
                  </a:srgbClr>
                </a:outerShdw>
              </a:effectLst>
              <a:latin typeface="+mn-lt"/>
            </a:endParaRPr>
          </a:p>
        </p:txBody>
      </p:sp>
      <p:sp>
        <p:nvSpPr>
          <p:cNvPr id="7" name="Скругленный прямоугольник 6"/>
          <p:cNvSpPr/>
          <p:nvPr/>
        </p:nvSpPr>
        <p:spPr bwMode="auto">
          <a:xfrm>
            <a:off x="395536" y="4365625"/>
            <a:ext cx="3382962" cy="863600"/>
          </a:xfrm>
          <a:prstGeom prst="roundRect">
            <a:avLst/>
          </a:prstGeom>
          <a:solidFill>
            <a:schemeClr val="accent1">
              <a:lumMod val="50000"/>
            </a:schemeClr>
          </a:solidFill>
          <a:ln w="38100" cap="flat" cmpd="sng" algn="ctr">
            <a:solidFill>
              <a:srgbClr val="838D9B"/>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effectLst>
                  <a:outerShdw blurRad="38100" dist="38100" dir="2700000" algn="tl">
                    <a:srgbClr val="000000">
                      <a:alpha val="43137"/>
                    </a:srgbClr>
                  </a:outerShdw>
                </a:effectLst>
                <a:latin typeface="+mn-lt"/>
              </a:rPr>
              <a:t>Срок действия договора</a:t>
            </a:r>
            <a:endParaRPr lang="ru-RU" dirty="0">
              <a:effectLst>
                <a:outerShdw blurRad="38100" dist="38100" dir="2700000" algn="tl">
                  <a:srgbClr val="000000">
                    <a:alpha val="43137"/>
                  </a:srgbClr>
                </a:outerShdw>
              </a:effectLst>
              <a:latin typeface="+mn-lt"/>
            </a:endParaRPr>
          </a:p>
        </p:txBody>
      </p:sp>
      <p:sp>
        <p:nvSpPr>
          <p:cNvPr id="8" name="AutoShape 5"/>
          <p:cNvSpPr>
            <a:spLocks noChangeArrowheads="1"/>
          </p:cNvSpPr>
          <p:nvPr/>
        </p:nvSpPr>
        <p:spPr bwMode="auto">
          <a:xfrm>
            <a:off x="4716463" y="1557338"/>
            <a:ext cx="4248150" cy="129540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sz="2000" dirty="0">
                <a:latin typeface="Tahoma" pitchFamily="34" charset="0"/>
              </a:rPr>
              <a:t> </a:t>
            </a:r>
            <a:r>
              <a:rPr lang="ru-RU" dirty="0">
                <a:latin typeface="+mn-lt"/>
              </a:rPr>
              <a:t>Кроме денежных средств и </a:t>
            </a:r>
          </a:p>
          <a:p>
            <a:pPr algn="ctr">
              <a:defRPr/>
            </a:pPr>
            <a:r>
              <a:rPr lang="ru-RU" dirty="0">
                <a:latin typeface="+mn-lt"/>
              </a:rPr>
              <a:t>имущества, находящегося в </a:t>
            </a:r>
          </a:p>
          <a:p>
            <a:pPr algn="ctr">
              <a:defRPr/>
            </a:pPr>
            <a:r>
              <a:rPr lang="ru-RU" dirty="0">
                <a:latin typeface="+mn-lt"/>
              </a:rPr>
              <a:t>хозяйственном ведении или </a:t>
            </a:r>
          </a:p>
          <a:p>
            <a:pPr algn="ctr">
              <a:defRPr/>
            </a:pPr>
            <a:r>
              <a:rPr lang="ru-RU" dirty="0">
                <a:latin typeface="+mn-lt"/>
              </a:rPr>
              <a:t>оперативном управлении</a:t>
            </a:r>
          </a:p>
        </p:txBody>
      </p:sp>
      <p:sp>
        <p:nvSpPr>
          <p:cNvPr id="9" name="AutoShape 5"/>
          <p:cNvSpPr>
            <a:spLocks noChangeArrowheads="1"/>
          </p:cNvSpPr>
          <p:nvPr/>
        </p:nvSpPr>
        <p:spPr bwMode="auto">
          <a:xfrm>
            <a:off x="4716463" y="2996952"/>
            <a:ext cx="4248150" cy="115245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2000" dirty="0">
                <a:latin typeface="Tahoma" pitchFamily="34" charset="0"/>
              </a:rPr>
              <a:t> </a:t>
            </a:r>
            <a:r>
              <a:rPr lang="ru-RU" dirty="0">
                <a:latin typeface="+mn-lt"/>
              </a:rPr>
              <a:t>Учредитель управления </a:t>
            </a:r>
          </a:p>
          <a:p>
            <a:pPr algn="ctr"/>
            <a:r>
              <a:rPr lang="ru-RU" dirty="0">
                <a:latin typeface="+mn-lt"/>
              </a:rPr>
              <a:t>или выгодоприобретатель </a:t>
            </a:r>
          </a:p>
          <a:p>
            <a:pPr algn="ctr"/>
            <a:r>
              <a:rPr lang="ru-RU" sz="1600" dirty="0">
                <a:latin typeface="+mn-lt"/>
              </a:rPr>
              <a:t>(цель – передача имущества </a:t>
            </a:r>
          </a:p>
          <a:p>
            <a:pPr algn="ctr"/>
            <a:r>
              <a:rPr lang="ru-RU" sz="1600" dirty="0">
                <a:latin typeface="+mn-lt"/>
              </a:rPr>
              <a:t>профессиональному управляющему)</a:t>
            </a:r>
          </a:p>
        </p:txBody>
      </p:sp>
      <p:sp>
        <p:nvSpPr>
          <p:cNvPr id="10" name="AutoShape 5"/>
          <p:cNvSpPr>
            <a:spLocks noChangeArrowheads="1"/>
          </p:cNvSpPr>
          <p:nvPr/>
        </p:nvSpPr>
        <p:spPr bwMode="auto">
          <a:xfrm>
            <a:off x="4716463" y="4365625"/>
            <a:ext cx="4248150" cy="86360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sz="2000" dirty="0">
                <a:latin typeface="Tahoma" pitchFamily="34" charset="0"/>
              </a:rPr>
              <a:t> </a:t>
            </a:r>
            <a:r>
              <a:rPr lang="ru-RU" dirty="0">
                <a:latin typeface="+mn-lt"/>
              </a:rPr>
              <a:t>Не более 5 лет</a:t>
            </a:r>
          </a:p>
          <a:p>
            <a:pPr algn="ctr">
              <a:defRPr/>
            </a:pPr>
            <a:r>
              <a:rPr lang="ru-RU" dirty="0">
                <a:latin typeface="+mn-lt"/>
              </a:rPr>
              <a:t>(по общему правилу)</a:t>
            </a:r>
          </a:p>
        </p:txBody>
      </p:sp>
      <p:sp>
        <p:nvSpPr>
          <p:cNvPr id="14" name="Скругленный прямоугольник 13"/>
          <p:cNvSpPr/>
          <p:nvPr/>
        </p:nvSpPr>
        <p:spPr bwMode="auto">
          <a:xfrm>
            <a:off x="395536" y="5445125"/>
            <a:ext cx="3382962" cy="1008063"/>
          </a:xfrm>
          <a:prstGeom prst="roundRect">
            <a:avLst/>
          </a:prstGeom>
          <a:solidFill>
            <a:schemeClr val="accent1">
              <a:lumMod val="50000"/>
            </a:schemeClr>
          </a:solidFill>
          <a:ln w="38100" cap="flat" cmpd="sng" algn="ctr">
            <a:solidFill>
              <a:srgbClr val="838D9B"/>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effectLst>
                  <a:outerShdw blurRad="38100" dist="38100" dir="2700000" algn="tl">
                    <a:srgbClr val="000000">
                      <a:alpha val="43137"/>
                    </a:srgbClr>
                  </a:outerShdw>
                </a:effectLst>
                <a:latin typeface="+mn-lt"/>
              </a:rPr>
              <a:t>Размер и форма вознаграждения</a:t>
            </a:r>
          </a:p>
        </p:txBody>
      </p:sp>
      <p:sp>
        <p:nvSpPr>
          <p:cNvPr id="15" name="AutoShape 5"/>
          <p:cNvSpPr>
            <a:spLocks noChangeArrowheads="1"/>
          </p:cNvSpPr>
          <p:nvPr/>
        </p:nvSpPr>
        <p:spPr bwMode="auto">
          <a:xfrm>
            <a:off x="4716016" y="5445125"/>
            <a:ext cx="4248150" cy="100806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sz="2000" dirty="0">
                <a:latin typeface="Tahoma" pitchFamily="34" charset="0"/>
              </a:rPr>
              <a:t> </a:t>
            </a:r>
            <a:r>
              <a:rPr lang="ru-RU" dirty="0">
                <a:latin typeface="+mn-lt"/>
              </a:rPr>
              <a:t>Если выплата вознаграждения </a:t>
            </a:r>
          </a:p>
          <a:p>
            <a:pPr algn="ctr">
              <a:defRPr/>
            </a:pPr>
            <a:r>
              <a:rPr lang="ru-RU" dirty="0">
                <a:latin typeface="+mn-lt"/>
              </a:rPr>
              <a:t>предусмотрена договором</a:t>
            </a:r>
          </a:p>
        </p:txBody>
      </p:sp>
      <p:sp>
        <p:nvSpPr>
          <p:cNvPr id="17" name="Заголовок 1"/>
          <p:cNvSpPr txBox="1">
            <a:spLocks noGrp="1"/>
          </p:cNvSpPr>
          <p:nvPr>
            <p:ph type="title"/>
          </p:nvPr>
        </p:nvSpPr>
        <p:spPr>
          <a:xfrm>
            <a:off x="827584" y="381000"/>
            <a:ext cx="7272808" cy="1031776"/>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8600"/>
                </a:solidFill>
                <a:effectLst>
                  <a:outerShdw blurRad="50800" dist="38100" dir="2700000" algn="tl" rotWithShape="0">
                    <a:srgbClr val="000000">
                      <a:alpha val="43000"/>
                    </a:srgbClr>
                  </a:outerShdw>
                </a:effectLst>
              </a:rPr>
              <a:t>Существенные условия договора доверительного управления имуществом</a:t>
            </a:r>
            <a:br>
              <a:rPr lang="ru-RU" sz="2200" b="1" dirty="0">
                <a:solidFill>
                  <a:srgbClr val="FF8600"/>
                </a:solidFill>
                <a:effectLst>
                  <a:outerShdw blurRad="50800" dist="38100" dir="2700000" algn="tl" rotWithShape="0">
                    <a:srgbClr val="000000">
                      <a:alpha val="43000"/>
                    </a:srgbClr>
                  </a:outerShdw>
                </a:effectLst>
              </a:rPr>
            </a:br>
            <a:endParaRPr lang="ru-RU" sz="1600" b="1" dirty="0">
              <a:solidFill>
                <a:srgbClr val="FF8600"/>
              </a:solidFill>
              <a:effectLst>
                <a:outerShdw blurRad="50800" dist="38100" dir="2700000" algn="tl" rotWithShape="0">
                  <a:srgbClr val="000000">
                    <a:alpha val="43000"/>
                  </a:srgbClr>
                </a:outerShdw>
              </a:effectLst>
            </a:endParaRPr>
          </a:p>
        </p:txBody>
      </p:sp>
      <p:sp>
        <p:nvSpPr>
          <p:cNvPr id="18" name="Стрелка вправо 17"/>
          <p:cNvSpPr/>
          <p:nvPr/>
        </p:nvSpPr>
        <p:spPr bwMode="auto">
          <a:xfrm>
            <a:off x="3851920" y="1988840"/>
            <a:ext cx="792088" cy="360759"/>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defRPr/>
            </a:pPr>
            <a:endParaRPr lang="ru-RU">
              <a:effectLst>
                <a:outerShdw blurRad="38100" dist="38100" dir="2700000" algn="tl">
                  <a:srgbClr val="000000">
                    <a:alpha val="43137"/>
                  </a:srgbClr>
                </a:outerShdw>
              </a:effectLst>
            </a:endParaRPr>
          </a:p>
        </p:txBody>
      </p:sp>
      <p:sp>
        <p:nvSpPr>
          <p:cNvPr id="19" name="Стрелка вправо 18"/>
          <p:cNvSpPr/>
          <p:nvPr/>
        </p:nvSpPr>
        <p:spPr bwMode="auto">
          <a:xfrm>
            <a:off x="3851920" y="3429000"/>
            <a:ext cx="792088" cy="360759"/>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defRPr/>
            </a:pPr>
            <a:endParaRPr lang="ru-RU">
              <a:effectLst>
                <a:outerShdw blurRad="38100" dist="38100" dir="2700000" algn="tl">
                  <a:srgbClr val="000000">
                    <a:alpha val="43137"/>
                  </a:srgbClr>
                </a:outerShdw>
              </a:effectLst>
            </a:endParaRPr>
          </a:p>
        </p:txBody>
      </p:sp>
      <p:sp>
        <p:nvSpPr>
          <p:cNvPr id="20" name="Стрелка вправо 19"/>
          <p:cNvSpPr/>
          <p:nvPr/>
        </p:nvSpPr>
        <p:spPr bwMode="auto">
          <a:xfrm>
            <a:off x="3851920" y="4653136"/>
            <a:ext cx="792088" cy="360759"/>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defRPr/>
            </a:pPr>
            <a:endParaRPr lang="ru-RU">
              <a:effectLst>
                <a:outerShdw blurRad="38100" dist="38100" dir="2700000" algn="tl">
                  <a:srgbClr val="000000">
                    <a:alpha val="43137"/>
                  </a:srgbClr>
                </a:outerShdw>
              </a:effectLst>
            </a:endParaRPr>
          </a:p>
        </p:txBody>
      </p:sp>
      <p:sp>
        <p:nvSpPr>
          <p:cNvPr id="21" name="Стрелка вправо 20"/>
          <p:cNvSpPr/>
          <p:nvPr/>
        </p:nvSpPr>
        <p:spPr bwMode="auto">
          <a:xfrm>
            <a:off x="3851920" y="5733256"/>
            <a:ext cx="792088" cy="360759"/>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defRPr/>
            </a:pPr>
            <a:endParaRPr lang="ru-RU">
              <a:effectLst>
                <a:outerShdw blurRad="38100" dist="38100" dir="2700000" algn="tl">
                  <a:srgbClr val="000000">
                    <a:alpha val="43137"/>
                  </a:srgbClr>
                </a:outerShdw>
              </a:effectLst>
            </a:endParaRPr>
          </a:p>
        </p:txBody>
      </p:sp>
      <p:sp>
        <p:nvSpPr>
          <p:cNvPr id="16" name="TextBox 15"/>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169</a:t>
            </a:r>
          </a:p>
        </p:txBody>
      </p:sp>
    </p:spTree>
    <p:extLst>
      <p:ext uri="{BB962C8B-B14F-4D97-AF65-F5344CB8AC3E}">
        <p14:creationId xmlns:p14="http://schemas.microsoft.com/office/powerpoint/2010/main" val="1344757553"/>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5"/>
          <p:cNvSpPr>
            <a:spLocks noChangeArrowheads="1"/>
          </p:cNvSpPr>
          <p:nvPr/>
        </p:nvSpPr>
        <p:spPr bwMode="auto">
          <a:xfrm>
            <a:off x="395288" y="1773238"/>
            <a:ext cx="3592512" cy="100806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sz="2000" b="1" u="sng" dirty="0">
                <a:latin typeface="+mn-lt"/>
              </a:rPr>
              <a:t>Учредитель управления</a:t>
            </a:r>
            <a:endParaRPr lang="ru-RU" sz="2000" dirty="0">
              <a:latin typeface="+mn-lt"/>
            </a:endParaRPr>
          </a:p>
        </p:txBody>
      </p:sp>
      <p:sp>
        <p:nvSpPr>
          <p:cNvPr id="6" name="AutoShape 5"/>
          <p:cNvSpPr>
            <a:spLocks noChangeArrowheads="1"/>
          </p:cNvSpPr>
          <p:nvPr/>
        </p:nvSpPr>
        <p:spPr bwMode="auto">
          <a:xfrm>
            <a:off x="4932238" y="1773238"/>
            <a:ext cx="4032250" cy="100806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dirty="0">
                <a:latin typeface="+mn-lt"/>
              </a:rPr>
              <a:t>Собственник имущества</a:t>
            </a:r>
          </a:p>
          <a:p>
            <a:pPr algn="ctr">
              <a:defRPr/>
            </a:pPr>
            <a:r>
              <a:rPr lang="ru-RU" dirty="0">
                <a:latin typeface="+mn-lt"/>
              </a:rPr>
              <a:t>(субъект иного вещного права </a:t>
            </a:r>
          </a:p>
          <a:p>
            <a:pPr algn="ctr">
              <a:defRPr/>
            </a:pPr>
            <a:r>
              <a:rPr lang="ru-RU" dirty="0">
                <a:latin typeface="+mn-lt"/>
              </a:rPr>
              <a:t>исключается)</a:t>
            </a:r>
          </a:p>
        </p:txBody>
      </p:sp>
      <p:sp>
        <p:nvSpPr>
          <p:cNvPr id="7" name="AutoShape 5"/>
          <p:cNvSpPr>
            <a:spLocks noChangeArrowheads="1"/>
          </p:cNvSpPr>
          <p:nvPr/>
        </p:nvSpPr>
        <p:spPr bwMode="auto">
          <a:xfrm>
            <a:off x="395536" y="3068960"/>
            <a:ext cx="3590925" cy="100806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sz="2000" b="1" u="sng" dirty="0">
                <a:latin typeface="+mn-lt"/>
              </a:rPr>
              <a:t>Доверительный </a:t>
            </a:r>
          </a:p>
          <a:p>
            <a:pPr algn="ctr">
              <a:defRPr/>
            </a:pPr>
            <a:r>
              <a:rPr lang="ru-RU" sz="2000" b="1" u="sng" dirty="0">
                <a:latin typeface="+mn-lt"/>
              </a:rPr>
              <a:t>управляющий</a:t>
            </a:r>
            <a:endParaRPr lang="ru-RU" sz="2000" dirty="0">
              <a:latin typeface="+mn-lt"/>
            </a:endParaRPr>
          </a:p>
        </p:txBody>
      </p:sp>
      <p:sp>
        <p:nvSpPr>
          <p:cNvPr id="8" name="AutoShape 5"/>
          <p:cNvSpPr>
            <a:spLocks noChangeArrowheads="1"/>
          </p:cNvSpPr>
          <p:nvPr/>
        </p:nvSpPr>
        <p:spPr bwMode="auto">
          <a:xfrm>
            <a:off x="4932040" y="2996952"/>
            <a:ext cx="4032250" cy="1080566"/>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dirty="0">
                <a:latin typeface="+mn-lt"/>
              </a:rPr>
              <a:t>Индивидуальный предприниматель,</a:t>
            </a:r>
          </a:p>
          <a:p>
            <a:pPr algn="ctr">
              <a:defRPr/>
            </a:pPr>
            <a:r>
              <a:rPr lang="ru-RU" dirty="0">
                <a:latin typeface="+mn-lt"/>
              </a:rPr>
              <a:t>коммерческая организация</a:t>
            </a:r>
          </a:p>
          <a:p>
            <a:pPr algn="ctr">
              <a:defRPr/>
            </a:pPr>
            <a:r>
              <a:rPr lang="ru-RU" dirty="0">
                <a:latin typeface="+mn-lt"/>
              </a:rPr>
              <a:t>(исключая унитарные предприятия)</a:t>
            </a:r>
          </a:p>
        </p:txBody>
      </p:sp>
      <p:sp>
        <p:nvSpPr>
          <p:cNvPr id="10" name="AutoShape 5"/>
          <p:cNvSpPr>
            <a:spLocks noChangeArrowheads="1"/>
          </p:cNvSpPr>
          <p:nvPr/>
        </p:nvSpPr>
        <p:spPr bwMode="auto">
          <a:xfrm>
            <a:off x="4932040" y="4797152"/>
            <a:ext cx="4032250" cy="100806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dirty="0">
                <a:latin typeface="+mn-lt"/>
              </a:rPr>
              <a:t>Наделен абсолютной защитой </a:t>
            </a:r>
          </a:p>
          <a:p>
            <a:pPr algn="ctr">
              <a:defRPr/>
            </a:pPr>
            <a:r>
              <a:rPr lang="ru-RU" dirty="0">
                <a:latin typeface="+mn-lt"/>
              </a:rPr>
              <a:t>от действий третьих лиц</a:t>
            </a:r>
          </a:p>
        </p:txBody>
      </p:sp>
      <p:sp>
        <p:nvSpPr>
          <p:cNvPr id="11" name="AutoShape 5"/>
          <p:cNvSpPr>
            <a:spLocks noChangeArrowheads="1"/>
          </p:cNvSpPr>
          <p:nvPr/>
        </p:nvSpPr>
        <p:spPr bwMode="auto">
          <a:xfrm>
            <a:off x="395536" y="4797152"/>
            <a:ext cx="3672408" cy="100806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dirty="0">
                <a:latin typeface="+mn-lt"/>
              </a:rPr>
              <a:t>Действует от своего имени </a:t>
            </a:r>
          </a:p>
          <a:p>
            <a:pPr algn="ctr">
              <a:defRPr/>
            </a:pPr>
            <a:r>
              <a:rPr lang="ru-RU" dirty="0">
                <a:latin typeface="+mn-lt"/>
              </a:rPr>
              <a:t>в отношениях с третьими лицами</a:t>
            </a:r>
          </a:p>
        </p:txBody>
      </p:sp>
      <p:sp>
        <p:nvSpPr>
          <p:cNvPr id="16" name="Заголовок 1"/>
          <p:cNvSpPr txBox="1">
            <a:spLocks noGrp="1"/>
          </p:cNvSpPr>
          <p:nvPr>
            <p:ph type="title"/>
          </p:nvPr>
        </p:nvSpPr>
        <p:spPr>
          <a:xfrm>
            <a:off x="827584" y="381000"/>
            <a:ext cx="7272808" cy="1031776"/>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8600"/>
                </a:solidFill>
                <a:effectLst>
                  <a:outerShdw blurRad="50800" dist="38100" dir="2700000" algn="tl" rotWithShape="0">
                    <a:srgbClr val="000000">
                      <a:alpha val="43000"/>
                    </a:srgbClr>
                  </a:outerShdw>
                </a:effectLst>
              </a:rPr>
              <a:t>Особенности договора доверительного управления имуществом</a:t>
            </a:r>
            <a:br>
              <a:rPr lang="ru-RU" sz="2200" b="1" dirty="0">
                <a:solidFill>
                  <a:srgbClr val="FF8600"/>
                </a:solidFill>
                <a:effectLst>
                  <a:outerShdw blurRad="50800" dist="38100" dir="2700000" algn="tl" rotWithShape="0">
                    <a:srgbClr val="000000">
                      <a:alpha val="43000"/>
                    </a:srgbClr>
                  </a:outerShdw>
                </a:effectLst>
              </a:rPr>
            </a:br>
            <a:endParaRPr lang="ru-RU" sz="1600" b="1" dirty="0">
              <a:solidFill>
                <a:srgbClr val="FF8600"/>
              </a:solidFill>
              <a:effectLst>
                <a:outerShdw blurRad="50800" dist="38100" dir="2700000" algn="tl" rotWithShape="0">
                  <a:srgbClr val="000000">
                    <a:alpha val="43000"/>
                  </a:srgbClr>
                </a:outerShdw>
              </a:effectLst>
            </a:endParaRPr>
          </a:p>
        </p:txBody>
      </p:sp>
      <p:sp>
        <p:nvSpPr>
          <p:cNvPr id="17" name="Стрелка вправо 16"/>
          <p:cNvSpPr/>
          <p:nvPr/>
        </p:nvSpPr>
        <p:spPr bwMode="auto">
          <a:xfrm>
            <a:off x="4067944" y="2060848"/>
            <a:ext cx="792088" cy="360759"/>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defRPr/>
            </a:pPr>
            <a:endParaRPr lang="ru-RU">
              <a:effectLst>
                <a:outerShdw blurRad="38100" dist="38100" dir="2700000" algn="tl">
                  <a:srgbClr val="000000">
                    <a:alpha val="43137"/>
                  </a:srgbClr>
                </a:outerShdw>
              </a:effectLst>
            </a:endParaRPr>
          </a:p>
        </p:txBody>
      </p:sp>
      <p:sp>
        <p:nvSpPr>
          <p:cNvPr id="19" name="Стрелка вправо 18"/>
          <p:cNvSpPr/>
          <p:nvPr/>
        </p:nvSpPr>
        <p:spPr bwMode="auto">
          <a:xfrm>
            <a:off x="4067944" y="3356992"/>
            <a:ext cx="792088" cy="360759"/>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defRPr/>
            </a:pPr>
            <a:endParaRPr lang="ru-RU">
              <a:effectLst>
                <a:outerShdw blurRad="38100" dist="38100" dir="2700000" algn="tl">
                  <a:srgbClr val="000000">
                    <a:alpha val="43137"/>
                  </a:srgbClr>
                </a:outerShdw>
              </a:effectLst>
            </a:endParaRPr>
          </a:p>
        </p:txBody>
      </p:sp>
      <p:cxnSp>
        <p:nvCxnSpPr>
          <p:cNvPr id="20" name="Прямая со стрелкой 19"/>
          <p:cNvCxnSpPr>
            <a:stCxn id="7" idx="2"/>
            <a:endCxn id="10" idx="0"/>
          </p:cNvCxnSpPr>
          <p:nvPr/>
        </p:nvCxnSpPr>
        <p:spPr bwMode="auto">
          <a:xfrm>
            <a:off x="2190999" y="4077022"/>
            <a:ext cx="4757166" cy="720130"/>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1" name="Прямая со стрелкой 20"/>
          <p:cNvCxnSpPr>
            <a:stCxn id="7" idx="2"/>
            <a:endCxn id="11" idx="0"/>
          </p:cNvCxnSpPr>
          <p:nvPr/>
        </p:nvCxnSpPr>
        <p:spPr bwMode="auto">
          <a:xfrm>
            <a:off x="2190999" y="4077022"/>
            <a:ext cx="40741" cy="720130"/>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3" name="TextBox 12"/>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170</a:t>
            </a:r>
          </a:p>
        </p:txBody>
      </p:sp>
    </p:spTree>
    <p:extLst>
      <p:ext uri="{BB962C8B-B14F-4D97-AF65-F5344CB8AC3E}">
        <p14:creationId xmlns:p14="http://schemas.microsoft.com/office/powerpoint/2010/main" val="925808535"/>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bwMode="auto">
          <a:xfrm>
            <a:off x="468313" y="2636838"/>
            <a:ext cx="3382962" cy="1079500"/>
          </a:xfrm>
          <a:prstGeom prst="roundRect">
            <a:avLst/>
          </a:prstGeom>
          <a:solidFill>
            <a:schemeClr val="accent1">
              <a:lumMod val="50000"/>
            </a:schemeClr>
          </a:solidFill>
          <a:ln w="38100" cap="flat" cmpd="sng" algn="ctr">
            <a:solidFill>
              <a:srgbClr val="838D9B"/>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endParaRPr lang="ru-RU" sz="2000" b="1" u="sng" dirty="0">
              <a:effectLst>
                <a:outerShdw blurRad="38100" dist="38100" dir="2700000" algn="tl">
                  <a:srgbClr val="000000">
                    <a:alpha val="43137"/>
                  </a:srgbClr>
                </a:outerShdw>
              </a:effectLst>
              <a:latin typeface="+mn-lt"/>
            </a:endParaRPr>
          </a:p>
          <a:p>
            <a:pPr algn="ctr">
              <a:defRPr/>
            </a:pPr>
            <a:r>
              <a:rPr lang="ru-RU" sz="2000" b="1" u="sng" dirty="0">
                <a:effectLst>
                  <a:outerShdw blurRad="38100" dist="38100" dir="2700000" algn="tl">
                    <a:srgbClr val="000000">
                      <a:alpha val="43137"/>
                    </a:srgbClr>
                  </a:outerShdw>
                </a:effectLst>
                <a:latin typeface="+mn-lt"/>
              </a:rPr>
              <a:t>Объект управления</a:t>
            </a:r>
            <a:endParaRPr lang="ru-RU" dirty="0">
              <a:effectLst>
                <a:outerShdw blurRad="38100" dist="38100" dir="2700000" algn="tl">
                  <a:srgbClr val="000000">
                    <a:alpha val="43137"/>
                  </a:srgbClr>
                </a:outerShdw>
              </a:effectLst>
              <a:latin typeface="+mn-lt"/>
            </a:endParaRPr>
          </a:p>
        </p:txBody>
      </p:sp>
      <p:sp>
        <p:nvSpPr>
          <p:cNvPr id="6" name="AutoShape 5"/>
          <p:cNvSpPr>
            <a:spLocks noChangeArrowheads="1"/>
          </p:cNvSpPr>
          <p:nvPr/>
        </p:nvSpPr>
        <p:spPr bwMode="auto">
          <a:xfrm>
            <a:off x="4716463" y="1773238"/>
            <a:ext cx="4032250" cy="100806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dirty="0">
                <a:latin typeface="+mn-lt"/>
              </a:rPr>
              <a:t>Имущество не должно быть </a:t>
            </a:r>
          </a:p>
          <a:p>
            <a:pPr algn="ctr">
              <a:defRPr/>
            </a:pPr>
            <a:r>
              <a:rPr lang="ru-RU" dirty="0">
                <a:latin typeface="+mn-lt"/>
              </a:rPr>
              <a:t>закреплено за иными субъектами</a:t>
            </a:r>
          </a:p>
        </p:txBody>
      </p:sp>
      <p:sp>
        <p:nvSpPr>
          <p:cNvPr id="7" name="AutoShape 5"/>
          <p:cNvSpPr>
            <a:spLocks noChangeArrowheads="1"/>
          </p:cNvSpPr>
          <p:nvPr/>
        </p:nvSpPr>
        <p:spPr bwMode="auto">
          <a:xfrm>
            <a:off x="4716463" y="3141663"/>
            <a:ext cx="4032250" cy="100806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dirty="0">
                <a:latin typeface="+mn-lt"/>
              </a:rPr>
              <a:t>Имущество должно находиться </a:t>
            </a:r>
          </a:p>
          <a:p>
            <a:pPr algn="ctr">
              <a:defRPr/>
            </a:pPr>
            <a:r>
              <a:rPr lang="ru-RU" dirty="0">
                <a:latin typeface="+mn-lt"/>
              </a:rPr>
              <a:t>в фактическом обладании </a:t>
            </a:r>
          </a:p>
          <a:p>
            <a:pPr algn="ctr">
              <a:defRPr/>
            </a:pPr>
            <a:r>
              <a:rPr lang="ru-RU" dirty="0">
                <a:latin typeface="+mn-lt"/>
              </a:rPr>
              <a:t>учредителя управления</a:t>
            </a:r>
          </a:p>
        </p:txBody>
      </p:sp>
      <p:sp>
        <p:nvSpPr>
          <p:cNvPr id="8" name="AutoShape 5"/>
          <p:cNvSpPr>
            <a:spLocks noChangeArrowheads="1"/>
          </p:cNvSpPr>
          <p:nvPr/>
        </p:nvSpPr>
        <p:spPr bwMode="auto">
          <a:xfrm>
            <a:off x="4716463" y="4508500"/>
            <a:ext cx="4032250" cy="144145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dirty="0">
                <a:latin typeface="+mn-lt"/>
              </a:rPr>
              <a:t>Должен обладать качествами, </a:t>
            </a:r>
          </a:p>
          <a:p>
            <a:pPr algn="ctr">
              <a:defRPr/>
            </a:pPr>
            <a:r>
              <a:rPr lang="ru-RU" dirty="0">
                <a:latin typeface="+mn-lt"/>
              </a:rPr>
              <a:t>позволяющими обособить его от </a:t>
            </a:r>
          </a:p>
          <a:p>
            <a:pPr algn="ctr">
              <a:defRPr/>
            </a:pPr>
            <a:r>
              <a:rPr lang="ru-RU" dirty="0">
                <a:latin typeface="+mn-lt"/>
              </a:rPr>
              <a:t>имущества </a:t>
            </a:r>
          </a:p>
          <a:p>
            <a:pPr algn="ctr">
              <a:defRPr/>
            </a:pPr>
            <a:r>
              <a:rPr lang="ru-RU" dirty="0">
                <a:latin typeface="+mn-lt"/>
              </a:rPr>
              <a:t>обоих субъектов договора</a:t>
            </a:r>
          </a:p>
        </p:txBody>
      </p:sp>
      <p:sp>
        <p:nvSpPr>
          <p:cNvPr id="9" name="AutoShape 5"/>
          <p:cNvSpPr>
            <a:spLocks noChangeArrowheads="1"/>
          </p:cNvSpPr>
          <p:nvPr/>
        </p:nvSpPr>
        <p:spPr bwMode="auto">
          <a:xfrm>
            <a:off x="323850" y="4508500"/>
            <a:ext cx="4032250" cy="100806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dirty="0">
                <a:latin typeface="+mn-lt"/>
              </a:rPr>
              <a:t>Должен обладать свойством </a:t>
            </a:r>
          </a:p>
          <a:p>
            <a:pPr algn="ctr">
              <a:defRPr/>
            </a:pPr>
            <a:r>
              <a:rPr lang="ru-RU" dirty="0" err="1">
                <a:latin typeface="+mn-lt"/>
              </a:rPr>
              <a:t>непотребляемости</a:t>
            </a:r>
            <a:r>
              <a:rPr lang="ru-RU" dirty="0">
                <a:latin typeface="+mn-lt"/>
              </a:rPr>
              <a:t> </a:t>
            </a:r>
          </a:p>
          <a:p>
            <a:pPr algn="ctr">
              <a:defRPr/>
            </a:pPr>
            <a:r>
              <a:rPr lang="ru-RU" dirty="0">
                <a:latin typeface="+mn-lt"/>
              </a:rPr>
              <a:t>в процессе использования</a:t>
            </a:r>
          </a:p>
        </p:txBody>
      </p:sp>
      <p:sp>
        <p:nvSpPr>
          <p:cNvPr id="14" name="Заголовок 1"/>
          <p:cNvSpPr txBox="1">
            <a:spLocks noGrp="1"/>
          </p:cNvSpPr>
          <p:nvPr>
            <p:ph type="title"/>
          </p:nvPr>
        </p:nvSpPr>
        <p:spPr>
          <a:xfrm>
            <a:off x="755576" y="332656"/>
            <a:ext cx="7488832" cy="1031875"/>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8600"/>
                </a:solidFill>
                <a:effectLst>
                  <a:outerShdw blurRad="50800" dist="38100" dir="2700000" algn="tl" rotWithShape="0">
                    <a:srgbClr val="000000">
                      <a:alpha val="43000"/>
                    </a:srgbClr>
                  </a:outerShdw>
                </a:effectLst>
              </a:rPr>
              <a:t>Особенности договора доверительного </a:t>
            </a:r>
            <a:br>
              <a:rPr lang="ru-RU" sz="2200" b="1" dirty="0">
                <a:solidFill>
                  <a:srgbClr val="FF8600"/>
                </a:solidFill>
                <a:effectLst>
                  <a:outerShdw blurRad="50800" dist="38100" dir="2700000" algn="tl" rotWithShape="0">
                    <a:srgbClr val="000000">
                      <a:alpha val="43000"/>
                    </a:srgbClr>
                  </a:outerShdw>
                </a:effectLst>
              </a:rPr>
            </a:br>
            <a:r>
              <a:rPr lang="ru-RU" sz="2200" b="1" dirty="0">
                <a:solidFill>
                  <a:srgbClr val="FF8600"/>
                </a:solidFill>
                <a:effectLst>
                  <a:outerShdw blurRad="50800" dist="38100" dir="2700000" algn="tl" rotWithShape="0">
                    <a:srgbClr val="000000">
                      <a:alpha val="43000"/>
                    </a:srgbClr>
                  </a:outerShdw>
                </a:effectLst>
              </a:rPr>
              <a:t>управления имуществом</a:t>
            </a:r>
            <a:br>
              <a:rPr lang="ru-RU" sz="2200" b="1" dirty="0">
                <a:solidFill>
                  <a:srgbClr val="FF8600"/>
                </a:solidFill>
                <a:effectLst>
                  <a:outerShdw blurRad="50800" dist="38100" dir="2700000" algn="tl" rotWithShape="0">
                    <a:srgbClr val="000000">
                      <a:alpha val="43000"/>
                    </a:srgbClr>
                  </a:outerShdw>
                </a:effectLst>
              </a:rPr>
            </a:br>
            <a:endParaRPr lang="ru-RU" sz="1600" b="1" dirty="0">
              <a:solidFill>
                <a:srgbClr val="FF8600"/>
              </a:solidFill>
              <a:effectLst>
                <a:outerShdw blurRad="50800" dist="38100" dir="2700000" algn="tl" rotWithShape="0">
                  <a:srgbClr val="000000">
                    <a:alpha val="43000"/>
                  </a:srgbClr>
                </a:outerShdw>
              </a:effectLst>
            </a:endParaRPr>
          </a:p>
        </p:txBody>
      </p:sp>
      <p:cxnSp>
        <p:nvCxnSpPr>
          <p:cNvPr id="15" name="Прямая со стрелкой 14"/>
          <p:cNvCxnSpPr>
            <a:stCxn id="5" idx="3"/>
            <a:endCxn id="8" idx="1"/>
          </p:cNvCxnSpPr>
          <p:nvPr/>
        </p:nvCxnSpPr>
        <p:spPr bwMode="auto">
          <a:xfrm>
            <a:off x="3851275" y="3176588"/>
            <a:ext cx="865188" cy="2052637"/>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6" name="Прямая со стрелкой 15"/>
          <p:cNvCxnSpPr>
            <a:stCxn id="5" idx="3"/>
            <a:endCxn id="7" idx="1"/>
          </p:cNvCxnSpPr>
          <p:nvPr/>
        </p:nvCxnSpPr>
        <p:spPr bwMode="auto">
          <a:xfrm>
            <a:off x="3851275" y="3176588"/>
            <a:ext cx="865188" cy="469106"/>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7" name="Прямая со стрелкой 16"/>
          <p:cNvCxnSpPr>
            <a:stCxn id="5" idx="3"/>
            <a:endCxn id="6" idx="1"/>
          </p:cNvCxnSpPr>
          <p:nvPr/>
        </p:nvCxnSpPr>
        <p:spPr bwMode="auto">
          <a:xfrm flipV="1">
            <a:off x="3851275" y="2277269"/>
            <a:ext cx="865188" cy="899319"/>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8" name="Прямая со стрелкой 17"/>
          <p:cNvCxnSpPr>
            <a:stCxn id="5" idx="2"/>
            <a:endCxn id="9" idx="0"/>
          </p:cNvCxnSpPr>
          <p:nvPr/>
        </p:nvCxnSpPr>
        <p:spPr bwMode="auto">
          <a:xfrm>
            <a:off x="2159794" y="3716338"/>
            <a:ext cx="180181" cy="792162"/>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2" name="TextBox 11"/>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171</a:t>
            </a:r>
          </a:p>
        </p:txBody>
      </p:sp>
    </p:spTree>
    <p:extLst>
      <p:ext uri="{BB962C8B-B14F-4D97-AF65-F5344CB8AC3E}">
        <p14:creationId xmlns:p14="http://schemas.microsoft.com/office/powerpoint/2010/main" val="3506505854"/>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3844" name="Прямая соединительная линия 11"/>
          <p:cNvCxnSpPr>
            <a:cxnSpLocks noChangeShapeType="1"/>
          </p:cNvCxnSpPr>
          <p:nvPr/>
        </p:nvCxnSpPr>
        <p:spPr bwMode="auto">
          <a:xfrm>
            <a:off x="3635375" y="1557338"/>
            <a:ext cx="1800225" cy="0"/>
          </a:xfrm>
          <a:prstGeom prst="line">
            <a:avLst/>
          </a:prstGeom>
          <a:noFill/>
          <a:ln w="38100" algn="ctr">
            <a:solidFill>
              <a:srgbClr val="838D9B"/>
            </a:solidFill>
            <a:round/>
            <a:headEnd/>
            <a:tailEnd/>
          </a:ln>
          <a:scene3d>
            <a:camera prst="orthographicFront"/>
            <a:lightRig rig="threePt" dir="t"/>
          </a:scene3d>
          <a:sp3d>
            <a:bevelT prst="convex"/>
          </a:sp3d>
        </p:spPr>
      </p:cxnSp>
      <p:sp>
        <p:nvSpPr>
          <p:cNvPr id="6" name="AutoShape 5"/>
          <p:cNvSpPr>
            <a:spLocks noChangeArrowheads="1"/>
          </p:cNvSpPr>
          <p:nvPr/>
        </p:nvSpPr>
        <p:spPr bwMode="auto">
          <a:xfrm>
            <a:off x="250825" y="1916113"/>
            <a:ext cx="3600450" cy="86518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dirty="0">
                <a:latin typeface="+mn-lt"/>
              </a:rPr>
              <a:t>Обособить переданное ему </a:t>
            </a:r>
          </a:p>
          <a:p>
            <a:pPr algn="ctr"/>
            <a:r>
              <a:rPr lang="ru-RU" dirty="0">
                <a:latin typeface="+mn-lt"/>
              </a:rPr>
              <a:t>имущество от </a:t>
            </a:r>
          </a:p>
          <a:p>
            <a:pPr algn="ctr"/>
            <a:r>
              <a:rPr lang="ru-RU" dirty="0">
                <a:latin typeface="+mn-lt"/>
              </a:rPr>
              <a:t>своего собственного</a:t>
            </a:r>
            <a:endParaRPr lang="ru-RU" sz="1600" dirty="0">
              <a:latin typeface="+mn-lt"/>
            </a:endParaRPr>
          </a:p>
        </p:txBody>
      </p:sp>
      <p:sp>
        <p:nvSpPr>
          <p:cNvPr id="7" name="AutoShape 5"/>
          <p:cNvSpPr>
            <a:spLocks noChangeArrowheads="1"/>
          </p:cNvSpPr>
          <p:nvPr/>
        </p:nvSpPr>
        <p:spPr bwMode="auto">
          <a:xfrm>
            <a:off x="5508625" y="2276475"/>
            <a:ext cx="3384550" cy="136842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dirty="0">
                <a:latin typeface="+mn-lt"/>
              </a:rPr>
              <a:t>Принимать надлежащие меры </a:t>
            </a:r>
          </a:p>
          <a:p>
            <a:pPr algn="ctr"/>
            <a:r>
              <a:rPr lang="ru-RU" dirty="0">
                <a:latin typeface="+mn-lt"/>
              </a:rPr>
              <a:t>по обеспечению </a:t>
            </a:r>
          </a:p>
          <a:p>
            <a:pPr algn="ctr"/>
            <a:r>
              <a:rPr lang="ru-RU" dirty="0">
                <a:latin typeface="+mn-lt"/>
              </a:rPr>
              <a:t>сохранности имущества</a:t>
            </a:r>
            <a:endParaRPr lang="ru-RU" b="1" u="sng" dirty="0">
              <a:latin typeface="+mn-lt"/>
            </a:endParaRPr>
          </a:p>
        </p:txBody>
      </p:sp>
      <p:sp>
        <p:nvSpPr>
          <p:cNvPr id="8" name="AutoShape 5"/>
          <p:cNvSpPr>
            <a:spLocks noChangeArrowheads="1"/>
          </p:cNvSpPr>
          <p:nvPr/>
        </p:nvSpPr>
        <p:spPr bwMode="auto">
          <a:xfrm>
            <a:off x="684213" y="4724400"/>
            <a:ext cx="4105275" cy="122396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dirty="0">
                <a:latin typeface="+mn-lt"/>
              </a:rPr>
              <a:t>Открыть отдельный банковский счет </a:t>
            </a:r>
          </a:p>
          <a:p>
            <a:pPr algn="ctr"/>
            <a:r>
              <a:rPr lang="ru-RU" dirty="0">
                <a:latin typeface="+mn-lt"/>
              </a:rPr>
              <a:t>для расчетов по деятельности, </a:t>
            </a:r>
          </a:p>
          <a:p>
            <a:pPr algn="ctr"/>
            <a:r>
              <a:rPr lang="ru-RU" dirty="0">
                <a:latin typeface="+mn-lt"/>
              </a:rPr>
              <a:t>связанной с управлением </a:t>
            </a:r>
          </a:p>
        </p:txBody>
      </p:sp>
      <p:sp>
        <p:nvSpPr>
          <p:cNvPr id="9" name="AutoShape 5"/>
          <p:cNvSpPr>
            <a:spLocks noChangeArrowheads="1"/>
          </p:cNvSpPr>
          <p:nvPr/>
        </p:nvSpPr>
        <p:spPr bwMode="auto">
          <a:xfrm>
            <a:off x="5364163" y="4005263"/>
            <a:ext cx="3529012" cy="158432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dirty="0">
                <a:latin typeface="+mn-lt"/>
              </a:rPr>
              <a:t>Предоставлять учредителю </a:t>
            </a:r>
          </a:p>
          <a:p>
            <a:pPr algn="ctr"/>
            <a:r>
              <a:rPr lang="ru-RU" dirty="0">
                <a:latin typeface="+mn-lt"/>
              </a:rPr>
              <a:t>управления и/или </a:t>
            </a:r>
          </a:p>
          <a:p>
            <a:pPr algn="ctr"/>
            <a:r>
              <a:rPr lang="ru-RU" dirty="0">
                <a:latin typeface="+mn-lt"/>
              </a:rPr>
              <a:t>выгодоприобретателю отчет </a:t>
            </a:r>
          </a:p>
          <a:p>
            <a:pPr algn="ctr"/>
            <a:r>
              <a:rPr lang="ru-RU" dirty="0">
                <a:latin typeface="+mn-lt"/>
              </a:rPr>
              <a:t>о своей деятельности</a:t>
            </a:r>
          </a:p>
        </p:txBody>
      </p:sp>
      <p:sp>
        <p:nvSpPr>
          <p:cNvPr id="10" name="AutoShape 5"/>
          <p:cNvSpPr>
            <a:spLocks noChangeArrowheads="1"/>
          </p:cNvSpPr>
          <p:nvPr/>
        </p:nvSpPr>
        <p:spPr bwMode="auto">
          <a:xfrm>
            <a:off x="179388" y="3211513"/>
            <a:ext cx="3673475" cy="100965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dirty="0">
                <a:latin typeface="+mn-lt"/>
              </a:rPr>
              <a:t>Управлять имуществом лично</a:t>
            </a:r>
          </a:p>
        </p:txBody>
      </p:sp>
      <p:sp>
        <p:nvSpPr>
          <p:cNvPr id="16" name="Заголовок 1"/>
          <p:cNvSpPr txBox="1">
            <a:spLocks/>
          </p:cNvSpPr>
          <p:nvPr/>
        </p:nvSpPr>
        <p:spPr>
          <a:xfrm>
            <a:off x="755576" y="332656"/>
            <a:ext cx="7488832" cy="1031875"/>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8600"/>
                </a:solidFill>
                <a:effectLst>
                  <a:outerShdw blurRad="50800" dist="38100" dir="2700000" algn="tl" rotWithShape="0">
                    <a:srgbClr val="000000">
                      <a:alpha val="43000"/>
                    </a:srgbClr>
                  </a:outerShdw>
                </a:effectLst>
              </a:rPr>
              <a:t>Основные обязанности доверительного управляющего</a:t>
            </a:r>
          </a:p>
          <a:p>
            <a:pPr indent="715963" algn="ctr">
              <a:defRPr/>
            </a:pPr>
            <a:endParaRPr lang="ru-RU" sz="1600" b="1" dirty="0">
              <a:solidFill>
                <a:srgbClr val="FF8600"/>
              </a:solidFill>
              <a:effectLst>
                <a:outerShdw blurRad="50800" dist="38100" dir="2700000" algn="tl" rotWithShape="0">
                  <a:srgbClr val="000000">
                    <a:alpha val="43000"/>
                  </a:srgbClr>
                </a:outerShdw>
              </a:effectLst>
            </a:endParaRPr>
          </a:p>
        </p:txBody>
      </p:sp>
      <p:cxnSp>
        <p:nvCxnSpPr>
          <p:cNvPr id="18" name="Прямая со стрелкой 17"/>
          <p:cNvCxnSpPr>
            <a:endCxn id="9" idx="1"/>
          </p:cNvCxnSpPr>
          <p:nvPr/>
        </p:nvCxnSpPr>
        <p:spPr bwMode="auto">
          <a:xfrm>
            <a:off x="4572000" y="1556792"/>
            <a:ext cx="792163" cy="324063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9" name="Прямая со стрелкой 18"/>
          <p:cNvCxnSpPr>
            <a:endCxn id="7" idx="1"/>
          </p:cNvCxnSpPr>
          <p:nvPr/>
        </p:nvCxnSpPr>
        <p:spPr bwMode="auto">
          <a:xfrm>
            <a:off x="4572000" y="1556792"/>
            <a:ext cx="936625" cy="1403896"/>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0" name="Прямая со стрелкой 19"/>
          <p:cNvCxnSpPr/>
          <p:nvPr/>
        </p:nvCxnSpPr>
        <p:spPr bwMode="auto">
          <a:xfrm flipH="1">
            <a:off x="3995936" y="1628800"/>
            <a:ext cx="576064" cy="309634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1" name="Прямая со стрелкой 20"/>
          <p:cNvCxnSpPr>
            <a:endCxn id="10" idx="3"/>
          </p:cNvCxnSpPr>
          <p:nvPr/>
        </p:nvCxnSpPr>
        <p:spPr bwMode="auto">
          <a:xfrm flipH="1">
            <a:off x="3852863" y="1556792"/>
            <a:ext cx="719137" cy="2159546"/>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2" name="Прямая со стрелкой 21"/>
          <p:cNvCxnSpPr>
            <a:endCxn id="6" idx="3"/>
          </p:cNvCxnSpPr>
          <p:nvPr/>
        </p:nvCxnSpPr>
        <p:spPr bwMode="auto">
          <a:xfrm flipH="1">
            <a:off x="3851275" y="1556792"/>
            <a:ext cx="720725" cy="791915"/>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172</a:t>
            </a:r>
          </a:p>
        </p:txBody>
      </p:sp>
    </p:spTree>
    <p:extLst>
      <p:ext uri="{BB962C8B-B14F-4D97-AF65-F5344CB8AC3E}">
        <p14:creationId xmlns:p14="http://schemas.microsoft.com/office/powerpoint/2010/main" val="2503836114"/>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5"/>
          <p:cNvSpPr>
            <a:spLocks noChangeArrowheads="1"/>
          </p:cNvSpPr>
          <p:nvPr/>
        </p:nvSpPr>
        <p:spPr bwMode="auto">
          <a:xfrm>
            <a:off x="322833" y="1916113"/>
            <a:ext cx="8569647" cy="1728911"/>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1600" dirty="0">
                <a:latin typeface="+mn-lt"/>
              </a:rPr>
              <a:t>Доверительный управляющий, не проявивший  должной заботливости об интересах </a:t>
            </a:r>
          </a:p>
          <a:p>
            <a:pPr algn="ctr"/>
            <a:r>
              <a:rPr lang="ru-RU" sz="1600" dirty="0">
                <a:latin typeface="+mn-lt"/>
              </a:rPr>
              <a:t>учредителя управления и/или выгодоприобретателя, возмещает выгодоприобретателю </a:t>
            </a:r>
          </a:p>
          <a:p>
            <a:pPr algn="ctr"/>
            <a:r>
              <a:rPr lang="ru-RU" sz="1600" dirty="0">
                <a:latin typeface="+mn-lt"/>
              </a:rPr>
              <a:t>упущенную выгоду за время управления, а учредителю управления – убытки, </a:t>
            </a:r>
          </a:p>
          <a:p>
            <a:pPr algn="ctr"/>
            <a:r>
              <a:rPr lang="ru-RU" sz="1600" dirty="0">
                <a:latin typeface="+mn-lt"/>
              </a:rPr>
              <a:t>причиненные утратой или повреждением имущества, с учетом его  естественного </a:t>
            </a:r>
          </a:p>
          <a:p>
            <a:pPr algn="ctr"/>
            <a:r>
              <a:rPr lang="ru-RU" sz="1600" dirty="0">
                <a:latin typeface="+mn-lt"/>
              </a:rPr>
              <a:t>износа, а также упущенную выгоду</a:t>
            </a:r>
          </a:p>
          <a:p>
            <a:pPr algn="ctr"/>
            <a:endParaRPr lang="ru-RU" sz="1600" dirty="0">
              <a:latin typeface="Tahoma" pitchFamily="34" charset="0"/>
            </a:endParaRPr>
          </a:p>
        </p:txBody>
      </p:sp>
      <p:sp>
        <p:nvSpPr>
          <p:cNvPr id="7" name="AutoShape 5"/>
          <p:cNvSpPr>
            <a:spLocks noChangeArrowheads="1"/>
          </p:cNvSpPr>
          <p:nvPr/>
        </p:nvSpPr>
        <p:spPr bwMode="auto">
          <a:xfrm>
            <a:off x="1619969" y="4005064"/>
            <a:ext cx="6048375" cy="143986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1600" dirty="0">
                <a:latin typeface="+mn-lt"/>
              </a:rPr>
              <a:t>Ответственность за причиненные убытки, </a:t>
            </a:r>
          </a:p>
          <a:p>
            <a:pPr algn="ctr"/>
            <a:r>
              <a:rPr lang="ru-RU" sz="1600" dirty="0">
                <a:latin typeface="+mn-lt"/>
              </a:rPr>
              <a:t>если не докажет, что они произошли вследствие </a:t>
            </a:r>
          </a:p>
          <a:p>
            <a:pPr algn="ctr"/>
            <a:r>
              <a:rPr lang="ru-RU" sz="1600" dirty="0">
                <a:latin typeface="+mn-lt"/>
              </a:rPr>
              <a:t>непреодолимой силы либо действий </a:t>
            </a:r>
          </a:p>
          <a:p>
            <a:pPr algn="ctr"/>
            <a:r>
              <a:rPr lang="ru-RU" sz="1600" dirty="0">
                <a:latin typeface="+mn-lt"/>
              </a:rPr>
              <a:t>выгодоприобретателя или учредителя</a:t>
            </a:r>
          </a:p>
          <a:p>
            <a:pPr algn="ctr"/>
            <a:r>
              <a:rPr lang="ru-RU" sz="1600" dirty="0">
                <a:latin typeface="+mn-lt"/>
              </a:rPr>
              <a:t>управления </a:t>
            </a:r>
            <a:endParaRPr lang="ru-RU" sz="1600" b="1" u="sng" dirty="0">
              <a:latin typeface="+mn-lt"/>
            </a:endParaRPr>
          </a:p>
        </p:txBody>
      </p:sp>
      <p:sp>
        <p:nvSpPr>
          <p:cNvPr id="8" name="Заголовок 1"/>
          <p:cNvSpPr txBox="1">
            <a:spLocks/>
          </p:cNvSpPr>
          <p:nvPr/>
        </p:nvSpPr>
        <p:spPr>
          <a:xfrm>
            <a:off x="755576" y="332656"/>
            <a:ext cx="7488832" cy="1031875"/>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8600"/>
                </a:solidFill>
                <a:effectLst>
                  <a:outerShdw blurRad="50800" dist="38100" dir="2700000" algn="tl" rotWithShape="0">
                    <a:srgbClr val="000000">
                      <a:alpha val="43000"/>
                    </a:srgbClr>
                  </a:outerShdw>
                </a:effectLst>
              </a:rPr>
              <a:t>Особенности ответственности доверительного управляющего</a:t>
            </a:r>
          </a:p>
          <a:p>
            <a:pPr indent="715963" algn="ctr">
              <a:defRPr/>
            </a:pPr>
            <a:endParaRPr lang="ru-RU" sz="1600" b="1" dirty="0">
              <a:solidFill>
                <a:srgbClr val="FF8600"/>
              </a:solidFill>
              <a:effectLst>
                <a:outerShdw blurRad="50800" dist="38100" dir="2700000" algn="tl" rotWithShape="0">
                  <a:srgbClr val="000000">
                    <a:alpha val="43000"/>
                  </a:srgbClr>
                </a:outerShdw>
              </a:effectLst>
            </a:endParaRPr>
          </a:p>
        </p:txBody>
      </p:sp>
      <p:sp>
        <p:nvSpPr>
          <p:cNvPr id="5" name="TextBox 4"/>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173</a:t>
            </a:r>
          </a:p>
        </p:txBody>
      </p:sp>
    </p:spTree>
    <p:extLst>
      <p:ext uri="{BB962C8B-B14F-4D97-AF65-F5344CB8AC3E}">
        <p14:creationId xmlns:p14="http://schemas.microsoft.com/office/powerpoint/2010/main" val="332269285"/>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6" name="Rectangle 8"/>
          <p:cNvSpPr>
            <a:spLocks noChangeArrowheads="1"/>
          </p:cNvSpPr>
          <p:nvPr/>
        </p:nvSpPr>
        <p:spPr bwMode="auto">
          <a:xfrm>
            <a:off x="346428" y="1651030"/>
            <a:ext cx="8424863" cy="4524316"/>
          </a:xfrm>
          <a:prstGeom prst="rect">
            <a:avLst/>
          </a:prstGeom>
          <a:noFill/>
          <a:ln w="9525">
            <a:noFill/>
            <a:miter lim="800000"/>
            <a:headEnd/>
            <a:tailEnd/>
          </a:ln>
          <a:effectLst/>
        </p:spPr>
        <p:txBody>
          <a:bodyPr anchor="ctr">
            <a:spAutoFit/>
          </a:bodyPr>
          <a:lstStyle/>
          <a:p>
            <a:pPr indent="539750" algn="ctr">
              <a:buFontTx/>
              <a:buChar char="-"/>
            </a:pPr>
            <a:r>
              <a:rPr lang="ru-RU" sz="1600" dirty="0">
                <a:latin typeface="+mn-lt"/>
              </a:rPr>
              <a:t> смерти гражданина, являющегося выгодоприобретателем, или ликвидации юридического лица - выгодоприобретателя;</a:t>
            </a:r>
          </a:p>
          <a:p>
            <a:pPr indent="539750" algn="ctr">
              <a:buFontTx/>
              <a:buChar char="-"/>
            </a:pPr>
            <a:endParaRPr lang="ru-RU" sz="1600" dirty="0">
              <a:latin typeface="Tahoma" pitchFamily="34" charset="0"/>
            </a:endParaRPr>
          </a:p>
          <a:p>
            <a:pPr indent="539750" algn="ctr">
              <a:buFontTx/>
              <a:buChar char="-"/>
            </a:pPr>
            <a:r>
              <a:rPr lang="ru-RU" sz="1600" dirty="0">
                <a:latin typeface="+mn-lt"/>
              </a:rPr>
              <a:t> отказа выгодоприобретателя от получения выгод по договору;</a:t>
            </a:r>
          </a:p>
          <a:p>
            <a:pPr indent="539750" algn="ctr">
              <a:buFontTx/>
              <a:buChar char="-"/>
            </a:pPr>
            <a:endParaRPr lang="ru-RU" sz="1600" dirty="0">
              <a:latin typeface="+mn-lt"/>
            </a:endParaRPr>
          </a:p>
          <a:p>
            <a:pPr indent="539750" algn="ctr">
              <a:buFontTx/>
              <a:buChar char="-"/>
            </a:pPr>
            <a:r>
              <a:rPr lang="ru-RU" sz="1600" dirty="0">
                <a:latin typeface="+mn-lt"/>
              </a:rPr>
              <a:t> смерти гражданина, являющегося управляющим, признания его недееспособным, ограниченно дееспособным или безвестно отсутствующим, а также признания индивидуального предпринимателя несостоятельным (банкротом);</a:t>
            </a:r>
          </a:p>
          <a:p>
            <a:pPr indent="539750" algn="ctr">
              <a:buFontTx/>
              <a:buChar char="-"/>
            </a:pPr>
            <a:endParaRPr lang="ru-RU" sz="1600" dirty="0">
              <a:latin typeface="+mn-lt"/>
            </a:endParaRPr>
          </a:p>
          <a:p>
            <a:pPr indent="539750" algn="ctr">
              <a:buFontTx/>
              <a:buChar char="-"/>
            </a:pPr>
            <a:r>
              <a:rPr lang="ru-RU" sz="1600" dirty="0">
                <a:latin typeface="+mn-lt"/>
              </a:rPr>
              <a:t> отказа доверительного управляющего или учредителя управления от осуществления доверительного управления в связи с невозможностью для управляющего лично осуществлять доверительное управление имуществом;</a:t>
            </a:r>
          </a:p>
          <a:p>
            <a:pPr indent="539750" algn="ctr">
              <a:buFontTx/>
              <a:buChar char="-"/>
            </a:pPr>
            <a:endParaRPr lang="ru-RU" sz="1600" dirty="0">
              <a:latin typeface="+mn-lt"/>
            </a:endParaRPr>
          </a:p>
          <a:p>
            <a:pPr indent="539750" algn="ctr">
              <a:buFontTx/>
              <a:buChar char="-"/>
            </a:pPr>
            <a:r>
              <a:rPr lang="ru-RU" sz="1600" dirty="0">
                <a:latin typeface="+mn-lt"/>
              </a:rPr>
              <a:t> отказа учредителя управления от договора по иным причинам при условии выплаты управляющему обусловленного договором вознаграждения;</a:t>
            </a:r>
          </a:p>
          <a:p>
            <a:pPr indent="539750" algn="ctr">
              <a:buFontTx/>
              <a:buChar char="-"/>
            </a:pPr>
            <a:endParaRPr lang="ru-RU" sz="1600" dirty="0">
              <a:latin typeface="+mn-lt"/>
            </a:endParaRPr>
          </a:p>
          <a:p>
            <a:pPr indent="539750" algn="ctr"/>
            <a:r>
              <a:rPr lang="ru-RU" sz="1600" dirty="0">
                <a:latin typeface="+mn-lt"/>
              </a:rPr>
              <a:t>- признания несостоятельным (банкротом) гражданина-предпринимателя, являющегося учредителем управления.</a:t>
            </a:r>
          </a:p>
        </p:txBody>
      </p:sp>
      <p:sp>
        <p:nvSpPr>
          <p:cNvPr id="5" name="Заголовок 1"/>
          <p:cNvSpPr txBox="1">
            <a:spLocks/>
          </p:cNvSpPr>
          <p:nvPr/>
        </p:nvSpPr>
        <p:spPr>
          <a:xfrm>
            <a:off x="755576" y="332656"/>
            <a:ext cx="7488832" cy="1031875"/>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0000"/>
                </a:solidFill>
              </a:rPr>
              <a:t/>
            </a:r>
            <a:br>
              <a:rPr lang="ru-RU" sz="2200" b="1" dirty="0">
                <a:solidFill>
                  <a:srgbClr val="FF0000"/>
                </a:solidFill>
              </a:rPr>
            </a:br>
            <a:r>
              <a:rPr lang="ru-RU" sz="2000" b="1" dirty="0">
                <a:solidFill>
                  <a:srgbClr val="FF8600"/>
                </a:solidFill>
                <a:effectLst>
                  <a:outerShdw blurRad="50800" dist="38100" dir="2700000" algn="tl" rotWithShape="0">
                    <a:srgbClr val="000000">
                      <a:alpha val="43000"/>
                    </a:srgbClr>
                  </a:outerShdw>
                </a:effectLst>
              </a:rPr>
              <a:t>Договор доверительного управления прекращается вследствие:</a:t>
            </a:r>
          </a:p>
          <a:p>
            <a:pPr indent="715963" algn="ctr">
              <a:defRPr/>
            </a:pPr>
            <a:endParaRPr lang="ru-RU" sz="1600" b="1" dirty="0">
              <a:solidFill>
                <a:srgbClr val="FF8600"/>
              </a:solidFill>
              <a:effectLst>
                <a:outerShdw blurRad="50800" dist="38100" dir="2700000" algn="tl" rotWithShape="0">
                  <a:srgbClr val="000000">
                    <a:alpha val="43000"/>
                  </a:srgbClr>
                </a:outerShdw>
              </a:effectLst>
            </a:endParaRPr>
          </a:p>
        </p:txBody>
      </p:sp>
      <p:sp>
        <p:nvSpPr>
          <p:cNvPr id="4" name="TextBox 3"/>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174</a:t>
            </a:r>
          </a:p>
        </p:txBody>
      </p:sp>
    </p:spTree>
    <p:extLst>
      <p:ext uri="{BB962C8B-B14F-4D97-AF65-F5344CB8AC3E}">
        <p14:creationId xmlns:p14="http://schemas.microsoft.com/office/powerpoint/2010/main" val="976522474"/>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3844" name="Прямая соединительная линия 11"/>
          <p:cNvCxnSpPr>
            <a:cxnSpLocks noChangeShapeType="1"/>
          </p:cNvCxnSpPr>
          <p:nvPr/>
        </p:nvCxnSpPr>
        <p:spPr bwMode="auto">
          <a:xfrm>
            <a:off x="3604166" y="1630803"/>
            <a:ext cx="1800225" cy="0"/>
          </a:xfrm>
          <a:prstGeom prst="line">
            <a:avLst/>
          </a:prstGeom>
          <a:noFill/>
          <a:ln w="38100" algn="ctr">
            <a:solidFill>
              <a:srgbClr val="838D9B"/>
            </a:solidFill>
            <a:round/>
            <a:headEnd/>
            <a:tailEnd/>
          </a:ln>
          <a:scene3d>
            <a:camera prst="orthographicFront"/>
            <a:lightRig rig="threePt" dir="t"/>
          </a:scene3d>
          <a:sp3d>
            <a:bevelT prst="convex"/>
          </a:sp3d>
        </p:spPr>
      </p:cxnSp>
      <p:sp>
        <p:nvSpPr>
          <p:cNvPr id="6" name="AutoShape 5"/>
          <p:cNvSpPr>
            <a:spLocks noChangeArrowheads="1"/>
          </p:cNvSpPr>
          <p:nvPr/>
        </p:nvSpPr>
        <p:spPr bwMode="auto">
          <a:xfrm>
            <a:off x="250825" y="2075040"/>
            <a:ext cx="3600450" cy="984354"/>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92500"/>
          </a:bodyPr>
          <a:lstStyle/>
          <a:p>
            <a:pPr algn="ctr"/>
            <a:r>
              <a:rPr lang="ru-RU" sz="1700" dirty="0">
                <a:latin typeface="+mn-lt"/>
              </a:rPr>
              <a:t>Доверительное управление паевым инвестиционным фондом</a:t>
            </a:r>
          </a:p>
          <a:p>
            <a:pPr algn="ctr"/>
            <a:r>
              <a:rPr lang="ru-RU" sz="1600" dirty="0">
                <a:latin typeface="+mn-lt"/>
              </a:rPr>
              <a:t>(п. 4 ст. 1012 ГК РФ)</a:t>
            </a:r>
          </a:p>
        </p:txBody>
      </p:sp>
      <p:sp>
        <p:nvSpPr>
          <p:cNvPr id="8" name="AutoShape 5"/>
          <p:cNvSpPr>
            <a:spLocks noChangeArrowheads="1"/>
          </p:cNvSpPr>
          <p:nvPr/>
        </p:nvSpPr>
        <p:spPr bwMode="auto">
          <a:xfrm>
            <a:off x="283674" y="4437203"/>
            <a:ext cx="3600450" cy="98421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sz="1600" dirty="0">
                <a:latin typeface="+mn-lt"/>
              </a:rPr>
              <a:t>Доверительное управление ценными бумагами</a:t>
            </a:r>
          </a:p>
          <a:p>
            <a:pPr algn="ctr"/>
            <a:r>
              <a:rPr lang="ru-RU" sz="1500" dirty="0">
                <a:latin typeface="+mn-lt"/>
              </a:rPr>
              <a:t>(ст. 1025 ГК РФ)</a:t>
            </a:r>
          </a:p>
        </p:txBody>
      </p:sp>
      <p:sp>
        <p:nvSpPr>
          <p:cNvPr id="16" name="Заголовок 1"/>
          <p:cNvSpPr txBox="1">
            <a:spLocks/>
          </p:cNvSpPr>
          <p:nvPr/>
        </p:nvSpPr>
        <p:spPr>
          <a:xfrm>
            <a:off x="755576" y="332656"/>
            <a:ext cx="7488832" cy="1154312"/>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0000"/>
                </a:solidFill>
              </a:rPr>
              <a:t/>
            </a:r>
            <a:br>
              <a:rPr lang="ru-RU" sz="2200" b="1" dirty="0">
                <a:solidFill>
                  <a:srgbClr val="FF0000"/>
                </a:solidFill>
              </a:rPr>
            </a:br>
            <a:r>
              <a:rPr lang="ru-RU" sz="1800" b="1" dirty="0">
                <a:solidFill>
                  <a:srgbClr val="FF8600"/>
                </a:solidFill>
                <a:effectLst>
                  <a:outerShdw blurRad="50800" dist="38100" dir="2700000" algn="tl" rotWithShape="0">
                    <a:srgbClr val="000000">
                      <a:alpha val="43000"/>
                    </a:srgbClr>
                  </a:outerShdw>
                </a:effectLst>
              </a:rPr>
              <a:t>Особенности доверительного управления отдельных видов имущества</a:t>
            </a:r>
          </a:p>
          <a:p>
            <a:pPr indent="715963" algn="ctr">
              <a:defRPr/>
            </a:pPr>
            <a:r>
              <a:rPr lang="ru-RU" sz="1800" b="1" dirty="0">
                <a:solidFill>
                  <a:srgbClr val="FF8600"/>
                </a:solidFill>
                <a:effectLst>
                  <a:outerShdw blurRad="50800" dist="38100" dir="2700000" algn="tl" rotWithShape="0">
                    <a:srgbClr val="000000">
                      <a:alpha val="43000"/>
                    </a:srgbClr>
                  </a:outerShdw>
                </a:effectLst>
              </a:rPr>
              <a:t>(источники правового регулирования)</a:t>
            </a:r>
          </a:p>
          <a:p>
            <a:pPr indent="715963" algn="ctr">
              <a:defRPr/>
            </a:pPr>
            <a:r>
              <a:rPr lang="ru-RU" sz="1800" b="1" dirty="0">
                <a:solidFill>
                  <a:srgbClr val="FF8600"/>
                </a:solidFill>
                <a:effectLst>
                  <a:outerShdw blurRad="50800" dist="38100" dir="2700000" algn="tl" rotWithShape="0">
                    <a:srgbClr val="000000">
                      <a:alpha val="43000"/>
                    </a:srgbClr>
                  </a:outerShdw>
                </a:effectLst>
              </a:rPr>
              <a:t> </a:t>
            </a:r>
          </a:p>
        </p:txBody>
      </p:sp>
      <p:cxnSp>
        <p:nvCxnSpPr>
          <p:cNvPr id="22" name="Прямая со стрелкой 21"/>
          <p:cNvCxnSpPr>
            <a:endCxn id="6" idx="3"/>
          </p:cNvCxnSpPr>
          <p:nvPr/>
        </p:nvCxnSpPr>
        <p:spPr bwMode="auto">
          <a:xfrm flipH="1">
            <a:off x="3851275" y="1630803"/>
            <a:ext cx="720726" cy="93641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175</a:t>
            </a:r>
          </a:p>
        </p:txBody>
      </p:sp>
      <p:sp>
        <p:nvSpPr>
          <p:cNvPr id="17" name="AutoShape 5"/>
          <p:cNvSpPr>
            <a:spLocks noChangeArrowheads="1"/>
          </p:cNvSpPr>
          <p:nvPr/>
        </p:nvSpPr>
        <p:spPr bwMode="auto">
          <a:xfrm>
            <a:off x="4918458" y="1907986"/>
            <a:ext cx="3600450" cy="984354"/>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77500" lnSpcReduction="20000"/>
          </a:bodyPr>
          <a:lstStyle/>
          <a:p>
            <a:pPr algn="ctr"/>
            <a:r>
              <a:rPr lang="ru-RU" dirty="0">
                <a:latin typeface="+mn-lt"/>
              </a:rPr>
              <a:t>Доверительное управление автомобильными дорогами  общего пользования федерального значения</a:t>
            </a:r>
          </a:p>
          <a:p>
            <a:pPr algn="ctr"/>
            <a:r>
              <a:rPr lang="ru-RU" sz="1700" dirty="0">
                <a:latin typeface="+mn-lt"/>
              </a:rPr>
              <a:t>(п. 5 ст. 1012 ГК РФ)</a:t>
            </a:r>
          </a:p>
        </p:txBody>
      </p:sp>
      <p:sp>
        <p:nvSpPr>
          <p:cNvPr id="4" name="Блок-схема: перфолента 3"/>
          <p:cNvSpPr/>
          <p:nvPr/>
        </p:nvSpPr>
        <p:spPr>
          <a:xfrm>
            <a:off x="336429" y="3349869"/>
            <a:ext cx="3514846" cy="804672"/>
          </a:xfrm>
          <a:prstGeom prst="flowChartPunchedTape">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sz="1400" b="1" dirty="0"/>
              <a:t>ФЗ от 29.11.2011 г. № 156-ФЗ </a:t>
            </a:r>
          </a:p>
          <a:p>
            <a:pPr algn="ctr"/>
            <a:r>
              <a:rPr lang="ru-RU" sz="1400" b="1" dirty="0"/>
              <a:t>«Об инвестиционных фондах»</a:t>
            </a:r>
          </a:p>
        </p:txBody>
      </p:sp>
      <p:sp>
        <p:nvSpPr>
          <p:cNvPr id="24" name="Блок-схема: перфолента 23"/>
          <p:cNvSpPr/>
          <p:nvPr/>
        </p:nvSpPr>
        <p:spPr>
          <a:xfrm>
            <a:off x="4607136" y="3075620"/>
            <a:ext cx="4223093" cy="1353169"/>
          </a:xfrm>
          <a:prstGeom prst="flowChartPunchedTape">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sz="1200" b="1" dirty="0"/>
              <a:t>ФЗ от 17.07.2009 г. № 145-ФЗ </a:t>
            </a:r>
          </a:p>
          <a:p>
            <a:pPr algn="ctr"/>
            <a:r>
              <a:rPr lang="ru-RU" sz="1200" b="1" dirty="0"/>
              <a:t>«О государственной компании «Российские  автомобильные дороги» и о внесении изменений в отдельные законодательные акты РФ»</a:t>
            </a:r>
          </a:p>
        </p:txBody>
      </p:sp>
      <p:sp>
        <p:nvSpPr>
          <p:cNvPr id="25" name="Блок-схема: перфолента 24"/>
          <p:cNvSpPr/>
          <p:nvPr/>
        </p:nvSpPr>
        <p:spPr>
          <a:xfrm>
            <a:off x="447952" y="5628487"/>
            <a:ext cx="3514846" cy="804672"/>
          </a:xfrm>
          <a:prstGeom prst="flowChartPunchedTape">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sz="1400" b="1" dirty="0"/>
              <a:t>ФЗ от 22.04.1996 г. № 39-ФЗ </a:t>
            </a:r>
          </a:p>
          <a:p>
            <a:pPr algn="ctr"/>
            <a:r>
              <a:rPr lang="ru-RU" sz="1400" b="1" dirty="0"/>
              <a:t>«О рынке ценных бумаг»</a:t>
            </a:r>
          </a:p>
        </p:txBody>
      </p:sp>
      <p:sp>
        <p:nvSpPr>
          <p:cNvPr id="26" name="Блок-схема: перфолента 25"/>
          <p:cNvSpPr/>
          <p:nvPr/>
        </p:nvSpPr>
        <p:spPr>
          <a:xfrm>
            <a:off x="4681065" y="4428789"/>
            <a:ext cx="4223093" cy="2270949"/>
          </a:xfrm>
          <a:prstGeom prst="flowChartPunchedTape">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sz="1200" b="1" dirty="0"/>
              <a:t>Положение о единых требованиях </a:t>
            </a:r>
          </a:p>
          <a:p>
            <a:pPr algn="ctr"/>
            <a:r>
              <a:rPr lang="ru-RU" sz="1200" b="1" dirty="0"/>
              <a:t>к правилам осуществления деятельности по управлению ценными бумагами, к порядку раскрытия управляющим информации, а также требованиях, направленных на исключение конфликта интересов управляющего, </a:t>
            </a:r>
          </a:p>
          <a:p>
            <a:pPr algn="ctr"/>
            <a:r>
              <a:rPr lang="ru-RU" sz="1200" b="1" dirty="0"/>
              <a:t>утв. Банком России 03.08.2015 г. № 482-П</a:t>
            </a:r>
          </a:p>
        </p:txBody>
      </p:sp>
      <p:cxnSp>
        <p:nvCxnSpPr>
          <p:cNvPr id="27" name="Прямая со стрелкой 26"/>
          <p:cNvCxnSpPr>
            <a:endCxn id="17" idx="0"/>
          </p:cNvCxnSpPr>
          <p:nvPr/>
        </p:nvCxnSpPr>
        <p:spPr bwMode="auto">
          <a:xfrm>
            <a:off x="4572001" y="1630803"/>
            <a:ext cx="2146682" cy="277183"/>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8" name="Прямая со стрелкой 27"/>
          <p:cNvCxnSpPr>
            <a:endCxn id="8" idx="3"/>
          </p:cNvCxnSpPr>
          <p:nvPr/>
        </p:nvCxnSpPr>
        <p:spPr bwMode="auto">
          <a:xfrm flipH="1">
            <a:off x="3884124" y="1630803"/>
            <a:ext cx="723013" cy="3298508"/>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31" name="Прямая со стрелкой 30"/>
          <p:cNvCxnSpPr/>
          <p:nvPr/>
        </p:nvCxnSpPr>
        <p:spPr bwMode="auto">
          <a:xfrm>
            <a:off x="1461965" y="3075620"/>
            <a:ext cx="0" cy="458888"/>
          </a:xfrm>
          <a:prstGeom prst="straightConnector1">
            <a:avLst/>
          </a:prstGeom>
          <a:ln w="38100" cmpd="sng">
            <a:solidFill>
              <a:schemeClr val="bg1">
                <a:lumMod val="20000"/>
                <a:lumOff val="80000"/>
              </a:schemeClr>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38" name="Прямая со стрелкой 37"/>
          <p:cNvCxnSpPr/>
          <p:nvPr/>
        </p:nvCxnSpPr>
        <p:spPr bwMode="auto">
          <a:xfrm>
            <a:off x="3884124" y="5191857"/>
            <a:ext cx="796941" cy="48358"/>
          </a:xfrm>
          <a:prstGeom prst="straightConnector1">
            <a:avLst/>
          </a:prstGeom>
          <a:ln w="38100" cmpd="sng">
            <a:solidFill>
              <a:schemeClr val="bg1">
                <a:lumMod val="20000"/>
                <a:lumOff val="80000"/>
              </a:schemeClr>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39" name="Прямая со стрелкой 38"/>
          <p:cNvCxnSpPr/>
          <p:nvPr/>
        </p:nvCxnSpPr>
        <p:spPr bwMode="auto">
          <a:xfrm>
            <a:off x="1371111" y="5421418"/>
            <a:ext cx="0" cy="381505"/>
          </a:xfrm>
          <a:prstGeom prst="straightConnector1">
            <a:avLst/>
          </a:prstGeom>
          <a:ln w="38100" cmpd="sng">
            <a:solidFill>
              <a:schemeClr val="bg1">
                <a:lumMod val="20000"/>
                <a:lumOff val="80000"/>
              </a:schemeClr>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0" name="Прямая со стрелкой 39"/>
          <p:cNvCxnSpPr/>
          <p:nvPr/>
        </p:nvCxnSpPr>
        <p:spPr bwMode="auto">
          <a:xfrm>
            <a:off x="5902081" y="2921532"/>
            <a:ext cx="0" cy="458888"/>
          </a:xfrm>
          <a:prstGeom prst="straightConnector1">
            <a:avLst/>
          </a:prstGeom>
          <a:ln w="38100" cmpd="sng">
            <a:solidFill>
              <a:schemeClr val="bg1">
                <a:lumMod val="20000"/>
                <a:lumOff val="80000"/>
              </a:schemeClr>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37556582"/>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3844" name="Прямая соединительная линия 11"/>
          <p:cNvCxnSpPr>
            <a:cxnSpLocks noChangeShapeType="1"/>
          </p:cNvCxnSpPr>
          <p:nvPr/>
        </p:nvCxnSpPr>
        <p:spPr bwMode="auto">
          <a:xfrm>
            <a:off x="3604166" y="1630803"/>
            <a:ext cx="1800225" cy="0"/>
          </a:xfrm>
          <a:prstGeom prst="line">
            <a:avLst/>
          </a:prstGeom>
          <a:noFill/>
          <a:ln w="38100" algn="ctr">
            <a:solidFill>
              <a:srgbClr val="838D9B"/>
            </a:solidFill>
            <a:round/>
            <a:headEnd/>
            <a:tailEnd/>
          </a:ln>
          <a:scene3d>
            <a:camera prst="orthographicFront"/>
            <a:lightRig rig="threePt" dir="t"/>
          </a:scene3d>
          <a:sp3d>
            <a:bevelT prst="convex"/>
          </a:sp3d>
        </p:spPr>
      </p:cxnSp>
      <p:sp>
        <p:nvSpPr>
          <p:cNvPr id="6" name="AutoShape 5"/>
          <p:cNvSpPr>
            <a:spLocks noChangeArrowheads="1"/>
          </p:cNvSpPr>
          <p:nvPr/>
        </p:nvSpPr>
        <p:spPr bwMode="auto">
          <a:xfrm>
            <a:off x="250825" y="2075040"/>
            <a:ext cx="3600450" cy="984354"/>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92500" lnSpcReduction="20000"/>
          </a:bodyPr>
          <a:lstStyle/>
          <a:p>
            <a:pPr algn="ctr"/>
            <a:r>
              <a:rPr lang="ru-RU" sz="1700" dirty="0">
                <a:latin typeface="+mn-lt"/>
              </a:rPr>
              <a:t>Связанное с необходимостью постоянного управления имуществом подопечного </a:t>
            </a:r>
          </a:p>
          <a:p>
            <a:pPr algn="ctr"/>
            <a:r>
              <a:rPr lang="ru-RU" sz="1600" dirty="0">
                <a:latin typeface="+mn-lt"/>
              </a:rPr>
              <a:t>(ст. 38 ГК РФ)</a:t>
            </a:r>
          </a:p>
        </p:txBody>
      </p:sp>
      <p:sp>
        <p:nvSpPr>
          <p:cNvPr id="8" name="AutoShape 5"/>
          <p:cNvSpPr>
            <a:spLocks noChangeArrowheads="1"/>
          </p:cNvSpPr>
          <p:nvPr/>
        </p:nvSpPr>
        <p:spPr bwMode="auto">
          <a:xfrm>
            <a:off x="471084" y="4683133"/>
            <a:ext cx="8272169" cy="123409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sz="1600" dirty="0">
                <a:latin typeface="+mn-lt"/>
              </a:rPr>
              <a:t>Иные основания, предусмотренные законом</a:t>
            </a:r>
          </a:p>
          <a:p>
            <a:pPr algn="ctr"/>
            <a:r>
              <a:rPr lang="ru-RU" sz="1500" dirty="0">
                <a:latin typeface="+mn-lt"/>
              </a:rPr>
              <a:t>(ст. 1025 ГК РФ), </a:t>
            </a:r>
          </a:p>
          <a:p>
            <a:pPr algn="ctr"/>
            <a:r>
              <a:rPr lang="ru-RU" sz="1500" dirty="0">
                <a:latin typeface="+mn-lt"/>
              </a:rPr>
              <a:t>например: доверительное управление наследственным имуществом (ст. 1173 ГК РФ), права учредителя управления - у нотариуса и т.д.</a:t>
            </a:r>
          </a:p>
        </p:txBody>
      </p:sp>
      <p:sp>
        <p:nvSpPr>
          <p:cNvPr id="16" name="Заголовок 1"/>
          <p:cNvSpPr txBox="1">
            <a:spLocks/>
          </p:cNvSpPr>
          <p:nvPr/>
        </p:nvSpPr>
        <p:spPr>
          <a:xfrm>
            <a:off x="755576" y="332656"/>
            <a:ext cx="7488832" cy="1154312"/>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0000"/>
                </a:solidFill>
              </a:rPr>
              <a:t/>
            </a:r>
            <a:br>
              <a:rPr lang="ru-RU" sz="2200" b="1" dirty="0">
                <a:solidFill>
                  <a:srgbClr val="FF0000"/>
                </a:solidFill>
              </a:rPr>
            </a:br>
            <a:r>
              <a:rPr lang="ru-RU" sz="1800" b="1" dirty="0"/>
              <a:t>Доверительное управление  имуществом по основаниям, предусмотренным законом</a:t>
            </a:r>
          </a:p>
          <a:p>
            <a:pPr indent="715963" algn="ctr">
              <a:defRPr/>
            </a:pPr>
            <a:endParaRPr lang="ru-RU" sz="1800" b="1" dirty="0">
              <a:solidFill>
                <a:srgbClr val="FF8600"/>
              </a:solidFill>
              <a:effectLst>
                <a:outerShdw blurRad="50800" dist="38100" dir="2700000" algn="tl" rotWithShape="0">
                  <a:srgbClr val="000000">
                    <a:alpha val="43000"/>
                  </a:srgbClr>
                </a:outerShdw>
              </a:effectLst>
            </a:endParaRPr>
          </a:p>
        </p:txBody>
      </p:sp>
      <p:cxnSp>
        <p:nvCxnSpPr>
          <p:cNvPr id="22" name="Прямая со стрелкой 21"/>
          <p:cNvCxnSpPr>
            <a:endCxn id="6" idx="3"/>
          </p:cNvCxnSpPr>
          <p:nvPr/>
        </p:nvCxnSpPr>
        <p:spPr bwMode="auto">
          <a:xfrm flipH="1">
            <a:off x="3851275" y="1630803"/>
            <a:ext cx="720726" cy="93641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176</a:t>
            </a:r>
          </a:p>
        </p:txBody>
      </p:sp>
      <p:sp>
        <p:nvSpPr>
          <p:cNvPr id="17" name="AutoShape 5"/>
          <p:cNvSpPr>
            <a:spLocks noChangeArrowheads="1"/>
          </p:cNvSpPr>
          <p:nvPr/>
        </p:nvSpPr>
        <p:spPr bwMode="auto">
          <a:xfrm>
            <a:off x="4918458" y="2099010"/>
            <a:ext cx="3600450" cy="984354"/>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85000" lnSpcReduction="10000"/>
          </a:bodyPr>
          <a:lstStyle/>
          <a:p>
            <a:pPr algn="ctr"/>
            <a:r>
              <a:rPr lang="ru-RU" dirty="0">
                <a:latin typeface="+mn-lt"/>
              </a:rPr>
              <a:t>На основании завещания, в котором назначен исполнитель завещания </a:t>
            </a:r>
          </a:p>
          <a:p>
            <a:pPr algn="ctr"/>
            <a:r>
              <a:rPr lang="ru-RU" dirty="0">
                <a:latin typeface="+mn-lt"/>
              </a:rPr>
              <a:t>(душеприказчик</a:t>
            </a:r>
            <a:r>
              <a:rPr lang="ru-RU" sz="1700" dirty="0">
                <a:latin typeface="+mn-lt"/>
              </a:rPr>
              <a:t>)</a:t>
            </a:r>
          </a:p>
        </p:txBody>
      </p:sp>
      <p:cxnSp>
        <p:nvCxnSpPr>
          <p:cNvPr id="27" name="Прямая со стрелкой 26"/>
          <p:cNvCxnSpPr>
            <a:endCxn id="17" idx="0"/>
          </p:cNvCxnSpPr>
          <p:nvPr/>
        </p:nvCxnSpPr>
        <p:spPr bwMode="auto">
          <a:xfrm>
            <a:off x="4572001" y="1821827"/>
            <a:ext cx="2146682" cy="277183"/>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8" name="Прямая со стрелкой 27"/>
          <p:cNvCxnSpPr>
            <a:endCxn id="8" idx="0"/>
          </p:cNvCxnSpPr>
          <p:nvPr/>
        </p:nvCxnSpPr>
        <p:spPr bwMode="auto">
          <a:xfrm>
            <a:off x="4572001" y="1384627"/>
            <a:ext cx="35168" cy="3298506"/>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31" name="Прямая со стрелкой 30"/>
          <p:cNvCxnSpPr/>
          <p:nvPr/>
        </p:nvCxnSpPr>
        <p:spPr bwMode="auto">
          <a:xfrm>
            <a:off x="1461965" y="3075620"/>
            <a:ext cx="0" cy="458888"/>
          </a:xfrm>
          <a:prstGeom prst="straightConnector1">
            <a:avLst/>
          </a:prstGeom>
          <a:ln w="38100" cmpd="sng">
            <a:solidFill>
              <a:schemeClr val="tx2">
                <a:lumMod val="75000"/>
              </a:schemeClr>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9" name="AutoShape 5"/>
          <p:cNvSpPr>
            <a:spLocks noChangeArrowheads="1"/>
          </p:cNvSpPr>
          <p:nvPr/>
        </p:nvSpPr>
        <p:spPr bwMode="auto">
          <a:xfrm>
            <a:off x="250825" y="3534508"/>
            <a:ext cx="3143006" cy="759057"/>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70000" lnSpcReduction="20000"/>
          </a:bodyPr>
          <a:lstStyle/>
          <a:p>
            <a:pPr algn="ctr">
              <a:defRPr/>
            </a:pPr>
            <a:endParaRPr lang="ru-RU" sz="2000" b="1" u="sng" dirty="0">
              <a:solidFill>
                <a:schemeClr val="tx2">
                  <a:lumMod val="50000"/>
                </a:schemeClr>
              </a:solidFill>
            </a:endParaRPr>
          </a:p>
          <a:p>
            <a:pPr algn="ctr">
              <a:lnSpc>
                <a:spcPct val="120000"/>
              </a:lnSpc>
              <a:defRPr/>
            </a:pPr>
            <a:r>
              <a:rPr lang="ru-RU" b="1" dirty="0">
                <a:solidFill>
                  <a:schemeClr val="tx2">
                    <a:lumMod val="50000"/>
                  </a:schemeClr>
                </a:solidFill>
              </a:rPr>
              <a:t>Права учредителя управления у органа опеки и попечительства</a:t>
            </a:r>
          </a:p>
          <a:p>
            <a:pPr algn="ctr">
              <a:defRPr/>
            </a:pPr>
            <a:endParaRPr lang="ru-RU" sz="1600" b="1" dirty="0">
              <a:solidFill>
                <a:schemeClr val="tx2">
                  <a:lumMod val="50000"/>
                </a:schemeClr>
              </a:solidFill>
            </a:endParaRPr>
          </a:p>
        </p:txBody>
      </p:sp>
      <p:sp>
        <p:nvSpPr>
          <p:cNvPr id="20" name="AutoShape 5"/>
          <p:cNvSpPr>
            <a:spLocks noChangeArrowheads="1"/>
          </p:cNvSpPr>
          <p:nvPr/>
        </p:nvSpPr>
        <p:spPr bwMode="auto">
          <a:xfrm>
            <a:off x="5384518" y="3519842"/>
            <a:ext cx="3134390" cy="759057"/>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Autofit/>
          </a:bodyPr>
          <a:lstStyle/>
          <a:p>
            <a:pPr algn="ctr">
              <a:defRPr/>
            </a:pPr>
            <a:endParaRPr lang="ru-RU" sz="1300" b="1" u="sng" dirty="0">
              <a:solidFill>
                <a:schemeClr val="tx2">
                  <a:lumMod val="50000"/>
                </a:schemeClr>
              </a:solidFill>
            </a:endParaRPr>
          </a:p>
          <a:p>
            <a:pPr algn="ctr">
              <a:defRPr/>
            </a:pPr>
            <a:r>
              <a:rPr lang="ru-RU" sz="1300" b="1" dirty="0">
                <a:solidFill>
                  <a:schemeClr val="tx2">
                    <a:lumMod val="50000"/>
                  </a:schemeClr>
                </a:solidFill>
              </a:rPr>
              <a:t>Права учредителя управления у исполнителя  завещания (душеприказчика)</a:t>
            </a:r>
          </a:p>
          <a:p>
            <a:pPr algn="ctr">
              <a:defRPr/>
            </a:pPr>
            <a:endParaRPr lang="ru-RU" sz="1300" b="1" dirty="0">
              <a:solidFill>
                <a:schemeClr val="tx2">
                  <a:lumMod val="50000"/>
                </a:schemeClr>
              </a:solidFill>
            </a:endParaRPr>
          </a:p>
        </p:txBody>
      </p:sp>
      <p:cxnSp>
        <p:nvCxnSpPr>
          <p:cNvPr id="29" name="Прямая со стрелкой 28"/>
          <p:cNvCxnSpPr/>
          <p:nvPr/>
        </p:nvCxnSpPr>
        <p:spPr bwMode="auto">
          <a:xfrm>
            <a:off x="7462609" y="3083364"/>
            <a:ext cx="0" cy="468546"/>
          </a:xfrm>
          <a:prstGeom prst="straightConnector1">
            <a:avLst/>
          </a:prstGeom>
          <a:ln w="38100" cmpd="sng">
            <a:solidFill>
              <a:schemeClr val="tx2">
                <a:lumMod val="75000"/>
              </a:schemeClr>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891547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188640"/>
            <a:ext cx="7128792" cy="1008112"/>
          </a:xfrm>
          <a:solidFill>
            <a:schemeClr val="accent1">
              <a:lumMod val="50000"/>
            </a:schemeClr>
          </a:solidFill>
          <a:ln w="38100" cmpd="sng">
            <a:solidFill>
              <a:schemeClr val="tx2"/>
            </a:solidFill>
            <a:prstDash val="solid"/>
          </a:ln>
          <a:scene3d>
            <a:camera prst="orthographicFront"/>
            <a:lightRig rig="threePt" dir="t"/>
          </a:scene3d>
          <a:sp3d>
            <a:bevelT w="120650" prst="convex"/>
          </a:sp3d>
        </p:spPr>
        <p:txBody>
          <a:bodyPr>
            <a:noAutofit/>
          </a:body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000" b="1" dirty="0"/>
              <a:t>Статья </a:t>
            </a:r>
            <a:r>
              <a:rPr lang="ru-RU" sz="2000" b="1" dirty="0" smtClean="0"/>
              <a:t>534 </a:t>
            </a:r>
            <a:r>
              <a:rPr lang="ru-RU" sz="2000" b="1" dirty="0"/>
              <a:t>ГК </a:t>
            </a:r>
            <a:r>
              <a:rPr lang="ru-RU" sz="2000" b="1" dirty="0" smtClean="0"/>
              <a:t>ДНР. </a:t>
            </a:r>
            <a:r>
              <a:rPr lang="ru-RU" sz="2000" b="1" dirty="0"/>
              <a:t/>
            </a:r>
            <a:br>
              <a:rPr lang="ru-RU" sz="2000" b="1" dirty="0"/>
            </a:br>
            <a:r>
              <a:rPr lang="ru-RU" sz="2000" b="1" dirty="0"/>
              <a:t>Опционный договор.</a:t>
            </a:r>
            <a:br>
              <a:rPr lang="ru-RU" sz="2000" b="1" dirty="0"/>
            </a:br>
            <a:endParaRPr lang="ru-RU" sz="2000" b="1" dirty="0"/>
          </a:p>
        </p:txBody>
      </p:sp>
      <p:sp>
        <p:nvSpPr>
          <p:cNvPr id="4" name="TextBox 3"/>
          <p:cNvSpPr txBox="1"/>
          <p:nvPr/>
        </p:nvSpPr>
        <p:spPr>
          <a:xfrm>
            <a:off x="8502879" y="548680"/>
            <a:ext cx="234547" cy="861774"/>
          </a:xfrm>
          <a:prstGeom prst="rect">
            <a:avLst/>
          </a:prstGeom>
          <a:noFill/>
        </p:spPr>
        <p:txBody>
          <a:bodyPr wrap="none" rtlCol="0">
            <a:spAutoFit/>
          </a:bodyPr>
          <a:lstStyle/>
          <a:p>
            <a:endParaRPr lang="ru-RU" sz="3200" b="1" dirty="0">
              <a:solidFill>
                <a:srgbClr val="40464F"/>
              </a:solidFill>
            </a:endParaRPr>
          </a:p>
          <a:p>
            <a:endParaRPr lang="ru-RU" dirty="0"/>
          </a:p>
        </p:txBody>
      </p:sp>
      <p:sp>
        <p:nvSpPr>
          <p:cNvPr id="6" name="TextBox 5"/>
          <p:cNvSpPr txBox="1"/>
          <p:nvPr/>
        </p:nvSpPr>
        <p:spPr>
          <a:xfrm>
            <a:off x="251520" y="2132856"/>
            <a:ext cx="8640961" cy="369332"/>
          </a:xfrm>
          <a:prstGeom prst="rect">
            <a:avLst/>
          </a:prstGeom>
          <a:noFill/>
        </p:spPr>
        <p:txBody>
          <a:bodyPr wrap="square" rtlCol="0">
            <a:spAutoFit/>
          </a:bodyPr>
          <a:lstStyle/>
          <a:p>
            <a:pPr algn="just"/>
            <a:r>
              <a:rPr lang="ru-RU" dirty="0"/>
              <a:t>	</a:t>
            </a:r>
            <a:endParaRPr lang="ru-RU" sz="2200" dirty="0"/>
          </a:p>
        </p:txBody>
      </p:sp>
      <p:graphicFrame>
        <p:nvGraphicFramePr>
          <p:cNvPr id="7" name="Таблица 6"/>
          <p:cNvGraphicFramePr>
            <a:graphicFrameLocks noGrp="1"/>
          </p:cNvGraphicFramePr>
          <p:nvPr>
            <p:extLst>
              <p:ext uri="{D42A27DB-BD31-4B8C-83A1-F6EECF244321}">
                <p14:modId xmlns:p14="http://schemas.microsoft.com/office/powerpoint/2010/main" val="2417259308"/>
              </p:ext>
            </p:extLst>
          </p:nvPr>
        </p:nvGraphicFramePr>
        <p:xfrm>
          <a:off x="179512" y="1340768"/>
          <a:ext cx="8856984" cy="5328592"/>
        </p:xfrm>
        <a:graphic>
          <a:graphicData uri="http://schemas.openxmlformats.org/drawingml/2006/table">
            <a:tbl>
              <a:tblPr firstRow="1" bandRow="1" bandCol="1">
                <a:tableStyleId>{5C22544A-7EE6-4342-B048-85BDC9FD1C3A}</a:tableStyleId>
              </a:tblPr>
              <a:tblGrid>
                <a:gridCol w="8327078">
                  <a:extLst>
                    <a:ext uri="{9D8B030D-6E8A-4147-A177-3AD203B41FA5}">
                      <a16:colId xmlns:a16="http://schemas.microsoft.com/office/drawing/2014/main" xmlns="" val="20000"/>
                    </a:ext>
                  </a:extLst>
                </a:gridCol>
                <a:gridCol w="529906">
                  <a:extLst>
                    <a:ext uri="{9D8B030D-6E8A-4147-A177-3AD203B41FA5}">
                      <a16:colId xmlns:a16="http://schemas.microsoft.com/office/drawing/2014/main" xmlns="" val="20001"/>
                    </a:ext>
                  </a:extLst>
                </a:gridCol>
              </a:tblGrid>
              <a:tr h="5328592">
                <a:tc>
                  <a:txBody>
                    <a:bodyPr/>
                    <a:lstStyle/>
                    <a:p>
                      <a:pPr algn="just">
                        <a:lnSpc>
                          <a:spcPct val="110000"/>
                        </a:lnSpc>
                      </a:pPr>
                      <a:r>
                        <a:rPr lang="ru-RU" sz="1600" b="0" i="0" u="none" strike="noStrike" kern="1200" baseline="0" dirty="0">
                          <a:solidFill>
                            <a:schemeClr val="lt1"/>
                          </a:solidFill>
                          <a:latin typeface="+mn-lt"/>
                          <a:ea typeface="+mn-ea"/>
                          <a:cs typeface="+mn-cs"/>
                        </a:rPr>
                        <a:t>      1. По опционному договору </a:t>
                      </a:r>
                      <a:r>
                        <a:rPr lang="ru-RU" sz="1600" b="1" i="0" u="none" strike="noStrike" kern="1200" baseline="0" dirty="0">
                          <a:solidFill>
                            <a:srgbClr val="FF0000"/>
                          </a:solidFill>
                          <a:effectLst>
                            <a:outerShdw blurRad="50800" dist="38100" dir="2700000" algn="tl" rotWithShape="0">
                              <a:srgbClr val="000000">
                                <a:alpha val="43000"/>
                              </a:srgbClr>
                            </a:outerShdw>
                          </a:effectLst>
                          <a:latin typeface="+mn-lt"/>
                          <a:ea typeface="+mn-ea"/>
                          <a:cs typeface="+mn-cs"/>
                        </a:rPr>
                        <a:t>одна сторона </a:t>
                      </a:r>
                      <a:r>
                        <a:rPr lang="ru-RU" sz="1600" b="0" i="0" u="none" strike="noStrike" kern="1200" baseline="0" dirty="0">
                          <a:solidFill>
                            <a:schemeClr val="lt1"/>
                          </a:solidFill>
                          <a:latin typeface="+mn-lt"/>
                          <a:ea typeface="+mn-ea"/>
                          <a:cs typeface="+mn-cs"/>
                        </a:rPr>
                        <a:t>на условиях, предусмотренных этим договором, </a:t>
                      </a:r>
                      <a:r>
                        <a:rPr lang="ru-RU" sz="1600" b="1" i="0" u="none" strike="noStrike" kern="1200" baseline="0" dirty="0">
                          <a:solidFill>
                            <a:srgbClr val="FF0000"/>
                          </a:solidFill>
                          <a:effectLst>
                            <a:outerShdw blurRad="50800" dist="38100" dir="2700000" algn="tl" rotWithShape="0">
                              <a:srgbClr val="000000">
                                <a:alpha val="43000"/>
                              </a:srgbClr>
                            </a:outerShdw>
                          </a:effectLst>
                          <a:latin typeface="+mn-lt"/>
                          <a:ea typeface="+mn-ea"/>
                          <a:cs typeface="+mn-cs"/>
                        </a:rPr>
                        <a:t>вправе потребовать в установленный договором срок от другой стороны совершения предусмотренных опционным договором действий </a:t>
                      </a:r>
                      <a:r>
                        <a:rPr lang="ru-RU" sz="1600" b="0" i="0" u="none" strike="noStrike" kern="1200" baseline="0" dirty="0">
                          <a:solidFill>
                            <a:schemeClr val="lt1"/>
                          </a:solidFill>
                          <a:latin typeface="+mn-lt"/>
                          <a:ea typeface="+mn-ea"/>
                          <a:cs typeface="+mn-cs"/>
                        </a:rPr>
                        <a:t>(в том числе уплатить денежные средства, передать или принять имущество), и при этом, если </a:t>
                      </a:r>
                      <a:r>
                        <a:rPr lang="ru-RU" sz="1600" b="0" i="0" u="none" strike="noStrike" kern="1200" baseline="0" dirty="0" err="1">
                          <a:solidFill>
                            <a:schemeClr val="lt1"/>
                          </a:solidFill>
                          <a:latin typeface="+mn-lt"/>
                          <a:ea typeface="+mn-ea"/>
                          <a:cs typeface="+mn-cs"/>
                        </a:rPr>
                        <a:t>управомоченная</a:t>
                      </a:r>
                      <a:r>
                        <a:rPr lang="ru-RU" sz="1600" b="0" i="0" u="none" strike="noStrike" kern="1200" baseline="0" dirty="0">
                          <a:solidFill>
                            <a:schemeClr val="lt1"/>
                          </a:solidFill>
                          <a:latin typeface="+mn-lt"/>
                          <a:ea typeface="+mn-ea"/>
                          <a:cs typeface="+mn-cs"/>
                        </a:rPr>
                        <a:t> сторона не заявит требование в указанный срок, опционный договор прекращается. </a:t>
                      </a:r>
                    </a:p>
                    <a:p>
                      <a:pPr algn="just">
                        <a:lnSpc>
                          <a:spcPct val="110000"/>
                        </a:lnSpc>
                      </a:pPr>
                      <a:r>
                        <a:rPr lang="ru-RU" sz="1600" b="0" i="0" u="none" strike="noStrike" kern="1200" baseline="0" dirty="0">
                          <a:solidFill>
                            <a:schemeClr val="lt1"/>
                          </a:solidFill>
                          <a:latin typeface="+mn-lt"/>
                          <a:ea typeface="+mn-ea"/>
                          <a:cs typeface="+mn-cs"/>
                        </a:rPr>
                        <a:t>   Опционным договором может быть предусмотрено, что требование по опционному договору считается заявленным при наступлении определенных таким договором обстоятельств.</a:t>
                      </a:r>
                    </a:p>
                    <a:p>
                      <a:pPr algn="just">
                        <a:lnSpc>
                          <a:spcPct val="110000"/>
                        </a:lnSpc>
                      </a:pPr>
                      <a:r>
                        <a:rPr lang="ru-RU" sz="1600" b="0" i="0" u="none" strike="noStrike" kern="1200" baseline="0" dirty="0">
                          <a:solidFill>
                            <a:schemeClr val="lt1"/>
                          </a:solidFill>
                          <a:latin typeface="+mn-lt"/>
                          <a:ea typeface="+mn-ea"/>
                          <a:cs typeface="+mn-cs"/>
                        </a:rPr>
                        <a:t>  2. </a:t>
                      </a:r>
                      <a:r>
                        <a:rPr lang="ru-RU" sz="1600" b="1" i="0" u="none" strike="noStrike" kern="1200" baseline="0" dirty="0">
                          <a:solidFill>
                            <a:srgbClr val="FF0000"/>
                          </a:solidFill>
                          <a:effectLst>
                            <a:outerShdw blurRad="50800" dist="38100" dir="2700000" algn="tl" rotWithShape="0">
                              <a:srgbClr val="000000">
                                <a:alpha val="43000"/>
                              </a:srgbClr>
                            </a:outerShdw>
                          </a:effectLst>
                          <a:latin typeface="+mn-lt"/>
                          <a:ea typeface="+mn-ea"/>
                          <a:cs typeface="+mn-cs"/>
                        </a:rPr>
                        <a:t>За право заявить требование по опционному договору сторона уплачивает предусмотренную таким договором денежную сумму</a:t>
                      </a:r>
                      <a:r>
                        <a:rPr lang="ru-RU" sz="1600" b="0" i="0" u="none" strike="noStrike" kern="1200" baseline="0" dirty="0">
                          <a:solidFill>
                            <a:schemeClr val="lt1"/>
                          </a:solidFill>
                          <a:latin typeface="+mn-lt"/>
                          <a:ea typeface="+mn-ea"/>
                          <a:cs typeface="+mn-cs"/>
                        </a:rPr>
                        <a:t>, за исключением случаев, если опционным договором, в том числе заключенным между коммерческими организациями, предусмотрена его безвозмездность либо если заключение такого договора обусловлено иным обязательством или иным охраняемым законом интересом, которые вытекают из отношений сторон.</a:t>
                      </a:r>
                    </a:p>
                    <a:p>
                      <a:pPr algn="just">
                        <a:lnSpc>
                          <a:spcPct val="110000"/>
                        </a:lnSpc>
                      </a:pPr>
                      <a:r>
                        <a:rPr lang="ru-RU" sz="1600" b="0" i="0" u="none" strike="noStrike" kern="1200" baseline="0" dirty="0">
                          <a:solidFill>
                            <a:schemeClr val="lt1"/>
                          </a:solidFill>
                          <a:latin typeface="+mn-lt"/>
                          <a:ea typeface="+mn-ea"/>
                          <a:cs typeface="+mn-cs"/>
                        </a:rPr>
                        <a:t>       3. При прекращении опционного договора </a:t>
                      </a:r>
                      <a:r>
                        <a:rPr lang="ru-RU" sz="1600" b="1" i="0" u="none" strike="noStrike" kern="1200" baseline="0" dirty="0">
                          <a:solidFill>
                            <a:srgbClr val="FF0000"/>
                          </a:solidFill>
                          <a:effectLst>
                            <a:outerShdw blurRad="50800" dist="38100" dir="2700000" algn="tl" rotWithShape="0">
                              <a:srgbClr val="000000">
                                <a:alpha val="43000"/>
                              </a:srgbClr>
                            </a:outerShdw>
                          </a:effectLst>
                          <a:latin typeface="+mn-lt"/>
                          <a:ea typeface="+mn-ea"/>
                          <a:cs typeface="+mn-cs"/>
                        </a:rPr>
                        <a:t>платеж</a:t>
                      </a:r>
                      <a:r>
                        <a:rPr lang="ru-RU" sz="1600" b="0" i="0" u="none" strike="noStrike" kern="1200" baseline="0" dirty="0">
                          <a:solidFill>
                            <a:schemeClr val="lt1"/>
                          </a:solidFill>
                          <a:latin typeface="+mn-lt"/>
                          <a:ea typeface="+mn-ea"/>
                          <a:cs typeface="+mn-cs"/>
                        </a:rPr>
                        <a:t>, предусмотренный </a:t>
                      </a:r>
                      <a:r>
                        <a:rPr lang="ru-RU" sz="1600" b="0" i="0" u="none" strike="noStrike" kern="1200" baseline="0" dirty="0" err="1" smtClean="0">
                          <a:solidFill>
                            <a:schemeClr val="lt1"/>
                          </a:solidFill>
                          <a:latin typeface="+mn-lt"/>
                          <a:ea typeface="+mn-ea"/>
                          <a:cs typeface="+mn-cs"/>
                        </a:rPr>
                        <a:t>чвстью</a:t>
                      </a:r>
                      <a:r>
                        <a:rPr lang="ru-RU" sz="1600" b="0" i="0" u="none" strike="noStrike" kern="1200" baseline="0" dirty="0" smtClean="0">
                          <a:solidFill>
                            <a:schemeClr val="lt1"/>
                          </a:solidFill>
                          <a:latin typeface="+mn-lt"/>
                          <a:ea typeface="+mn-ea"/>
                          <a:cs typeface="+mn-cs"/>
                        </a:rPr>
                        <a:t> 2 настоящей статьи, </a:t>
                      </a:r>
                      <a:r>
                        <a:rPr lang="ru-RU" sz="1600" b="1" i="0" u="none" strike="noStrike" kern="1200" baseline="0" dirty="0">
                          <a:solidFill>
                            <a:srgbClr val="FF0000"/>
                          </a:solidFill>
                          <a:effectLst>
                            <a:outerShdw blurRad="50800" dist="38100" dir="2700000" algn="tl" rotWithShape="0">
                              <a:srgbClr val="000000">
                                <a:alpha val="43000"/>
                              </a:srgbClr>
                            </a:outerShdw>
                          </a:effectLst>
                          <a:latin typeface="+mn-lt"/>
                          <a:ea typeface="+mn-ea"/>
                          <a:cs typeface="+mn-cs"/>
                        </a:rPr>
                        <a:t>возврату не подлеж</a:t>
                      </a:r>
                      <a:r>
                        <a:rPr lang="ru-RU" sz="1600" b="0" i="0" u="none" strike="noStrike" kern="1200" baseline="0" dirty="0">
                          <a:solidFill>
                            <a:srgbClr val="FF0000"/>
                          </a:solidFill>
                          <a:effectLst>
                            <a:outerShdw blurRad="50800" dist="38100" dir="2700000" algn="tl" rotWithShape="0">
                              <a:srgbClr val="000000">
                                <a:alpha val="43000"/>
                              </a:srgbClr>
                            </a:outerShdw>
                          </a:effectLst>
                          <a:latin typeface="+mn-lt"/>
                          <a:ea typeface="+mn-ea"/>
                          <a:cs typeface="+mn-cs"/>
                        </a:rPr>
                        <a:t>ит</a:t>
                      </a:r>
                      <a:r>
                        <a:rPr lang="ru-RU" sz="1600" b="0" i="0" u="none" strike="noStrike" kern="1200" baseline="0" dirty="0">
                          <a:solidFill>
                            <a:schemeClr val="lt1"/>
                          </a:solidFill>
                          <a:latin typeface="+mn-lt"/>
                          <a:ea typeface="+mn-ea"/>
                          <a:cs typeface="+mn-cs"/>
                        </a:rPr>
                        <a:t>, если иное не предусмотрено опционным договором.</a:t>
                      </a:r>
                    </a:p>
                    <a:p>
                      <a:pPr algn="just">
                        <a:lnSpc>
                          <a:spcPct val="110000"/>
                        </a:lnSpc>
                      </a:pPr>
                      <a:endParaRPr lang="ru-RU" sz="1600" b="1" i="0" u="none" strike="noStrike" kern="1200" baseline="0" dirty="0">
                        <a:solidFill>
                          <a:srgbClr val="FF0000"/>
                        </a:solidFill>
                        <a:latin typeface="+mn-lt"/>
                        <a:ea typeface="+mn-ea"/>
                        <a:cs typeface="+mn-cs"/>
                      </a:endParaRPr>
                    </a:p>
                  </a:txBody>
                  <a:tcPr marL="180000" marR="180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tc>
                  <a:txBody>
                    <a:bodyPr/>
                    <a:lstStyle/>
                    <a:p>
                      <a:endParaRPr lang="ru-RU"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tcPr>
                </a:tc>
                <a:extLst>
                  <a:ext uri="{0D108BD9-81ED-4DB2-BD59-A6C34878D82A}">
                    <a16:rowId xmlns:a16="http://schemas.microsoft.com/office/drawing/2014/main" xmlns="" val="10000"/>
                  </a:ext>
                </a:extLst>
              </a:tr>
            </a:tbl>
          </a:graphicData>
        </a:graphic>
      </p:graphicFrame>
      <p:sp>
        <p:nvSpPr>
          <p:cNvPr id="8" name="TextBox 7"/>
          <p:cNvSpPr txBox="1"/>
          <p:nvPr/>
        </p:nvSpPr>
        <p:spPr>
          <a:xfrm>
            <a:off x="8506374" y="548680"/>
            <a:ext cx="641121" cy="584776"/>
          </a:xfrm>
          <a:prstGeom prst="rect">
            <a:avLst/>
          </a:prstGeom>
          <a:noFill/>
        </p:spPr>
        <p:txBody>
          <a:bodyPr wrap="none" rtlCol="0">
            <a:spAutoFit/>
          </a:bodyPr>
          <a:lstStyle/>
          <a:p>
            <a:r>
              <a:rPr lang="ru-RU" sz="3200" b="1" dirty="0">
                <a:solidFill>
                  <a:srgbClr val="40464F"/>
                </a:solidFill>
              </a:rPr>
              <a:t>17</a:t>
            </a:r>
          </a:p>
        </p:txBody>
      </p:sp>
    </p:spTree>
    <p:extLst>
      <p:ext uri="{BB962C8B-B14F-4D97-AF65-F5344CB8AC3E}">
        <p14:creationId xmlns:p14="http://schemas.microsoft.com/office/powerpoint/2010/main" val="3190409828"/>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177</a:t>
            </a:r>
          </a:p>
        </p:txBody>
      </p:sp>
      <p:sp>
        <p:nvSpPr>
          <p:cNvPr id="3" name="Заголовок 1"/>
          <p:cNvSpPr txBox="1">
            <a:spLocks/>
          </p:cNvSpPr>
          <p:nvPr/>
        </p:nvSpPr>
        <p:spPr>
          <a:xfrm>
            <a:off x="755576" y="340001"/>
            <a:ext cx="7488832" cy="830431"/>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1800" b="1" dirty="0"/>
              <a:t>Рекомендации Федеральной нотариальной палаты</a:t>
            </a:r>
            <a:endParaRPr lang="ru-RU" sz="1800" b="1" dirty="0">
              <a:effectLst>
                <a:outerShdw blurRad="50800" dist="38100" dir="2700000" algn="tl" rotWithShape="0">
                  <a:srgbClr val="000000">
                    <a:alpha val="43000"/>
                  </a:srgbClr>
                </a:outerShdw>
              </a:effectLst>
            </a:endParaRPr>
          </a:p>
        </p:txBody>
      </p:sp>
      <p:sp>
        <p:nvSpPr>
          <p:cNvPr id="4" name="AutoShape 5"/>
          <p:cNvSpPr>
            <a:spLocks noChangeArrowheads="1"/>
          </p:cNvSpPr>
          <p:nvPr/>
        </p:nvSpPr>
        <p:spPr bwMode="auto">
          <a:xfrm>
            <a:off x="1360627" y="1448410"/>
            <a:ext cx="6408115" cy="110459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lstStyle/>
          <a:p>
            <a:pPr algn="ctr"/>
            <a:r>
              <a:rPr lang="ru-RU" sz="1400" dirty="0">
                <a:latin typeface="+mn-lt"/>
              </a:rPr>
              <a:t>При выявлении в составе наследственного имущества, требующего управления, нотариус:</a:t>
            </a:r>
            <a:endParaRPr lang="ru-RU" sz="1400" dirty="0">
              <a:latin typeface="Tahoma" pitchFamily="34" charset="0"/>
            </a:endParaRPr>
          </a:p>
        </p:txBody>
      </p:sp>
      <p:sp>
        <p:nvSpPr>
          <p:cNvPr id="5" name="AutoShape 5"/>
          <p:cNvSpPr>
            <a:spLocks noChangeArrowheads="1"/>
          </p:cNvSpPr>
          <p:nvPr/>
        </p:nvSpPr>
        <p:spPr bwMode="auto">
          <a:xfrm>
            <a:off x="360553" y="2956608"/>
            <a:ext cx="3874948" cy="2025044"/>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77500" lnSpcReduction="20000"/>
          </a:bodyPr>
          <a:lstStyle/>
          <a:p>
            <a:pPr algn="ctr">
              <a:lnSpc>
                <a:spcPct val="120000"/>
              </a:lnSpc>
              <a:defRPr/>
            </a:pPr>
            <a:r>
              <a:rPr lang="ru-RU" b="1" dirty="0">
                <a:solidFill>
                  <a:schemeClr val="tx2">
                    <a:lumMod val="50000"/>
                  </a:schemeClr>
                </a:solidFill>
              </a:rPr>
              <a:t>Учреждает доверительное управление путем заключения договора с одним или несколькими управляющими </a:t>
            </a:r>
            <a:r>
              <a:rPr lang="ru-RU" b="1" u="sng" dirty="0">
                <a:solidFill>
                  <a:schemeClr val="tx2">
                    <a:lumMod val="50000"/>
                  </a:schemeClr>
                </a:solidFill>
              </a:rPr>
              <a:t>после осуществления оценки передаваемого в управление имущества независимым оценщиком</a:t>
            </a:r>
            <a:endParaRPr lang="ru-RU" sz="1600" b="1" u="sng" dirty="0">
              <a:solidFill>
                <a:schemeClr val="tx2">
                  <a:lumMod val="50000"/>
                </a:schemeClr>
              </a:solidFill>
            </a:endParaRPr>
          </a:p>
        </p:txBody>
      </p:sp>
      <p:sp>
        <p:nvSpPr>
          <p:cNvPr id="6" name="AutoShape 5"/>
          <p:cNvSpPr>
            <a:spLocks noChangeArrowheads="1"/>
          </p:cNvSpPr>
          <p:nvPr/>
        </p:nvSpPr>
        <p:spPr bwMode="auto">
          <a:xfrm>
            <a:off x="4674414" y="2956608"/>
            <a:ext cx="3950208" cy="2025044"/>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70000" lnSpcReduction="20000"/>
          </a:bodyPr>
          <a:lstStyle/>
          <a:p>
            <a:pPr algn="ctr">
              <a:lnSpc>
                <a:spcPct val="120000"/>
              </a:lnSpc>
              <a:defRPr/>
            </a:pPr>
            <a:r>
              <a:rPr lang="ru-RU" b="1" dirty="0">
                <a:solidFill>
                  <a:schemeClr val="tx2">
                    <a:lumMod val="50000"/>
                  </a:schemeClr>
                </a:solidFill>
              </a:rPr>
              <a:t>Контролирует  исполнения обязанностей доверительным управляющим, для чего согласовывает с наследниками проект договора доверительного управления и (или) критерии определения удовлетворительным отчета управляющего, например, </a:t>
            </a:r>
            <a:r>
              <a:rPr lang="ru-RU" b="1" u="sng" dirty="0">
                <a:solidFill>
                  <a:schemeClr val="tx2">
                    <a:lumMod val="50000"/>
                  </a:schemeClr>
                </a:solidFill>
              </a:rPr>
              <a:t>порядок согласования отчета управляющего</a:t>
            </a:r>
            <a:endParaRPr lang="ru-RU" sz="1600" b="1" u="sng" dirty="0">
              <a:solidFill>
                <a:schemeClr val="tx2">
                  <a:lumMod val="50000"/>
                </a:schemeClr>
              </a:solidFill>
            </a:endParaRPr>
          </a:p>
        </p:txBody>
      </p:sp>
      <p:cxnSp>
        <p:nvCxnSpPr>
          <p:cNvPr id="8" name="Прямая со стрелкой 7"/>
          <p:cNvCxnSpPr/>
          <p:nvPr/>
        </p:nvCxnSpPr>
        <p:spPr bwMode="auto">
          <a:xfrm>
            <a:off x="2238451" y="2553005"/>
            <a:ext cx="0" cy="403603"/>
          </a:xfrm>
          <a:prstGeom prst="straightConnector1">
            <a:avLst/>
          </a:prstGeom>
          <a:ln w="38100" cmpd="sng">
            <a:solidFill>
              <a:schemeClr val="tx2">
                <a:lumMod val="75000"/>
              </a:schemeClr>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9" name="Прямая со стрелкой 8"/>
          <p:cNvCxnSpPr/>
          <p:nvPr/>
        </p:nvCxnSpPr>
        <p:spPr bwMode="auto">
          <a:xfrm>
            <a:off x="6581385" y="2553005"/>
            <a:ext cx="0" cy="403603"/>
          </a:xfrm>
          <a:prstGeom prst="straightConnector1">
            <a:avLst/>
          </a:prstGeom>
          <a:ln w="38100" cmpd="sng">
            <a:solidFill>
              <a:schemeClr val="tx2">
                <a:lumMod val="75000"/>
              </a:schemeClr>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91578723"/>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3844" name="Прямая соединительная линия 11"/>
          <p:cNvCxnSpPr>
            <a:cxnSpLocks noChangeShapeType="1"/>
          </p:cNvCxnSpPr>
          <p:nvPr/>
        </p:nvCxnSpPr>
        <p:spPr bwMode="auto">
          <a:xfrm>
            <a:off x="3635375" y="1557338"/>
            <a:ext cx="1800225" cy="0"/>
          </a:xfrm>
          <a:prstGeom prst="line">
            <a:avLst/>
          </a:prstGeom>
          <a:noFill/>
          <a:ln w="38100" algn="ctr">
            <a:solidFill>
              <a:srgbClr val="838D9B"/>
            </a:solidFill>
            <a:round/>
            <a:headEnd/>
            <a:tailEnd/>
          </a:ln>
          <a:scene3d>
            <a:camera prst="orthographicFront"/>
            <a:lightRig rig="threePt" dir="t"/>
          </a:scene3d>
          <a:sp3d>
            <a:bevelT prst="convex"/>
          </a:sp3d>
        </p:spPr>
      </p:cxnSp>
      <p:sp>
        <p:nvSpPr>
          <p:cNvPr id="6" name="AutoShape 5"/>
          <p:cNvSpPr>
            <a:spLocks noChangeArrowheads="1"/>
          </p:cNvSpPr>
          <p:nvPr/>
        </p:nvSpPr>
        <p:spPr bwMode="auto">
          <a:xfrm>
            <a:off x="250825" y="1916113"/>
            <a:ext cx="3600450" cy="104457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lstStyle/>
          <a:p>
            <a:pPr algn="ctr"/>
            <a:r>
              <a:rPr lang="ru-RU" sz="1400" dirty="0">
                <a:latin typeface="+mn-lt"/>
              </a:rPr>
              <a:t>Предоставление отчета управляющего не реже 1 раза в месяц и в любое время по мотивированному запросу нотариуса</a:t>
            </a:r>
          </a:p>
        </p:txBody>
      </p:sp>
      <p:sp>
        <p:nvSpPr>
          <p:cNvPr id="8" name="AutoShape 5"/>
          <p:cNvSpPr>
            <a:spLocks noChangeArrowheads="1"/>
          </p:cNvSpPr>
          <p:nvPr/>
        </p:nvSpPr>
        <p:spPr bwMode="auto">
          <a:xfrm>
            <a:off x="250826" y="5148682"/>
            <a:ext cx="3600449" cy="122396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lstStyle/>
          <a:p>
            <a:pPr algn="ctr"/>
            <a:r>
              <a:rPr lang="ru-RU" sz="1400" dirty="0">
                <a:latin typeface="+mn-lt"/>
              </a:rPr>
              <a:t>Автоматическое принятие отчета управляющего в случае отсутствия возражений</a:t>
            </a:r>
          </a:p>
        </p:txBody>
      </p:sp>
      <p:sp>
        <p:nvSpPr>
          <p:cNvPr id="10" name="AutoShape 5"/>
          <p:cNvSpPr>
            <a:spLocks noChangeArrowheads="1"/>
          </p:cNvSpPr>
          <p:nvPr/>
        </p:nvSpPr>
        <p:spPr bwMode="auto">
          <a:xfrm>
            <a:off x="179388" y="3211512"/>
            <a:ext cx="3673475" cy="1740878"/>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lstStyle/>
          <a:p>
            <a:pPr algn="ctr"/>
            <a:r>
              <a:rPr lang="ru-RU" sz="1400" dirty="0">
                <a:latin typeface="+mn-lt"/>
              </a:rPr>
              <a:t>Оповещение нотариусом известных наследников, принявших наследство, </a:t>
            </a:r>
            <a:r>
              <a:rPr lang="ru-RU" sz="1400" dirty="0" err="1">
                <a:latin typeface="+mn-lt"/>
              </a:rPr>
              <a:t>отказополучателей</a:t>
            </a:r>
            <a:r>
              <a:rPr lang="ru-RU" sz="1400" dirty="0">
                <a:latin typeface="+mn-lt"/>
              </a:rPr>
              <a:t> и предъявивших претензии кредиторов о поступлении отчета управляющего с предоставлением общего разумного срока на ознакомление</a:t>
            </a:r>
          </a:p>
        </p:txBody>
      </p:sp>
      <p:sp>
        <p:nvSpPr>
          <p:cNvPr id="16" name="Заголовок 1"/>
          <p:cNvSpPr txBox="1">
            <a:spLocks/>
          </p:cNvSpPr>
          <p:nvPr/>
        </p:nvSpPr>
        <p:spPr>
          <a:xfrm>
            <a:off x="755576" y="332656"/>
            <a:ext cx="7488832" cy="1031875"/>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defRPr/>
            </a:pPr>
            <a:r>
              <a:rPr lang="ru-RU" sz="2200" b="1" dirty="0"/>
              <a:t>Условия договора доверительного управления                   по рекомендациям ФНП</a:t>
            </a:r>
            <a:endParaRPr lang="ru-RU" sz="1600" b="1" dirty="0">
              <a:solidFill>
                <a:srgbClr val="FF8600"/>
              </a:solidFill>
              <a:effectLst>
                <a:outerShdw blurRad="50800" dist="38100" dir="2700000" algn="tl" rotWithShape="0">
                  <a:srgbClr val="000000">
                    <a:alpha val="43000"/>
                  </a:srgbClr>
                </a:outerShdw>
              </a:effectLst>
            </a:endParaRPr>
          </a:p>
        </p:txBody>
      </p:sp>
      <p:cxnSp>
        <p:nvCxnSpPr>
          <p:cNvPr id="20" name="Прямая со стрелкой 19"/>
          <p:cNvCxnSpPr/>
          <p:nvPr/>
        </p:nvCxnSpPr>
        <p:spPr bwMode="auto">
          <a:xfrm flipH="1">
            <a:off x="3851275" y="1628800"/>
            <a:ext cx="720725" cy="3601568"/>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1" name="Прямая со стрелкой 20"/>
          <p:cNvCxnSpPr>
            <a:endCxn id="10" idx="3"/>
          </p:cNvCxnSpPr>
          <p:nvPr/>
        </p:nvCxnSpPr>
        <p:spPr bwMode="auto">
          <a:xfrm flipH="1">
            <a:off x="3852863" y="1556792"/>
            <a:ext cx="719138" cy="2525159"/>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2" name="Прямая со стрелкой 21"/>
          <p:cNvCxnSpPr>
            <a:endCxn id="6" idx="3"/>
          </p:cNvCxnSpPr>
          <p:nvPr/>
        </p:nvCxnSpPr>
        <p:spPr bwMode="auto">
          <a:xfrm flipH="1">
            <a:off x="3851275" y="1556792"/>
            <a:ext cx="720726" cy="881609"/>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178</a:t>
            </a:r>
          </a:p>
        </p:txBody>
      </p:sp>
      <p:sp>
        <p:nvSpPr>
          <p:cNvPr id="23" name="AutoShape 5"/>
          <p:cNvSpPr>
            <a:spLocks noChangeArrowheads="1"/>
          </p:cNvSpPr>
          <p:nvPr/>
        </p:nvSpPr>
        <p:spPr bwMode="auto">
          <a:xfrm>
            <a:off x="5240678" y="1977530"/>
            <a:ext cx="3633546" cy="122396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lstStyle/>
          <a:p>
            <a:pPr algn="ctr"/>
            <a:r>
              <a:rPr lang="ru-RU" sz="1400" dirty="0">
                <a:latin typeface="+mn-lt"/>
              </a:rPr>
              <a:t>Назначение проверки отчета способом, определенным нотариусом, за счет лица, подавшего возражение</a:t>
            </a:r>
          </a:p>
        </p:txBody>
      </p:sp>
      <p:cxnSp>
        <p:nvCxnSpPr>
          <p:cNvPr id="19" name="Прямая со стрелкой 18"/>
          <p:cNvCxnSpPr/>
          <p:nvPr/>
        </p:nvCxnSpPr>
        <p:spPr bwMode="auto">
          <a:xfrm>
            <a:off x="4572000" y="1556792"/>
            <a:ext cx="687629" cy="1262579"/>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24" name="AutoShape 5"/>
          <p:cNvSpPr>
            <a:spLocks noChangeArrowheads="1"/>
          </p:cNvSpPr>
          <p:nvPr/>
        </p:nvSpPr>
        <p:spPr bwMode="auto">
          <a:xfrm>
            <a:off x="5240678" y="3469969"/>
            <a:ext cx="3633546" cy="122396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lstStyle/>
          <a:p>
            <a:pPr algn="ctr"/>
            <a:r>
              <a:rPr lang="ru-RU" sz="1400" dirty="0">
                <a:latin typeface="+mn-lt"/>
              </a:rPr>
              <a:t>Принятие решения об отстранении управляющего или о сохранении им своих полномочий в зависимости от результата рассмотрения возражений</a:t>
            </a:r>
          </a:p>
        </p:txBody>
      </p:sp>
      <p:sp>
        <p:nvSpPr>
          <p:cNvPr id="25" name="AutoShape 5"/>
          <p:cNvSpPr>
            <a:spLocks noChangeArrowheads="1"/>
          </p:cNvSpPr>
          <p:nvPr/>
        </p:nvSpPr>
        <p:spPr bwMode="auto">
          <a:xfrm>
            <a:off x="4155034" y="4952390"/>
            <a:ext cx="4738142" cy="1398309"/>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lstStyle/>
          <a:p>
            <a:pPr algn="ctr"/>
            <a:r>
              <a:rPr lang="ru-RU" sz="1200" dirty="0">
                <a:latin typeface="+mn-lt"/>
              </a:rPr>
              <a:t>Размер вознаграждения управляющего по Постановлению Правительства РФ от 27.05.2002 г. № 350 о предельном размере вознаграждения по договору хранения наследственного имущества и договору доверительного управления наследственным имуществом</a:t>
            </a:r>
          </a:p>
          <a:p>
            <a:pPr algn="ctr"/>
            <a:r>
              <a:rPr lang="ru-RU" sz="1200" i="1" dirty="0">
                <a:latin typeface="+mn-lt"/>
              </a:rPr>
              <a:t>(не более 3 </a:t>
            </a:r>
            <a:r>
              <a:rPr lang="en-US" sz="1200" i="1" dirty="0">
                <a:latin typeface="+mn-lt"/>
              </a:rPr>
              <a:t>%</a:t>
            </a:r>
            <a:r>
              <a:rPr lang="ru-RU" sz="1200" i="1" dirty="0">
                <a:latin typeface="+mn-lt"/>
              </a:rPr>
              <a:t>  оценочной стоимости имущества)</a:t>
            </a:r>
          </a:p>
        </p:txBody>
      </p:sp>
      <p:cxnSp>
        <p:nvCxnSpPr>
          <p:cNvPr id="18" name="Прямая со стрелкой 17"/>
          <p:cNvCxnSpPr/>
          <p:nvPr/>
        </p:nvCxnSpPr>
        <p:spPr bwMode="auto">
          <a:xfrm>
            <a:off x="4572000" y="1556792"/>
            <a:ext cx="668678" cy="2525159"/>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6" name="Прямая со стрелкой 25"/>
          <p:cNvCxnSpPr/>
          <p:nvPr/>
        </p:nvCxnSpPr>
        <p:spPr bwMode="auto">
          <a:xfrm>
            <a:off x="4535487" y="1628800"/>
            <a:ext cx="380327" cy="3323590"/>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44808252"/>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3844" name="Прямая соединительная линия 11"/>
          <p:cNvCxnSpPr>
            <a:cxnSpLocks noChangeShapeType="1"/>
          </p:cNvCxnSpPr>
          <p:nvPr/>
        </p:nvCxnSpPr>
        <p:spPr bwMode="auto">
          <a:xfrm>
            <a:off x="3635375" y="1557338"/>
            <a:ext cx="1800225" cy="0"/>
          </a:xfrm>
          <a:prstGeom prst="line">
            <a:avLst/>
          </a:prstGeom>
          <a:noFill/>
          <a:ln w="38100" algn="ctr">
            <a:solidFill>
              <a:srgbClr val="838D9B"/>
            </a:solidFill>
            <a:round/>
            <a:headEnd/>
            <a:tailEnd/>
          </a:ln>
          <a:scene3d>
            <a:camera prst="orthographicFront"/>
            <a:lightRig rig="threePt" dir="t"/>
          </a:scene3d>
          <a:sp3d>
            <a:bevelT prst="convex"/>
          </a:sp3d>
        </p:spPr>
      </p:cxnSp>
      <p:sp>
        <p:nvSpPr>
          <p:cNvPr id="6" name="AutoShape 5"/>
          <p:cNvSpPr>
            <a:spLocks noChangeArrowheads="1"/>
          </p:cNvSpPr>
          <p:nvPr/>
        </p:nvSpPr>
        <p:spPr bwMode="auto">
          <a:xfrm>
            <a:off x="214311" y="1916112"/>
            <a:ext cx="3600450" cy="1374481"/>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lstStyle/>
          <a:p>
            <a:pPr algn="ctr"/>
            <a:r>
              <a:rPr lang="ru-RU" sz="1400" dirty="0">
                <a:latin typeface="+mn-lt"/>
              </a:rPr>
              <a:t>Доверительное управление учреждается, если устав общества с ограниченной ответственностью не содержит запрета на переход доли по наследству</a:t>
            </a:r>
          </a:p>
        </p:txBody>
      </p:sp>
      <p:sp>
        <p:nvSpPr>
          <p:cNvPr id="10" name="AutoShape 5"/>
          <p:cNvSpPr>
            <a:spLocks noChangeArrowheads="1"/>
          </p:cNvSpPr>
          <p:nvPr/>
        </p:nvSpPr>
        <p:spPr bwMode="auto">
          <a:xfrm>
            <a:off x="626738" y="3570832"/>
            <a:ext cx="3673475" cy="198140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lstStyle/>
          <a:p>
            <a:pPr algn="ctr"/>
            <a:r>
              <a:rPr lang="ru-RU" sz="1400" dirty="0">
                <a:latin typeface="+mn-lt"/>
              </a:rPr>
              <a:t>Доверительное управление учреждается, если устав общества с ограниченной ответственностью не предусматривает необходимость получения согласия участников общества на переход доли к наследникам или такое согласие получено</a:t>
            </a:r>
          </a:p>
        </p:txBody>
      </p:sp>
      <p:sp>
        <p:nvSpPr>
          <p:cNvPr id="16" name="Заголовок 1"/>
          <p:cNvSpPr txBox="1">
            <a:spLocks/>
          </p:cNvSpPr>
          <p:nvPr/>
        </p:nvSpPr>
        <p:spPr>
          <a:xfrm>
            <a:off x="755576" y="332656"/>
            <a:ext cx="7488832" cy="1086493"/>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defRPr/>
            </a:pPr>
            <a:r>
              <a:rPr lang="ru-RU" sz="2200" b="1" dirty="0"/>
              <a:t>Рекомендации ФНП по доверительному управлению долей в уставном капитале ООО, входящей в состав наследства</a:t>
            </a:r>
            <a:endParaRPr lang="ru-RU" sz="1600" b="1" dirty="0">
              <a:solidFill>
                <a:srgbClr val="FF8600"/>
              </a:solidFill>
              <a:effectLst>
                <a:outerShdw blurRad="50800" dist="38100" dir="2700000" algn="tl" rotWithShape="0">
                  <a:srgbClr val="000000">
                    <a:alpha val="43000"/>
                  </a:srgbClr>
                </a:outerShdw>
              </a:effectLst>
            </a:endParaRPr>
          </a:p>
        </p:txBody>
      </p:sp>
      <p:cxnSp>
        <p:nvCxnSpPr>
          <p:cNvPr id="21" name="Прямая со стрелкой 20"/>
          <p:cNvCxnSpPr/>
          <p:nvPr/>
        </p:nvCxnSpPr>
        <p:spPr bwMode="auto">
          <a:xfrm flipH="1">
            <a:off x="4211638" y="1616659"/>
            <a:ext cx="360361" cy="2040941"/>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2" name="Прямая со стрелкой 21"/>
          <p:cNvCxnSpPr>
            <a:endCxn id="6" idx="3"/>
          </p:cNvCxnSpPr>
          <p:nvPr/>
        </p:nvCxnSpPr>
        <p:spPr bwMode="auto">
          <a:xfrm flipH="1">
            <a:off x="3814761" y="1556792"/>
            <a:ext cx="720726" cy="1046561"/>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179</a:t>
            </a:r>
          </a:p>
        </p:txBody>
      </p:sp>
      <p:sp>
        <p:nvSpPr>
          <p:cNvPr id="25" name="AutoShape 5"/>
          <p:cNvSpPr>
            <a:spLocks noChangeArrowheads="1"/>
          </p:cNvSpPr>
          <p:nvPr/>
        </p:nvSpPr>
        <p:spPr bwMode="auto">
          <a:xfrm>
            <a:off x="5084064" y="1863578"/>
            <a:ext cx="3809112" cy="306686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lstStyle/>
          <a:p>
            <a:pPr algn="ctr"/>
            <a:r>
              <a:rPr lang="ru-RU" sz="1400" dirty="0">
                <a:latin typeface="+mn-lt"/>
              </a:rPr>
              <a:t>Если для перехода доли в уставном капитале общества с ограниченной ответственностью к наследникам требуется согласие участников общества, нотариусам во избежание нарушения требований ст. 1173 ГК РФ рекомендуется воздержаться от учреждения доверительного управления долей до получения такого согласия, то есть, до подтверждения возможности рассматривать долю как составную часть наследства</a:t>
            </a:r>
          </a:p>
        </p:txBody>
      </p:sp>
      <p:cxnSp>
        <p:nvCxnSpPr>
          <p:cNvPr id="18" name="Прямая со стрелкой 17"/>
          <p:cNvCxnSpPr/>
          <p:nvPr/>
        </p:nvCxnSpPr>
        <p:spPr bwMode="auto">
          <a:xfrm>
            <a:off x="4572000" y="1556792"/>
            <a:ext cx="460858" cy="1654719"/>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66591555"/>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95536" y="116632"/>
            <a:ext cx="7879222" cy="4001095"/>
          </a:xfrm>
          <a:prstGeom prst="rect">
            <a:avLst/>
          </a:prstGeom>
        </p:spPr>
        <p:txBody>
          <a:bodyPr wrap="square">
            <a:spAutoFit/>
          </a:bodyPr>
          <a:lstStyle/>
          <a:p>
            <a:pPr algn="ctr" eaLnBrk="0" fontAlgn="base" hangingPunct="0">
              <a:spcBef>
                <a:spcPct val="0"/>
              </a:spcBef>
              <a:spcAft>
                <a:spcPct val="0"/>
              </a:spcAft>
              <a:defRPr/>
            </a:pPr>
            <a:endParaRPr lang="ru-RU" sz="1600" kern="0" dirty="0"/>
          </a:p>
          <a:p>
            <a:pPr algn="ctr" eaLnBrk="0" fontAlgn="base" hangingPunct="0">
              <a:spcBef>
                <a:spcPct val="0"/>
              </a:spcBef>
              <a:spcAft>
                <a:spcPct val="0"/>
              </a:spcAft>
              <a:defRPr/>
            </a:pPr>
            <a:r>
              <a:rPr lang="ru-RU" sz="1600" kern="0" dirty="0"/>
              <a:t>Гражданское право (особенная часть)</a:t>
            </a:r>
          </a:p>
          <a:p>
            <a:pPr algn="ctr" eaLnBrk="0" fontAlgn="base" hangingPunct="0">
              <a:spcBef>
                <a:spcPct val="0"/>
              </a:spcBef>
              <a:spcAft>
                <a:spcPct val="0"/>
              </a:spcAft>
              <a:defRPr/>
            </a:pPr>
            <a:r>
              <a:rPr lang="ru-RU" sz="1600" kern="0" dirty="0"/>
              <a:t>направление подготовки </a:t>
            </a:r>
          </a:p>
          <a:p>
            <a:pPr algn="ctr" eaLnBrk="0" fontAlgn="base" hangingPunct="0">
              <a:spcBef>
                <a:spcPct val="0"/>
              </a:spcBef>
              <a:spcAft>
                <a:spcPct val="0"/>
              </a:spcAft>
              <a:defRPr/>
            </a:pPr>
            <a:r>
              <a:rPr lang="ru-RU" sz="1600" kern="0" dirty="0"/>
              <a:t>«Правовое обеспечение национальной безопасности»</a:t>
            </a:r>
          </a:p>
          <a:p>
            <a:pPr algn="ctr" eaLnBrk="0" fontAlgn="base" hangingPunct="0">
              <a:spcBef>
                <a:spcPct val="0"/>
              </a:spcBef>
              <a:spcAft>
                <a:spcPct val="0"/>
              </a:spcAft>
              <a:defRPr/>
            </a:pPr>
            <a:r>
              <a:rPr lang="ru-RU" sz="1600" kern="0" dirty="0"/>
              <a:t>(уровень </a:t>
            </a:r>
            <a:r>
              <a:rPr lang="ru-RU" sz="1600" kern="0" dirty="0" err="1"/>
              <a:t>специалитета</a:t>
            </a:r>
            <a:r>
              <a:rPr lang="ru-RU" sz="1600" kern="0" dirty="0"/>
              <a:t>)</a:t>
            </a: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Модуль 4. </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Обязательства по оказанию услуг</a:t>
            </a:r>
          </a:p>
          <a:p>
            <a:pPr algn="ctr" eaLnBrk="0" fontAlgn="base" hangingPunct="0">
              <a:spcBef>
                <a:spcPct val="0"/>
              </a:spcBef>
              <a:spcAft>
                <a:spcPct val="0"/>
              </a:spcAft>
              <a:defRPr/>
            </a:pP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Лекция. Тема 5.</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Договоры поручения, комиссии, агентирования</a:t>
            </a:r>
            <a:endParaRPr lang="ru-RU" sz="2800" b="1" kern="0" dirty="0">
              <a:solidFill>
                <a:srgbClr val="FF8600"/>
              </a:solidFill>
              <a:effectLst>
                <a:outerShdw blurRad="38100" dist="38100" dir="2700000" algn="tl">
                  <a:srgbClr val="000000"/>
                </a:outerShdw>
              </a:effectLst>
            </a:endParaRPr>
          </a:p>
        </p:txBody>
      </p:sp>
      <p:sp>
        <p:nvSpPr>
          <p:cNvPr id="4" name="TextBox 3"/>
          <p:cNvSpPr txBox="1"/>
          <p:nvPr/>
        </p:nvSpPr>
        <p:spPr>
          <a:xfrm>
            <a:off x="8467640" y="548680"/>
            <a:ext cx="827584" cy="492443"/>
          </a:xfrm>
          <a:prstGeom prst="rect">
            <a:avLst/>
          </a:prstGeom>
          <a:noFill/>
        </p:spPr>
        <p:txBody>
          <a:bodyPr wrap="square" rtlCol="0">
            <a:spAutoFit/>
          </a:bodyPr>
          <a:lstStyle/>
          <a:p>
            <a:pPr algn="ctr" fontAlgn="base">
              <a:spcBef>
                <a:spcPct val="0"/>
              </a:spcBef>
              <a:spcAft>
                <a:spcPct val="0"/>
              </a:spcAft>
            </a:pPr>
            <a:r>
              <a:rPr lang="ru-RU" sz="2600" b="1" dirty="0">
                <a:solidFill>
                  <a:srgbClr val="40464F"/>
                </a:solidFill>
              </a:rPr>
              <a:t>99</a:t>
            </a:r>
          </a:p>
        </p:txBody>
      </p:sp>
      <p:sp>
        <p:nvSpPr>
          <p:cNvPr id="2" name="Прямоугольник 1">
            <a:extLst>
              <a:ext uri="{FF2B5EF4-FFF2-40B4-BE49-F238E27FC236}">
                <a16:creationId xmlns:a16="http://schemas.microsoft.com/office/drawing/2014/main" xmlns="" id="{BAF947E1-F662-2947-B638-E7DE2ED7AE65}"/>
              </a:ext>
            </a:extLst>
          </p:cNvPr>
          <p:cNvSpPr/>
          <p:nvPr/>
        </p:nvSpPr>
        <p:spPr>
          <a:xfrm>
            <a:off x="4132707" y="5142216"/>
            <a:ext cx="4572000" cy="1323439"/>
          </a:xfrm>
          <a:prstGeom prst="rect">
            <a:avLst/>
          </a:prstGeom>
        </p:spPr>
        <p:txBody>
          <a:bodyPr>
            <a:spAutoFit/>
          </a:bodyPr>
          <a:lstStyle/>
          <a:p>
            <a:pPr algn="r">
              <a:defRPr/>
            </a:pPr>
            <a:r>
              <a:rPr lang="ru-RU" sz="1600" b="1" dirty="0">
                <a:effectLst>
                  <a:outerShdw blurRad="38100" dist="38100" dir="2700000" algn="tl">
                    <a:srgbClr val="000000">
                      <a:alpha val="43137"/>
                    </a:srgbClr>
                  </a:outerShdw>
                </a:effectLst>
              </a:rPr>
              <a:t>Козлова Елена Борисовна</a:t>
            </a:r>
            <a:r>
              <a:rPr lang="ru-RU" sz="1600" dirty="0">
                <a:effectLst>
                  <a:outerShdw blurRad="38100" dist="38100" dir="2700000" algn="tl">
                    <a:srgbClr val="000000">
                      <a:alpha val="43137"/>
                    </a:srgbClr>
                  </a:outerShdw>
                </a:effectLst>
              </a:rPr>
              <a:t> </a:t>
            </a:r>
          </a:p>
          <a:p>
            <a:pPr algn="r">
              <a:defRPr/>
            </a:pPr>
            <a:r>
              <a:rPr lang="ru-RU" sz="1600" dirty="0">
                <a:effectLst>
                  <a:outerShdw blurRad="38100" dist="38100" dir="2700000" algn="tl">
                    <a:srgbClr val="000000">
                      <a:alpha val="43137"/>
                    </a:srgbClr>
                  </a:outerShdw>
                </a:effectLst>
              </a:rPr>
              <a:t>профессор кафедры  гражданского и предпринимательского права</a:t>
            </a:r>
          </a:p>
          <a:p>
            <a:pPr algn="r">
              <a:defRPr/>
            </a:pPr>
            <a:r>
              <a:rPr lang="ru-RU" sz="1600" dirty="0">
                <a:effectLst>
                  <a:outerShdw blurRad="38100" dist="38100" dir="2700000" algn="tl">
                    <a:srgbClr val="000000">
                      <a:alpha val="43137"/>
                    </a:srgbClr>
                  </a:outerShdw>
                </a:effectLst>
              </a:rPr>
              <a:t>ВГУЮ (РПА Минюста России),</a:t>
            </a:r>
          </a:p>
          <a:p>
            <a:pPr algn="r">
              <a:defRPr/>
            </a:pPr>
            <a:r>
              <a:rPr lang="ru-RU" sz="1600" dirty="0">
                <a:effectLst>
                  <a:outerShdw blurRad="38100" dist="38100" dir="2700000" algn="tl">
                    <a:srgbClr val="000000">
                      <a:alpha val="43137"/>
                    </a:srgbClr>
                  </a:outerShdw>
                </a:effectLst>
              </a:rPr>
              <a:t>доктор юридических наук, доцент</a:t>
            </a:r>
          </a:p>
        </p:txBody>
      </p:sp>
      <p:sp>
        <p:nvSpPr>
          <p:cNvPr id="3" name="Прямоугольник 2">
            <a:extLst>
              <a:ext uri="{FF2B5EF4-FFF2-40B4-BE49-F238E27FC236}">
                <a16:creationId xmlns:a16="http://schemas.microsoft.com/office/drawing/2014/main" xmlns="" id="{73200973-370E-4D49-826C-79771E85D82B}"/>
              </a:ext>
            </a:extLst>
          </p:cNvPr>
          <p:cNvSpPr/>
          <p:nvPr/>
        </p:nvSpPr>
        <p:spPr>
          <a:xfrm>
            <a:off x="676809" y="6190734"/>
            <a:ext cx="2436564" cy="369332"/>
          </a:xfrm>
          <a:prstGeom prst="rect">
            <a:avLst/>
          </a:prstGeom>
        </p:spPr>
        <p:txBody>
          <a:bodyPr wrap="none">
            <a:spAutoFit/>
          </a:bodyPr>
          <a:lstStyle/>
          <a:p>
            <a:r>
              <a:rPr lang="ru-RU" dirty="0"/>
              <a:t>© Козлова Е.Б., 2019</a:t>
            </a:r>
          </a:p>
        </p:txBody>
      </p:sp>
    </p:spTree>
    <p:extLst>
      <p:ext uri="{BB962C8B-B14F-4D97-AF65-F5344CB8AC3E}">
        <p14:creationId xmlns:p14="http://schemas.microsoft.com/office/powerpoint/2010/main" val="1375655607"/>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3" name="Таблица 2"/>
          <p:cNvGraphicFramePr>
            <a:graphicFrameLocks noGrp="1"/>
          </p:cNvGraphicFramePr>
          <p:nvPr>
            <p:extLst>
              <p:ext uri="{D42A27DB-BD31-4B8C-83A1-F6EECF244321}">
                <p14:modId xmlns:p14="http://schemas.microsoft.com/office/powerpoint/2010/main" val="1114406020"/>
              </p:ext>
            </p:extLst>
          </p:nvPr>
        </p:nvGraphicFramePr>
        <p:xfrm>
          <a:off x="128189" y="205098"/>
          <a:ext cx="8861987" cy="6469168"/>
        </p:xfrm>
        <a:graphic>
          <a:graphicData uri="http://schemas.openxmlformats.org/drawingml/2006/table">
            <a:tbl>
              <a:tblPr firstRow="1" firstCol="1" lastRow="1" lastCol="1" bandRow="1" bandCol="1">
                <a:tableStyleId>{5C22544A-7EE6-4342-B048-85BDC9FD1C3A}</a:tableStyleId>
              </a:tblPr>
              <a:tblGrid>
                <a:gridCol w="375360">
                  <a:extLst>
                    <a:ext uri="{9D8B030D-6E8A-4147-A177-3AD203B41FA5}">
                      <a16:colId xmlns:a16="http://schemas.microsoft.com/office/drawing/2014/main" xmlns="" val="20000"/>
                    </a:ext>
                  </a:extLst>
                </a:gridCol>
                <a:gridCol w="2201528">
                  <a:extLst>
                    <a:ext uri="{9D8B030D-6E8A-4147-A177-3AD203B41FA5}">
                      <a16:colId xmlns:a16="http://schemas.microsoft.com/office/drawing/2014/main" xmlns="" val="20001"/>
                    </a:ext>
                  </a:extLst>
                </a:gridCol>
                <a:gridCol w="2095033">
                  <a:extLst>
                    <a:ext uri="{9D8B030D-6E8A-4147-A177-3AD203B41FA5}">
                      <a16:colId xmlns:a16="http://schemas.microsoft.com/office/drawing/2014/main" xmlns="" val="20002"/>
                    </a:ext>
                  </a:extLst>
                </a:gridCol>
                <a:gridCol w="2095033">
                  <a:extLst>
                    <a:ext uri="{9D8B030D-6E8A-4147-A177-3AD203B41FA5}">
                      <a16:colId xmlns:a16="http://schemas.microsoft.com/office/drawing/2014/main" xmlns="" val="20003"/>
                    </a:ext>
                  </a:extLst>
                </a:gridCol>
                <a:gridCol w="2095033">
                  <a:extLst>
                    <a:ext uri="{9D8B030D-6E8A-4147-A177-3AD203B41FA5}">
                      <a16:colId xmlns:a16="http://schemas.microsoft.com/office/drawing/2014/main" xmlns="" val="20004"/>
                    </a:ext>
                  </a:extLst>
                </a:gridCol>
              </a:tblGrid>
              <a:tr h="356106">
                <a:tc>
                  <a:txBody>
                    <a:bodyPr/>
                    <a:lstStyle/>
                    <a:p>
                      <a:pPr algn="ctr">
                        <a:spcAft>
                          <a:spcPts val="0"/>
                        </a:spcAft>
                      </a:pPr>
                      <a:r>
                        <a:rPr lang="ru-RU" sz="1050" dirty="0">
                          <a:effectLst/>
                        </a:rPr>
                        <a:t> </a:t>
                      </a:r>
                      <a:endParaRPr lang="ru-RU" sz="1050" dirty="0">
                        <a:effectLst/>
                        <a:latin typeface="Times New Roman"/>
                        <a:ea typeface="Times New Roman"/>
                      </a:endParaRPr>
                    </a:p>
                  </a:txBody>
                  <a:tcPr marL="36522" marR="36522" marT="0" marB="0"/>
                </a:tc>
                <a:tc>
                  <a:txBody>
                    <a:bodyPr/>
                    <a:lstStyle/>
                    <a:p>
                      <a:pPr algn="ctr">
                        <a:spcAft>
                          <a:spcPts val="0"/>
                        </a:spcAft>
                      </a:pPr>
                      <a:r>
                        <a:rPr lang="ru-RU" sz="1050" dirty="0">
                          <a:effectLst/>
                        </a:rPr>
                        <a:t> </a:t>
                      </a:r>
                      <a:endParaRPr lang="ru-RU" sz="1050" dirty="0">
                        <a:effectLst/>
                        <a:latin typeface="Times New Roman"/>
                        <a:ea typeface="Times New Roman"/>
                      </a:endParaRPr>
                    </a:p>
                  </a:txBody>
                  <a:tcPr marL="36522" marR="36522" marT="0" marB="0"/>
                </a:tc>
                <a:tc>
                  <a:txBody>
                    <a:bodyPr/>
                    <a:lstStyle/>
                    <a:p>
                      <a:pPr algn="ctr">
                        <a:spcAft>
                          <a:spcPts val="0"/>
                        </a:spcAft>
                      </a:pPr>
                      <a:r>
                        <a:rPr lang="ru-RU" sz="1050" dirty="0">
                          <a:effectLst/>
                        </a:rPr>
                        <a:t>Договор поручения</a:t>
                      </a:r>
                      <a:endParaRPr lang="ru-RU" sz="1050" dirty="0">
                        <a:effectLst/>
                        <a:latin typeface="Times New Roman"/>
                        <a:ea typeface="Times New Roman"/>
                      </a:endParaRPr>
                    </a:p>
                  </a:txBody>
                  <a:tcPr marL="36522" marR="36522" marT="0" marB="0"/>
                </a:tc>
                <a:tc>
                  <a:txBody>
                    <a:bodyPr/>
                    <a:lstStyle/>
                    <a:p>
                      <a:pPr algn="ctr">
                        <a:spcAft>
                          <a:spcPts val="0"/>
                        </a:spcAft>
                      </a:pPr>
                      <a:r>
                        <a:rPr lang="ru-RU" sz="1050" dirty="0">
                          <a:effectLst/>
                        </a:rPr>
                        <a:t>Договор комиссии</a:t>
                      </a:r>
                      <a:endParaRPr lang="ru-RU" sz="1050" dirty="0">
                        <a:effectLst/>
                        <a:latin typeface="Times New Roman"/>
                        <a:ea typeface="Times New Roman"/>
                      </a:endParaRPr>
                    </a:p>
                  </a:txBody>
                  <a:tcPr marL="36522" marR="36522" marT="0" marB="0"/>
                </a:tc>
                <a:tc>
                  <a:txBody>
                    <a:bodyPr/>
                    <a:lstStyle/>
                    <a:p>
                      <a:pPr algn="ctr">
                        <a:spcAft>
                          <a:spcPts val="0"/>
                        </a:spcAft>
                      </a:pPr>
                      <a:r>
                        <a:rPr lang="ru-RU" sz="1050" dirty="0">
                          <a:effectLst/>
                        </a:rPr>
                        <a:t>Агентский договор</a:t>
                      </a:r>
                    </a:p>
                    <a:p>
                      <a:pPr algn="ctr">
                        <a:spcAft>
                          <a:spcPts val="0"/>
                        </a:spcAft>
                      </a:pPr>
                      <a:r>
                        <a:rPr lang="ru-RU" sz="1050" dirty="0">
                          <a:effectLst/>
                        </a:rPr>
                        <a:t> </a:t>
                      </a:r>
                      <a:endParaRPr lang="ru-RU" sz="1050" dirty="0">
                        <a:effectLst/>
                        <a:latin typeface="Times New Roman"/>
                        <a:ea typeface="Times New Roman"/>
                      </a:endParaRPr>
                    </a:p>
                  </a:txBody>
                  <a:tcPr marL="36522" marR="36522" marT="0" marB="0">
                    <a:solidFill>
                      <a:schemeClr val="bg2">
                        <a:lumMod val="50000"/>
                        <a:lumOff val="50000"/>
                      </a:schemeClr>
                    </a:solidFill>
                  </a:tcPr>
                </a:tc>
                <a:extLst>
                  <a:ext uri="{0D108BD9-81ED-4DB2-BD59-A6C34878D82A}">
                    <a16:rowId xmlns:a16="http://schemas.microsoft.com/office/drawing/2014/main" xmlns="" val="10000"/>
                  </a:ext>
                </a:extLst>
              </a:tr>
              <a:tr h="324754">
                <a:tc>
                  <a:txBody>
                    <a:bodyPr/>
                    <a:lstStyle/>
                    <a:p>
                      <a:pPr algn="ctr">
                        <a:spcAft>
                          <a:spcPts val="0"/>
                        </a:spcAft>
                      </a:pPr>
                      <a:r>
                        <a:rPr lang="ru-RU" sz="1050">
                          <a:effectLst/>
                        </a:rPr>
                        <a:t>1.</a:t>
                      </a:r>
                      <a:endParaRPr lang="ru-RU" sz="1050">
                        <a:effectLst/>
                        <a:latin typeface="Times New Roman"/>
                        <a:ea typeface="Times New Roman"/>
                      </a:endParaRPr>
                    </a:p>
                  </a:txBody>
                  <a:tcPr marL="36522" marR="36522" marT="0" marB="0"/>
                </a:tc>
                <a:tc>
                  <a:txBody>
                    <a:bodyPr/>
                    <a:lstStyle/>
                    <a:p>
                      <a:pPr algn="ctr">
                        <a:spcAft>
                          <a:spcPts val="0"/>
                        </a:spcAft>
                      </a:pPr>
                      <a:r>
                        <a:rPr lang="ru-RU" sz="1050" dirty="0">
                          <a:solidFill>
                            <a:schemeClr val="bg2"/>
                          </a:solidFill>
                          <a:effectLst/>
                        </a:rPr>
                        <a:t>Вид представительства</a:t>
                      </a:r>
                      <a:endParaRPr lang="ru-RU" sz="1050" dirty="0">
                        <a:solidFill>
                          <a:schemeClr val="bg2"/>
                        </a:solidFill>
                        <a:effectLst/>
                        <a:latin typeface="Times New Roman"/>
                        <a:ea typeface="Times New Roman"/>
                      </a:endParaRPr>
                    </a:p>
                  </a:txBody>
                  <a:tcPr marL="36522" marR="36522" marT="0" marB="0"/>
                </a:tc>
                <a:tc>
                  <a:txBody>
                    <a:bodyPr/>
                    <a:lstStyle/>
                    <a:p>
                      <a:pPr algn="ctr">
                        <a:spcAft>
                          <a:spcPts val="0"/>
                        </a:spcAft>
                      </a:pPr>
                      <a:r>
                        <a:rPr lang="ru-RU" sz="1050" dirty="0">
                          <a:solidFill>
                            <a:schemeClr val="bg2"/>
                          </a:solidFill>
                          <a:effectLst/>
                        </a:rPr>
                        <a:t>прямое</a:t>
                      </a:r>
                      <a:endParaRPr lang="ru-RU" sz="1050" dirty="0">
                        <a:solidFill>
                          <a:schemeClr val="bg2"/>
                        </a:solidFill>
                        <a:effectLst/>
                        <a:latin typeface="Times New Roman"/>
                        <a:ea typeface="Times New Roman"/>
                      </a:endParaRPr>
                    </a:p>
                  </a:txBody>
                  <a:tcPr marL="36522" marR="36522" marT="0" marB="0"/>
                </a:tc>
                <a:tc>
                  <a:txBody>
                    <a:bodyPr/>
                    <a:lstStyle/>
                    <a:p>
                      <a:pPr algn="ctr">
                        <a:spcAft>
                          <a:spcPts val="0"/>
                        </a:spcAft>
                      </a:pPr>
                      <a:r>
                        <a:rPr lang="ru-RU" sz="1050" dirty="0">
                          <a:solidFill>
                            <a:schemeClr val="bg2"/>
                          </a:solidFill>
                          <a:effectLst/>
                        </a:rPr>
                        <a:t>косвенное</a:t>
                      </a:r>
                      <a:endParaRPr lang="ru-RU" sz="1050" dirty="0">
                        <a:solidFill>
                          <a:schemeClr val="bg2"/>
                        </a:solidFill>
                        <a:effectLst/>
                        <a:latin typeface="Times New Roman"/>
                        <a:ea typeface="Times New Roman"/>
                      </a:endParaRPr>
                    </a:p>
                  </a:txBody>
                  <a:tcPr marL="36522" marR="36522" marT="0" marB="0"/>
                </a:tc>
                <a:tc>
                  <a:txBody>
                    <a:bodyPr/>
                    <a:lstStyle/>
                    <a:p>
                      <a:pPr algn="ctr">
                        <a:spcAft>
                          <a:spcPts val="0"/>
                        </a:spcAft>
                      </a:pPr>
                      <a:r>
                        <a:rPr lang="ru-RU" sz="1050" b="0" dirty="0">
                          <a:solidFill>
                            <a:schemeClr val="bg2"/>
                          </a:solidFill>
                          <a:effectLst/>
                        </a:rPr>
                        <a:t>прямое и/или косвенное</a:t>
                      </a:r>
                    </a:p>
                    <a:p>
                      <a:pPr algn="ctr">
                        <a:spcAft>
                          <a:spcPts val="0"/>
                        </a:spcAft>
                      </a:pPr>
                      <a:r>
                        <a:rPr lang="ru-RU" sz="1050" b="0" dirty="0">
                          <a:solidFill>
                            <a:schemeClr val="bg2"/>
                          </a:solidFill>
                          <a:effectLst/>
                        </a:rPr>
                        <a:t> </a:t>
                      </a:r>
                      <a:endParaRPr lang="ru-RU" sz="1050" b="0" dirty="0">
                        <a:solidFill>
                          <a:schemeClr val="bg2"/>
                        </a:solidFill>
                        <a:effectLst/>
                        <a:latin typeface="Times New Roman"/>
                        <a:ea typeface="Times New Roman"/>
                      </a:endParaRPr>
                    </a:p>
                  </a:txBody>
                  <a:tcPr marL="36522" marR="36522" marT="0" marB="0">
                    <a:solidFill>
                      <a:schemeClr val="accent1">
                        <a:lumMod val="40000"/>
                        <a:lumOff val="60000"/>
                      </a:schemeClr>
                    </a:solidFill>
                  </a:tcPr>
                </a:tc>
                <a:extLst>
                  <a:ext uri="{0D108BD9-81ED-4DB2-BD59-A6C34878D82A}">
                    <a16:rowId xmlns:a16="http://schemas.microsoft.com/office/drawing/2014/main" xmlns="" val="10001"/>
                  </a:ext>
                </a:extLst>
              </a:tr>
              <a:tr h="487130">
                <a:tc>
                  <a:txBody>
                    <a:bodyPr/>
                    <a:lstStyle/>
                    <a:p>
                      <a:pPr algn="ctr">
                        <a:spcAft>
                          <a:spcPts val="0"/>
                        </a:spcAft>
                      </a:pPr>
                      <a:r>
                        <a:rPr lang="ru-RU" sz="1050">
                          <a:effectLst/>
                        </a:rPr>
                        <a:t>2.</a:t>
                      </a:r>
                      <a:endParaRPr lang="ru-RU" sz="1050">
                        <a:effectLst/>
                        <a:latin typeface="Times New Roman"/>
                        <a:ea typeface="Times New Roman"/>
                      </a:endParaRPr>
                    </a:p>
                  </a:txBody>
                  <a:tcPr marL="36522" marR="36522" marT="0" marB="0"/>
                </a:tc>
                <a:tc>
                  <a:txBody>
                    <a:bodyPr/>
                    <a:lstStyle/>
                    <a:p>
                      <a:pPr algn="ctr">
                        <a:spcAft>
                          <a:spcPts val="0"/>
                        </a:spcAft>
                      </a:pPr>
                      <a:r>
                        <a:rPr lang="ru-RU" sz="1050" dirty="0">
                          <a:solidFill>
                            <a:schemeClr val="bg2"/>
                          </a:solidFill>
                          <a:effectLst/>
                        </a:rPr>
                        <a:t>От чьего имени действует поверенный/комиссионер/агент</a:t>
                      </a:r>
                      <a:endParaRPr lang="ru-RU" sz="1050" dirty="0">
                        <a:solidFill>
                          <a:schemeClr val="bg2"/>
                        </a:solidFill>
                        <a:effectLst/>
                        <a:latin typeface="Times New Roman"/>
                        <a:ea typeface="Times New Roman"/>
                      </a:endParaRPr>
                    </a:p>
                  </a:txBody>
                  <a:tcPr marL="36522" marR="36522" marT="0" marB="0">
                    <a:solidFill>
                      <a:schemeClr val="tx1">
                        <a:lumMod val="95000"/>
                      </a:schemeClr>
                    </a:solidFill>
                  </a:tcPr>
                </a:tc>
                <a:tc>
                  <a:txBody>
                    <a:bodyPr/>
                    <a:lstStyle/>
                    <a:p>
                      <a:pPr algn="ctr">
                        <a:spcAft>
                          <a:spcPts val="0"/>
                        </a:spcAft>
                      </a:pPr>
                      <a:r>
                        <a:rPr lang="ru-RU" sz="1050" dirty="0">
                          <a:solidFill>
                            <a:schemeClr val="bg2"/>
                          </a:solidFill>
                          <a:effectLst/>
                        </a:rPr>
                        <a:t>от имени доверителя</a:t>
                      </a:r>
                      <a:endParaRPr lang="ru-RU" sz="1050" dirty="0">
                        <a:solidFill>
                          <a:schemeClr val="bg2"/>
                        </a:solidFill>
                        <a:effectLst/>
                        <a:latin typeface="Times New Roman"/>
                        <a:ea typeface="Times New Roman"/>
                      </a:endParaRPr>
                    </a:p>
                  </a:txBody>
                  <a:tcPr marL="36522" marR="36522" marT="0" marB="0">
                    <a:solidFill>
                      <a:schemeClr val="tx1">
                        <a:lumMod val="95000"/>
                      </a:schemeClr>
                    </a:solidFill>
                  </a:tcPr>
                </a:tc>
                <a:tc>
                  <a:txBody>
                    <a:bodyPr/>
                    <a:lstStyle/>
                    <a:p>
                      <a:pPr algn="ctr">
                        <a:spcAft>
                          <a:spcPts val="0"/>
                        </a:spcAft>
                      </a:pPr>
                      <a:r>
                        <a:rPr lang="ru-RU" sz="1050" dirty="0">
                          <a:solidFill>
                            <a:schemeClr val="bg2"/>
                          </a:solidFill>
                          <a:effectLst/>
                        </a:rPr>
                        <a:t>от своего имени</a:t>
                      </a:r>
                      <a:endParaRPr lang="ru-RU" sz="1050" dirty="0">
                        <a:solidFill>
                          <a:schemeClr val="bg2"/>
                        </a:solidFill>
                        <a:effectLst/>
                        <a:latin typeface="Times New Roman"/>
                        <a:ea typeface="Times New Roman"/>
                      </a:endParaRPr>
                    </a:p>
                  </a:txBody>
                  <a:tcPr marL="36522" marR="36522" marT="0" marB="0">
                    <a:solidFill>
                      <a:schemeClr val="tx1">
                        <a:lumMod val="95000"/>
                      </a:schemeClr>
                    </a:solidFill>
                  </a:tcPr>
                </a:tc>
                <a:tc>
                  <a:txBody>
                    <a:bodyPr/>
                    <a:lstStyle/>
                    <a:p>
                      <a:pPr algn="ctr">
                        <a:spcAft>
                          <a:spcPts val="0"/>
                        </a:spcAft>
                      </a:pPr>
                      <a:r>
                        <a:rPr lang="ru-RU" sz="1050" b="0" dirty="0">
                          <a:solidFill>
                            <a:schemeClr val="bg2"/>
                          </a:solidFill>
                          <a:effectLst/>
                        </a:rPr>
                        <a:t>как от имени принципала, так и от своего имени</a:t>
                      </a:r>
                    </a:p>
                    <a:p>
                      <a:pPr algn="ctr">
                        <a:spcAft>
                          <a:spcPts val="0"/>
                        </a:spcAft>
                      </a:pPr>
                      <a:r>
                        <a:rPr lang="ru-RU" sz="1050" b="0" dirty="0">
                          <a:solidFill>
                            <a:schemeClr val="bg2"/>
                          </a:solidFill>
                          <a:effectLst/>
                        </a:rPr>
                        <a:t> </a:t>
                      </a:r>
                      <a:endParaRPr lang="ru-RU" sz="1050" b="0" dirty="0">
                        <a:solidFill>
                          <a:schemeClr val="bg2"/>
                        </a:solidFill>
                        <a:effectLst/>
                        <a:latin typeface="Times New Roman"/>
                        <a:ea typeface="Times New Roman"/>
                      </a:endParaRPr>
                    </a:p>
                  </a:txBody>
                  <a:tcPr marL="36522" marR="36522" marT="0" marB="0">
                    <a:solidFill>
                      <a:schemeClr val="tx1">
                        <a:lumMod val="95000"/>
                      </a:schemeClr>
                    </a:solidFill>
                  </a:tcPr>
                </a:tc>
                <a:extLst>
                  <a:ext uri="{0D108BD9-81ED-4DB2-BD59-A6C34878D82A}">
                    <a16:rowId xmlns:a16="http://schemas.microsoft.com/office/drawing/2014/main" xmlns="" val="10002"/>
                  </a:ext>
                </a:extLst>
              </a:tr>
              <a:tr h="429875">
                <a:tc>
                  <a:txBody>
                    <a:bodyPr/>
                    <a:lstStyle/>
                    <a:p>
                      <a:pPr algn="ctr">
                        <a:spcAft>
                          <a:spcPts val="0"/>
                        </a:spcAft>
                      </a:pPr>
                      <a:r>
                        <a:rPr lang="ru-RU" sz="1050">
                          <a:effectLst/>
                        </a:rPr>
                        <a:t>3.</a:t>
                      </a:r>
                      <a:endParaRPr lang="ru-RU" sz="1050">
                        <a:effectLst/>
                        <a:latin typeface="Times New Roman"/>
                        <a:ea typeface="Times New Roman"/>
                      </a:endParaRPr>
                    </a:p>
                  </a:txBody>
                  <a:tcPr marL="36522" marR="36522" marT="0" marB="0"/>
                </a:tc>
                <a:tc>
                  <a:txBody>
                    <a:bodyPr/>
                    <a:lstStyle/>
                    <a:p>
                      <a:pPr algn="ctr">
                        <a:spcAft>
                          <a:spcPts val="0"/>
                        </a:spcAft>
                      </a:pPr>
                      <a:r>
                        <a:rPr lang="ru-RU" sz="1050" dirty="0">
                          <a:solidFill>
                            <a:schemeClr val="bg2"/>
                          </a:solidFill>
                          <a:effectLst/>
                        </a:rPr>
                        <a:t>Предмет договора</a:t>
                      </a:r>
                      <a:endParaRPr lang="ru-RU" sz="1050" dirty="0">
                        <a:solidFill>
                          <a:schemeClr val="bg2"/>
                        </a:solidFill>
                        <a:effectLst/>
                        <a:latin typeface="Times New Roman"/>
                        <a:ea typeface="Times New Roman"/>
                      </a:endParaRPr>
                    </a:p>
                  </a:txBody>
                  <a:tcPr marL="36522" marR="36522" marT="0" marB="0">
                    <a:solidFill>
                      <a:schemeClr val="tx1">
                        <a:lumMod val="75000"/>
                      </a:schemeClr>
                    </a:solidFill>
                  </a:tcPr>
                </a:tc>
                <a:tc>
                  <a:txBody>
                    <a:bodyPr/>
                    <a:lstStyle/>
                    <a:p>
                      <a:pPr algn="ctr">
                        <a:spcAft>
                          <a:spcPts val="0"/>
                        </a:spcAft>
                      </a:pPr>
                      <a:r>
                        <a:rPr lang="ru-RU" sz="1050" dirty="0">
                          <a:solidFill>
                            <a:schemeClr val="bg2"/>
                          </a:solidFill>
                          <a:effectLst/>
                        </a:rPr>
                        <a:t>юридические действия</a:t>
                      </a:r>
                      <a:endParaRPr lang="ru-RU" sz="1050" dirty="0">
                        <a:solidFill>
                          <a:schemeClr val="bg2"/>
                        </a:solidFill>
                        <a:effectLst/>
                        <a:latin typeface="Times New Roman"/>
                        <a:ea typeface="Times New Roman"/>
                      </a:endParaRPr>
                    </a:p>
                  </a:txBody>
                  <a:tcPr marL="36522" marR="36522" marT="0" marB="0">
                    <a:solidFill>
                      <a:schemeClr val="tx1">
                        <a:lumMod val="75000"/>
                      </a:schemeClr>
                    </a:solidFill>
                  </a:tcPr>
                </a:tc>
                <a:tc>
                  <a:txBody>
                    <a:bodyPr/>
                    <a:lstStyle/>
                    <a:p>
                      <a:pPr algn="ctr">
                        <a:spcAft>
                          <a:spcPts val="0"/>
                        </a:spcAft>
                      </a:pPr>
                      <a:r>
                        <a:rPr lang="ru-RU" sz="1050" dirty="0">
                          <a:solidFill>
                            <a:schemeClr val="bg2"/>
                          </a:solidFill>
                          <a:effectLst/>
                        </a:rPr>
                        <a:t>совершение сделок</a:t>
                      </a:r>
                      <a:endParaRPr lang="ru-RU" sz="1050" dirty="0">
                        <a:solidFill>
                          <a:schemeClr val="bg2"/>
                        </a:solidFill>
                        <a:effectLst/>
                        <a:latin typeface="Times New Roman"/>
                        <a:ea typeface="Times New Roman"/>
                      </a:endParaRPr>
                    </a:p>
                  </a:txBody>
                  <a:tcPr marL="36522" marR="36522" marT="0" marB="0">
                    <a:solidFill>
                      <a:schemeClr val="tx1">
                        <a:lumMod val="75000"/>
                      </a:schemeClr>
                    </a:solidFill>
                  </a:tcPr>
                </a:tc>
                <a:tc>
                  <a:txBody>
                    <a:bodyPr/>
                    <a:lstStyle/>
                    <a:p>
                      <a:pPr algn="ctr">
                        <a:spcAft>
                          <a:spcPts val="0"/>
                        </a:spcAft>
                      </a:pPr>
                      <a:r>
                        <a:rPr lang="ru-RU" sz="1050" b="0" dirty="0">
                          <a:solidFill>
                            <a:schemeClr val="bg2"/>
                          </a:solidFill>
                          <a:effectLst/>
                        </a:rPr>
                        <a:t>юридические и иные действия</a:t>
                      </a:r>
                    </a:p>
                    <a:p>
                      <a:pPr algn="ctr">
                        <a:spcAft>
                          <a:spcPts val="0"/>
                        </a:spcAft>
                      </a:pPr>
                      <a:r>
                        <a:rPr lang="ru-RU" sz="1050" b="0" dirty="0">
                          <a:solidFill>
                            <a:schemeClr val="bg2"/>
                          </a:solidFill>
                          <a:effectLst/>
                        </a:rPr>
                        <a:t> </a:t>
                      </a:r>
                      <a:endParaRPr lang="ru-RU" sz="1050" b="0" dirty="0">
                        <a:solidFill>
                          <a:schemeClr val="bg2"/>
                        </a:solidFill>
                        <a:effectLst/>
                        <a:latin typeface="Times New Roman"/>
                        <a:ea typeface="Times New Roman"/>
                      </a:endParaRPr>
                    </a:p>
                  </a:txBody>
                  <a:tcPr marL="36522" marR="36522" marT="0" marB="0">
                    <a:solidFill>
                      <a:schemeClr val="tx1">
                        <a:lumMod val="75000"/>
                      </a:schemeClr>
                    </a:solidFill>
                  </a:tcPr>
                </a:tc>
                <a:extLst>
                  <a:ext uri="{0D108BD9-81ED-4DB2-BD59-A6C34878D82A}">
                    <a16:rowId xmlns:a16="http://schemas.microsoft.com/office/drawing/2014/main" xmlns="" val="10003"/>
                  </a:ext>
                </a:extLst>
              </a:tr>
              <a:tr h="811884">
                <a:tc>
                  <a:txBody>
                    <a:bodyPr/>
                    <a:lstStyle/>
                    <a:p>
                      <a:pPr algn="ctr">
                        <a:spcAft>
                          <a:spcPts val="0"/>
                        </a:spcAft>
                      </a:pPr>
                      <a:r>
                        <a:rPr lang="ru-RU" sz="1050">
                          <a:effectLst/>
                        </a:rPr>
                        <a:t>4.</a:t>
                      </a:r>
                      <a:endParaRPr lang="ru-RU" sz="1050">
                        <a:effectLst/>
                        <a:latin typeface="Times New Roman"/>
                        <a:ea typeface="Times New Roman"/>
                      </a:endParaRPr>
                    </a:p>
                  </a:txBody>
                  <a:tcPr marL="36522" marR="36522" marT="0" marB="0"/>
                </a:tc>
                <a:tc>
                  <a:txBody>
                    <a:bodyPr/>
                    <a:lstStyle/>
                    <a:p>
                      <a:pPr algn="ctr">
                        <a:spcAft>
                          <a:spcPts val="0"/>
                        </a:spcAft>
                      </a:pPr>
                      <a:r>
                        <a:rPr lang="ru-RU" sz="1050" dirty="0">
                          <a:solidFill>
                            <a:schemeClr val="bg2"/>
                          </a:solidFill>
                          <a:effectLst/>
                        </a:rPr>
                        <a:t>Определенность предмета договора</a:t>
                      </a:r>
                      <a:endParaRPr lang="ru-RU" sz="1050" dirty="0">
                        <a:solidFill>
                          <a:schemeClr val="bg2"/>
                        </a:solidFill>
                        <a:effectLst/>
                        <a:latin typeface="Times New Roman"/>
                        <a:ea typeface="Times New Roman"/>
                      </a:endParaRPr>
                    </a:p>
                  </a:txBody>
                  <a:tcPr marL="36522" marR="36522" marT="0" marB="0">
                    <a:solidFill>
                      <a:schemeClr val="tx1">
                        <a:lumMod val="85000"/>
                      </a:schemeClr>
                    </a:solidFill>
                  </a:tcPr>
                </a:tc>
                <a:tc>
                  <a:txBody>
                    <a:bodyPr/>
                    <a:lstStyle/>
                    <a:p>
                      <a:pPr algn="ctr">
                        <a:spcAft>
                          <a:spcPts val="0"/>
                        </a:spcAft>
                      </a:pPr>
                      <a:r>
                        <a:rPr lang="ru-RU" sz="1050" dirty="0">
                          <a:solidFill>
                            <a:schemeClr val="bg2"/>
                          </a:solidFill>
                          <a:effectLst/>
                        </a:rPr>
                        <a:t>конкретные действия</a:t>
                      </a:r>
                    </a:p>
                    <a:p>
                      <a:pPr algn="ctr">
                        <a:spcAft>
                          <a:spcPts val="0"/>
                        </a:spcAft>
                      </a:pPr>
                      <a:r>
                        <a:rPr lang="ru-RU" sz="1050" dirty="0">
                          <a:solidFill>
                            <a:schemeClr val="bg2"/>
                          </a:solidFill>
                          <a:effectLst/>
                        </a:rPr>
                        <a:t>(«совершить»)</a:t>
                      </a:r>
                      <a:endParaRPr lang="ru-RU" sz="1050" dirty="0">
                        <a:solidFill>
                          <a:schemeClr val="bg2"/>
                        </a:solidFill>
                        <a:effectLst/>
                        <a:latin typeface="Times New Roman"/>
                        <a:ea typeface="Times New Roman"/>
                      </a:endParaRPr>
                    </a:p>
                  </a:txBody>
                  <a:tcPr marL="36522" marR="36522" marT="0" marB="0">
                    <a:solidFill>
                      <a:schemeClr val="tx1">
                        <a:lumMod val="85000"/>
                      </a:schemeClr>
                    </a:solidFill>
                  </a:tcPr>
                </a:tc>
                <a:tc>
                  <a:txBody>
                    <a:bodyPr/>
                    <a:lstStyle/>
                    <a:p>
                      <a:pPr algn="ctr">
                        <a:spcAft>
                          <a:spcPts val="0"/>
                        </a:spcAft>
                      </a:pPr>
                      <a:r>
                        <a:rPr lang="ru-RU" sz="1050" dirty="0">
                          <a:solidFill>
                            <a:schemeClr val="bg2"/>
                          </a:solidFill>
                          <a:effectLst/>
                        </a:rPr>
                        <a:t>конкретные сделки</a:t>
                      </a:r>
                    </a:p>
                    <a:p>
                      <a:pPr algn="ctr">
                        <a:spcAft>
                          <a:spcPts val="0"/>
                        </a:spcAft>
                      </a:pPr>
                      <a:r>
                        <a:rPr lang="ru-RU" sz="1050" dirty="0">
                          <a:solidFill>
                            <a:schemeClr val="bg2"/>
                          </a:solidFill>
                          <a:effectLst/>
                        </a:rPr>
                        <a:t>(«совершить»)</a:t>
                      </a:r>
                      <a:endParaRPr lang="ru-RU" sz="1050" dirty="0">
                        <a:solidFill>
                          <a:schemeClr val="bg2"/>
                        </a:solidFill>
                        <a:effectLst/>
                        <a:latin typeface="Times New Roman"/>
                        <a:ea typeface="Times New Roman"/>
                      </a:endParaRPr>
                    </a:p>
                  </a:txBody>
                  <a:tcPr marL="36522" marR="36522" marT="0" marB="0">
                    <a:solidFill>
                      <a:schemeClr val="tx1">
                        <a:lumMod val="85000"/>
                      </a:schemeClr>
                    </a:solidFill>
                  </a:tcPr>
                </a:tc>
                <a:tc>
                  <a:txBody>
                    <a:bodyPr/>
                    <a:lstStyle/>
                    <a:p>
                      <a:pPr algn="ctr">
                        <a:spcAft>
                          <a:spcPts val="0"/>
                        </a:spcAft>
                      </a:pPr>
                      <a:r>
                        <a:rPr lang="ru-RU" sz="1050" b="0" dirty="0">
                          <a:solidFill>
                            <a:schemeClr val="bg2"/>
                          </a:solidFill>
                          <a:effectLst/>
                        </a:rPr>
                        <a:t>набор действий, менее определенный, возможно уточнение </a:t>
                      </a:r>
                    </a:p>
                    <a:p>
                      <a:pPr algn="ctr">
                        <a:spcAft>
                          <a:spcPts val="0"/>
                        </a:spcAft>
                      </a:pPr>
                      <a:r>
                        <a:rPr lang="ru-RU" sz="1050" b="0" dirty="0">
                          <a:solidFill>
                            <a:schemeClr val="bg2"/>
                          </a:solidFill>
                          <a:effectLst/>
                        </a:rPr>
                        <a:t>(«совершать»)</a:t>
                      </a:r>
                    </a:p>
                    <a:p>
                      <a:pPr algn="ctr">
                        <a:spcAft>
                          <a:spcPts val="0"/>
                        </a:spcAft>
                      </a:pPr>
                      <a:r>
                        <a:rPr lang="ru-RU" sz="1050" b="0" dirty="0">
                          <a:solidFill>
                            <a:schemeClr val="bg2"/>
                          </a:solidFill>
                          <a:effectLst/>
                        </a:rPr>
                        <a:t> </a:t>
                      </a:r>
                      <a:endParaRPr lang="ru-RU" sz="1050" b="0" dirty="0">
                        <a:solidFill>
                          <a:schemeClr val="bg2"/>
                        </a:solidFill>
                        <a:effectLst/>
                        <a:latin typeface="Times New Roman"/>
                        <a:ea typeface="Times New Roman"/>
                      </a:endParaRPr>
                    </a:p>
                  </a:txBody>
                  <a:tcPr marL="36522" marR="36522" marT="0" marB="0">
                    <a:solidFill>
                      <a:schemeClr val="tx1">
                        <a:lumMod val="85000"/>
                      </a:schemeClr>
                    </a:solidFill>
                  </a:tcPr>
                </a:tc>
                <a:extLst>
                  <a:ext uri="{0D108BD9-81ED-4DB2-BD59-A6C34878D82A}">
                    <a16:rowId xmlns:a16="http://schemas.microsoft.com/office/drawing/2014/main" xmlns="" val="10004"/>
                  </a:ext>
                </a:extLst>
              </a:tr>
              <a:tr h="1461391">
                <a:tc>
                  <a:txBody>
                    <a:bodyPr/>
                    <a:lstStyle/>
                    <a:p>
                      <a:pPr algn="ctr">
                        <a:spcAft>
                          <a:spcPts val="0"/>
                        </a:spcAft>
                      </a:pPr>
                      <a:r>
                        <a:rPr lang="ru-RU" sz="1050">
                          <a:effectLst/>
                        </a:rPr>
                        <a:t>5.</a:t>
                      </a:r>
                      <a:endParaRPr lang="ru-RU" sz="1050">
                        <a:effectLst/>
                        <a:latin typeface="Times New Roman"/>
                        <a:ea typeface="Times New Roman"/>
                      </a:endParaRPr>
                    </a:p>
                  </a:txBody>
                  <a:tcPr marL="36522" marR="36522" marT="0" marB="0"/>
                </a:tc>
                <a:tc>
                  <a:txBody>
                    <a:bodyPr/>
                    <a:lstStyle/>
                    <a:p>
                      <a:pPr algn="ctr">
                        <a:spcAft>
                          <a:spcPts val="0"/>
                        </a:spcAft>
                      </a:pPr>
                      <a:r>
                        <a:rPr lang="ru-RU" sz="1050" dirty="0" err="1">
                          <a:solidFill>
                            <a:schemeClr val="bg2"/>
                          </a:solidFill>
                          <a:effectLst/>
                        </a:rPr>
                        <a:t>Возмездность</a:t>
                      </a:r>
                      <a:r>
                        <a:rPr lang="ru-RU" sz="1050" dirty="0">
                          <a:solidFill>
                            <a:schemeClr val="bg2"/>
                          </a:solidFill>
                          <a:effectLst/>
                        </a:rPr>
                        <a:t> договора</a:t>
                      </a:r>
                      <a:endParaRPr lang="ru-RU" sz="1050" dirty="0">
                        <a:solidFill>
                          <a:schemeClr val="bg2"/>
                        </a:solidFill>
                        <a:effectLst/>
                        <a:latin typeface="Times New Roman"/>
                        <a:ea typeface="Times New Roman"/>
                      </a:endParaRPr>
                    </a:p>
                  </a:txBody>
                  <a:tcPr marL="36522" marR="36522" marT="0" marB="0">
                    <a:solidFill>
                      <a:schemeClr val="tx1">
                        <a:lumMod val="75000"/>
                      </a:schemeClr>
                    </a:solidFill>
                  </a:tcPr>
                </a:tc>
                <a:tc>
                  <a:txBody>
                    <a:bodyPr/>
                    <a:lstStyle/>
                    <a:p>
                      <a:pPr algn="ctr">
                        <a:spcAft>
                          <a:spcPts val="0"/>
                        </a:spcAft>
                      </a:pPr>
                      <a:r>
                        <a:rPr lang="ru-RU" sz="1050" dirty="0" err="1">
                          <a:solidFill>
                            <a:schemeClr val="bg2"/>
                          </a:solidFill>
                          <a:effectLst/>
                        </a:rPr>
                        <a:t>презюмируется</a:t>
                      </a:r>
                      <a:r>
                        <a:rPr lang="ru-RU" sz="1050" dirty="0">
                          <a:solidFill>
                            <a:schemeClr val="bg2"/>
                          </a:solidFill>
                          <a:effectLst/>
                        </a:rPr>
                        <a:t> безвозмездность, по условиям договора может быть возмездным</a:t>
                      </a:r>
                    </a:p>
                    <a:p>
                      <a:pPr algn="ctr">
                        <a:spcAft>
                          <a:spcPts val="0"/>
                        </a:spcAft>
                      </a:pPr>
                      <a:r>
                        <a:rPr lang="ru-RU" sz="1050" dirty="0">
                          <a:solidFill>
                            <a:schemeClr val="bg2"/>
                          </a:solidFill>
                          <a:effectLst/>
                        </a:rPr>
                        <a:t>(с участием предпринимателей </a:t>
                      </a:r>
                      <a:r>
                        <a:rPr lang="ru-RU" sz="1050" dirty="0" err="1">
                          <a:solidFill>
                            <a:schemeClr val="bg2"/>
                          </a:solidFill>
                          <a:effectLst/>
                        </a:rPr>
                        <a:t>презюмируется</a:t>
                      </a:r>
                      <a:r>
                        <a:rPr lang="ru-RU" sz="1050" dirty="0">
                          <a:solidFill>
                            <a:schemeClr val="bg2"/>
                          </a:solidFill>
                          <a:effectLst/>
                        </a:rPr>
                        <a:t> как возмездный)</a:t>
                      </a:r>
                    </a:p>
                  </a:txBody>
                  <a:tcPr marL="36522" marR="36522" marT="0" marB="0">
                    <a:solidFill>
                      <a:schemeClr val="tx1">
                        <a:lumMod val="75000"/>
                      </a:schemeClr>
                    </a:solidFill>
                  </a:tcPr>
                </a:tc>
                <a:tc>
                  <a:txBody>
                    <a:bodyPr/>
                    <a:lstStyle/>
                    <a:p>
                      <a:pPr algn="ctr">
                        <a:spcAft>
                          <a:spcPts val="0"/>
                        </a:spcAft>
                      </a:pPr>
                      <a:r>
                        <a:rPr lang="ru-RU" sz="1050" dirty="0">
                          <a:solidFill>
                            <a:schemeClr val="bg2"/>
                          </a:solidFill>
                          <a:effectLst/>
                        </a:rPr>
                        <a:t>возмездный</a:t>
                      </a:r>
                      <a:endParaRPr lang="ru-RU" sz="1050" dirty="0">
                        <a:solidFill>
                          <a:schemeClr val="bg2"/>
                        </a:solidFill>
                        <a:effectLst/>
                        <a:latin typeface="Times New Roman"/>
                        <a:ea typeface="Times New Roman"/>
                      </a:endParaRPr>
                    </a:p>
                  </a:txBody>
                  <a:tcPr marL="36522" marR="36522" marT="0" marB="0">
                    <a:solidFill>
                      <a:schemeClr val="tx1">
                        <a:lumMod val="75000"/>
                      </a:schemeClr>
                    </a:solidFill>
                  </a:tcPr>
                </a:tc>
                <a:tc>
                  <a:txBody>
                    <a:bodyPr/>
                    <a:lstStyle/>
                    <a:p>
                      <a:pPr algn="ctr">
                        <a:spcAft>
                          <a:spcPts val="0"/>
                        </a:spcAft>
                      </a:pPr>
                      <a:r>
                        <a:rPr lang="ru-RU" sz="1050" b="0" dirty="0">
                          <a:solidFill>
                            <a:schemeClr val="bg2"/>
                          </a:solidFill>
                          <a:effectLst/>
                        </a:rPr>
                        <a:t>возмездный</a:t>
                      </a:r>
                      <a:endParaRPr lang="ru-RU" sz="1050" b="0" dirty="0">
                        <a:solidFill>
                          <a:schemeClr val="bg2"/>
                        </a:solidFill>
                        <a:effectLst/>
                        <a:latin typeface="Times New Roman"/>
                        <a:ea typeface="Times New Roman"/>
                      </a:endParaRPr>
                    </a:p>
                  </a:txBody>
                  <a:tcPr marL="36522" marR="36522" marT="0" marB="0">
                    <a:solidFill>
                      <a:schemeClr val="tx1">
                        <a:lumMod val="75000"/>
                      </a:schemeClr>
                    </a:solidFill>
                  </a:tcPr>
                </a:tc>
                <a:extLst>
                  <a:ext uri="{0D108BD9-81ED-4DB2-BD59-A6C34878D82A}">
                    <a16:rowId xmlns:a16="http://schemas.microsoft.com/office/drawing/2014/main" xmlns="" val="10005"/>
                  </a:ext>
                </a:extLst>
              </a:tr>
              <a:tr h="487130">
                <a:tc>
                  <a:txBody>
                    <a:bodyPr/>
                    <a:lstStyle/>
                    <a:p>
                      <a:pPr algn="ctr">
                        <a:spcAft>
                          <a:spcPts val="0"/>
                        </a:spcAft>
                      </a:pPr>
                      <a:r>
                        <a:rPr lang="ru-RU" sz="1050">
                          <a:effectLst/>
                        </a:rPr>
                        <a:t>6.</a:t>
                      </a:r>
                      <a:endParaRPr lang="ru-RU" sz="1050">
                        <a:effectLst/>
                        <a:latin typeface="Times New Roman"/>
                        <a:ea typeface="Times New Roman"/>
                      </a:endParaRPr>
                    </a:p>
                  </a:txBody>
                  <a:tcPr marL="36522" marR="36522" marT="0" marB="0"/>
                </a:tc>
                <a:tc>
                  <a:txBody>
                    <a:bodyPr/>
                    <a:lstStyle/>
                    <a:p>
                      <a:pPr algn="ctr">
                        <a:spcAft>
                          <a:spcPts val="0"/>
                        </a:spcAft>
                      </a:pPr>
                      <a:r>
                        <a:rPr lang="ru-RU" sz="1050" dirty="0">
                          <a:solidFill>
                            <a:schemeClr val="bg2"/>
                          </a:solidFill>
                          <a:effectLst/>
                        </a:rPr>
                        <a:t>За чей счет действует поверенный/комиссионер/агент</a:t>
                      </a:r>
                    </a:p>
                    <a:p>
                      <a:pPr algn="ctr">
                        <a:spcAft>
                          <a:spcPts val="0"/>
                        </a:spcAft>
                      </a:pPr>
                      <a:r>
                        <a:rPr lang="ru-RU" sz="1050" dirty="0">
                          <a:solidFill>
                            <a:schemeClr val="bg2"/>
                          </a:solidFill>
                          <a:effectLst/>
                        </a:rPr>
                        <a:t> </a:t>
                      </a:r>
                      <a:endParaRPr lang="ru-RU" sz="1050" dirty="0">
                        <a:solidFill>
                          <a:schemeClr val="bg2"/>
                        </a:solidFill>
                        <a:effectLst/>
                        <a:latin typeface="Times New Roman"/>
                        <a:ea typeface="Times New Roman"/>
                      </a:endParaRPr>
                    </a:p>
                  </a:txBody>
                  <a:tcPr marL="36522" marR="36522" marT="0" marB="0">
                    <a:solidFill>
                      <a:schemeClr val="tx1">
                        <a:lumMod val="85000"/>
                      </a:schemeClr>
                    </a:solidFill>
                  </a:tcPr>
                </a:tc>
                <a:tc>
                  <a:txBody>
                    <a:bodyPr/>
                    <a:lstStyle/>
                    <a:p>
                      <a:pPr algn="ctr">
                        <a:spcAft>
                          <a:spcPts val="0"/>
                        </a:spcAft>
                      </a:pPr>
                      <a:r>
                        <a:rPr lang="ru-RU" sz="1050" dirty="0">
                          <a:solidFill>
                            <a:schemeClr val="bg2"/>
                          </a:solidFill>
                          <a:effectLst/>
                        </a:rPr>
                        <a:t>за счет доверителя</a:t>
                      </a:r>
                      <a:endParaRPr lang="ru-RU" sz="1050" dirty="0">
                        <a:solidFill>
                          <a:schemeClr val="bg2"/>
                        </a:solidFill>
                        <a:effectLst/>
                        <a:latin typeface="Times New Roman"/>
                        <a:ea typeface="Times New Roman"/>
                      </a:endParaRPr>
                    </a:p>
                  </a:txBody>
                  <a:tcPr marL="36522" marR="36522" marT="0" marB="0">
                    <a:solidFill>
                      <a:schemeClr val="tx1">
                        <a:lumMod val="85000"/>
                      </a:schemeClr>
                    </a:solidFill>
                  </a:tcPr>
                </a:tc>
                <a:tc>
                  <a:txBody>
                    <a:bodyPr/>
                    <a:lstStyle/>
                    <a:p>
                      <a:pPr algn="ctr">
                        <a:spcAft>
                          <a:spcPts val="0"/>
                        </a:spcAft>
                      </a:pPr>
                      <a:r>
                        <a:rPr lang="ru-RU" sz="1050" dirty="0">
                          <a:solidFill>
                            <a:schemeClr val="bg2"/>
                          </a:solidFill>
                          <a:effectLst/>
                        </a:rPr>
                        <a:t>за счет комитента</a:t>
                      </a:r>
                      <a:endParaRPr lang="ru-RU" sz="1050" dirty="0">
                        <a:solidFill>
                          <a:schemeClr val="bg2"/>
                        </a:solidFill>
                        <a:effectLst/>
                        <a:latin typeface="Times New Roman"/>
                        <a:ea typeface="Times New Roman"/>
                      </a:endParaRPr>
                    </a:p>
                  </a:txBody>
                  <a:tcPr marL="36522" marR="36522" marT="0" marB="0">
                    <a:solidFill>
                      <a:schemeClr val="tx1">
                        <a:lumMod val="85000"/>
                      </a:schemeClr>
                    </a:solidFill>
                  </a:tcPr>
                </a:tc>
                <a:tc>
                  <a:txBody>
                    <a:bodyPr/>
                    <a:lstStyle/>
                    <a:p>
                      <a:pPr algn="ctr">
                        <a:spcAft>
                          <a:spcPts val="0"/>
                        </a:spcAft>
                      </a:pPr>
                      <a:r>
                        <a:rPr lang="ru-RU" sz="1050" b="0" dirty="0">
                          <a:solidFill>
                            <a:schemeClr val="bg2"/>
                          </a:solidFill>
                          <a:effectLst/>
                        </a:rPr>
                        <a:t>за счет принципала</a:t>
                      </a:r>
                      <a:endParaRPr lang="ru-RU" sz="1050" b="0" dirty="0">
                        <a:solidFill>
                          <a:schemeClr val="bg2"/>
                        </a:solidFill>
                        <a:effectLst/>
                        <a:latin typeface="Times New Roman"/>
                        <a:ea typeface="Times New Roman"/>
                      </a:endParaRPr>
                    </a:p>
                  </a:txBody>
                  <a:tcPr marL="36522" marR="36522" marT="0" marB="0">
                    <a:solidFill>
                      <a:schemeClr val="tx1">
                        <a:lumMod val="85000"/>
                      </a:schemeClr>
                    </a:solidFill>
                  </a:tcPr>
                </a:tc>
                <a:extLst>
                  <a:ext uri="{0D108BD9-81ED-4DB2-BD59-A6C34878D82A}">
                    <a16:rowId xmlns:a16="http://schemas.microsoft.com/office/drawing/2014/main" xmlns="" val="10006"/>
                  </a:ext>
                </a:extLst>
              </a:tr>
              <a:tr h="487130">
                <a:tc>
                  <a:txBody>
                    <a:bodyPr/>
                    <a:lstStyle/>
                    <a:p>
                      <a:pPr algn="ctr">
                        <a:spcAft>
                          <a:spcPts val="0"/>
                        </a:spcAft>
                      </a:pPr>
                      <a:r>
                        <a:rPr lang="ru-RU" sz="1050">
                          <a:effectLst/>
                        </a:rPr>
                        <a:t>7.</a:t>
                      </a:r>
                      <a:endParaRPr lang="ru-RU" sz="1050">
                        <a:effectLst/>
                        <a:latin typeface="Times New Roman"/>
                        <a:ea typeface="Times New Roman"/>
                      </a:endParaRPr>
                    </a:p>
                  </a:txBody>
                  <a:tcPr marL="36522" marR="36522" marT="0" marB="0"/>
                </a:tc>
                <a:tc>
                  <a:txBody>
                    <a:bodyPr/>
                    <a:lstStyle/>
                    <a:p>
                      <a:pPr algn="ctr">
                        <a:spcAft>
                          <a:spcPts val="0"/>
                        </a:spcAft>
                      </a:pPr>
                      <a:r>
                        <a:rPr lang="ru-RU" sz="1050" dirty="0">
                          <a:solidFill>
                            <a:schemeClr val="bg2"/>
                          </a:solidFill>
                          <a:effectLst/>
                        </a:rPr>
                        <a:t>Способ наделения полномочиями</a:t>
                      </a:r>
                    </a:p>
                    <a:p>
                      <a:pPr algn="ctr">
                        <a:spcAft>
                          <a:spcPts val="0"/>
                        </a:spcAft>
                      </a:pPr>
                      <a:r>
                        <a:rPr lang="ru-RU" sz="1050" dirty="0">
                          <a:solidFill>
                            <a:schemeClr val="bg2"/>
                          </a:solidFill>
                          <a:effectLst/>
                        </a:rPr>
                        <a:t> </a:t>
                      </a:r>
                      <a:endParaRPr lang="ru-RU" sz="1050" dirty="0">
                        <a:solidFill>
                          <a:schemeClr val="bg2"/>
                        </a:solidFill>
                        <a:effectLst/>
                        <a:latin typeface="Times New Roman"/>
                        <a:ea typeface="Times New Roman"/>
                      </a:endParaRPr>
                    </a:p>
                  </a:txBody>
                  <a:tcPr marL="36522" marR="36522" marT="0" marB="0">
                    <a:solidFill>
                      <a:schemeClr val="tx1">
                        <a:lumMod val="95000"/>
                      </a:schemeClr>
                    </a:solidFill>
                  </a:tcPr>
                </a:tc>
                <a:tc>
                  <a:txBody>
                    <a:bodyPr/>
                    <a:lstStyle/>
                    <a:p>
                      <a:pPr algn="ctr">
                        <a:spcAft>
                          <a:spcPts val="0"/>
                        </a:spcAft>
                      </a:pPr>
                      <a:r>
                        <a:rPr lang="ru-RU" sz="1050" dirty="0">
                          <a:solidFill>
                            <a:schemeClr val="bg2"/>
                          </a:solidFill>
                          <a:effectLst/>
                        </a:rPr>
                        <a:t>договор и доверенность</a:t>
                      </a:r>
                      <a:endParaRPr lang="ru-RU" sz="1050" dirty="0">
                        <a:solidFill>
                          <a:schemeClr val="bg2"/>
                        </a:solidFill>
                        <a:effectLst/>
                        <a:latin typeface="Times New Roman"/>
                        <a:ea typeface="Times New Roman"/>
                      </a:endParaRPr>
                    </a:p>
                  </a:txBody>
                  <a:tcPr marL="36522" marR="36522" marT="0" marB="0">
                    <a:solidFill>
                      <a:schemeClr val="tx1">
                        <a:lumMod val="95000"/>
                      </a:schemeClr>
                    </a:solidFill>
                  </a:tcPr>
                </a:tc>
                <a:tc>
                  <a:txBody>
                    <a:bodyPr/>
                    <a:lstStyle/>
                    <a:p>
                      <a:pPr algn="ctr">
                        <a:spcAft>
                          <a:spcPts val="0"/>
                        </a:spcAft>
                      </a:pPr>
                      <a:r>
                        <a:rPr lang="ru-RU" sz="1050" dirty="0">
                          <a:solidFill>
                            <a:schemeClr val="bg2"/>
                          </a:solidFill>
                          <a:effectLst/>
                        </a:rPr>
                        <a:t>договор</a:t>
                      </a:r>
                      <a:endParaRPr lang="ru-RU" sz="1050" dirty="0">
                        <a:solidFill>
                          <a:schemeClr val="bg2"/>
                        </a:solidFill>
                        <a:effectLst/>
                        <a:latin typeface="Times New Roman"/>
                        <a:ea typeface="Times New Roman"/>
                      </a:endParaRPr>
                    </a:p>
                  </a:txBody>
                  <a:tcPr marL="36522" marR="36522" marT="0" marB="0">
                    <a:solidFill>
                      <a:schemeClr val="tx1">
                        <a:lumMod val="95000"/>
                      </a:schemeClr>
                    </a:solidFill>
                  </a:tcPr>
                </a:tc>
                <a:tc>
                  <a:txBody>
                    <a:bodyPr/>
                    <a:lstStyle/>
                    <a:p>
                      <a:pPr algn="ctr">
                        <a:spcAft>
                          <a:spcPts val="0"/>
                        </a:spcAft>
                      </a:pPr>
                      <a:r>
                        <a:rPr lang="ru-RU" sz="1050" b="0" dirty="0">
                          <a:solidFill>
                            <a:schemeClr val="bg2"/>
                          </a:solidFill>
                          <a:effectLst/>
                        </a:rPr>
                        <a:t>договор</a:t>
                      </a:r>
                    </a:p>
                    <a:p>
                      <a:pPr algn="ctr">
                        <a:spcAft>
                          <a:spcPts val="0"/>
                        </a:spcAft>
                      </a:pPr>
                      <a:r>
                        <a:rPr lang="ru-RU" sz="1050" b="0" dirty="0">
                          <a:solidFill>
                            <a:schemeClr val="bg2"/>
                          </a:solidFill>
                          <a:effectLst/>
                        </a:rPr>
                        <a:t> </a:t>
                      </a:r>
                      <a:endParaRPr lang="ru-RU" sz="1050" b="0" dirty="0">
                        <a:solidFill>
                          <a:schemeClr val="bg2"/>
                        </a:solidFill>
                        <a:effectLst/>
                        <a:latin typeface="Times New Roman"/>
                        <a:ea typeface="Times New Roman"/>
                      </a:endParaRPr>
                    </a:p>
                  </a:txBody>
                  <a:tcPr marL="36522" marR="36522" marT="0" marB="0">
                    <a:solidFill>
                      <a:schemeClr val="tx1">
                        <a:lumMod val="95000"/>
                      </a:schemeClr>
                    </a:solidFill>
                  </a:tcPr>
                </a:tc>
                <a:extLst>
                  <a:ext uri="{0D108BD9-81ED-4DB2-BD59-A6C34878D82A}">
                    <a16:rowId xmlns:a16="http://schemas.microsoft.com/office/drawing/2014/main" xmlns="" val="10007"/>
                  </a:ext>
                </a:extLst>
              </a:tr>
              <a:tr h="811884">
                <a:tc>
                  <a:txBody>
                    <a:bodyPr/>
                    <a:lstStyle/>
                    <a:p>
                      <a:pPr algn="ctr">
                        <a:spcAft>
                          <a:spcPts val="0"/>
                        </a:spcAft>
                      </a:pPr>
                      <a:r>
                        <a:rPr lang="ru-RU" sz="1050">
                          <a:effectLst/>
                        </a:rPr>
                        <a:t>8.</a:t>
                      </a:r>
                      <a:endParaRPr lang="ru-RU" sz="1050">
                        <a:effectLst/>
                        <a:latin typeface="Times New Roman"/>
                        <a:ea typeface="Times New Roman"/>
                      </a:endParaRPr>
                    </a:p>
                  </a:txBody>
                  <a:tcPr marL="36522" marR="36522" marT="0" marB="0"/>
                </a:tc>
                <a:tc>
                  <a:txBody>
                    <a:bodyPr/>
                    <a:lstStyle/>
                    <a:p>
                      <a:pPr algn="ctr">
                        <a:spcAft>
                          <a:spcPts val="0"/>
                        </a:spcAft>
                      </a:pPr>
                      <a:r>
                        <a:rPr lang="ru-RU" sz="1050" dirty="0">
                          <a:solidFill>
                            <a:schemeClr val="bg2"/>
                          </a:solidFill>
                          <a:effectLst/>
                        </a:rPr>
                        <a:t>Права и обязанности возникают</a:t>
                      </a:r>
                      <a:endParaRPr lang="ru-RU" sz="1050" dirty="0">
                        <a:solidFill>
                          <a:schemeClr val="bg2"/>
                        </a:solidFill>
                        <a:effectLst/>
                        <a:latin typeface="Times New Roman"/>
                        <a:ea typeface="Times New Roman"/>
                      </a:endParaRPr>
                    </a:p>
                  </a:txBody>
                  <a:tcPr marL="36522" marR="36522" marT="0" marB="0">
                    <a:solidFill>
                      <a:schemeClr val="tx1">
                        <a:lumMod val="75000"/>
                      </a:schemeClr>
                    </a:solidFill>
                  </a:tcPr>
                </a:tc>
                <a:tc>
                  <a:txBody>
                    <a:bodyPr/>
                    <a:lstStyle/>
                    <a:p>
                      <a:pPr algn="ctr">
                        <a:spcAft>
                          <a:spcPts val="0"/>
                        </a:spcAft>
                      </a:pPr>
                      <a:r>
                        <a:rPr lang="ru-RU" sz="1050" dirty="0">
                          <a:solidFill>
                            <a:schemeClr val="bg2"/>
                          </a:solidFill>
                          <a:effectLst/>
                        </a:rPr>
                        <a:t>у доверителя</a:t>
                      </a:r>
                      <a:endParaRPr lang="ru-RU" sz="1050" dirty="0">
                        <a:solidFill>
                          <a:schemeClr val="bg2"/>
                        </a:solidFill>
                        <a:effectLst/>
                        <a:latin typeface="Times New Roman"/>
                        <a:ea typeface="Times New Roman"/>
                      </a:endParaRPr>
                    </a:p>
                  </a:txBody>
                  <a:tcPr marL="36522" marR="36522" marT="0" marB="0">
                    <a:solidFill>
                      <a:schemeClr val="tx1">
                        <a:lumMod val="75000"/>
                      </a:schemeClr>
                    </a:solidFill>
                  </a:tcPr>
                </a:tc>
                <a:tc>
                  <a:txBody>
                    <a:bodyPr/>
                    <a:lstStyle/>
                    <a:p>
                      <a:pPr algn="ctr">
                        <a:spcAft>
                          <a:spcPts val="0"/>
                        </a:spcAft>
                      </a:pPr>
                      <a:r>
                        <a:rPr lang="ru-RU" sz="1050" dirty="0">
                          <a:solidFill>
                            <a:schemeClr val="bg2"/>
                          </a:solidFill>
                          <a:effectLst/>
                        </a:rPr>
                        <a:t>у комиссионера</a:t>
                      </a:r>
                      <a:endParaRPr lang="ru-RU" sz="1050" dirty="0">
                        <a:solidFill>
                          <a:schemeClr val="bg2"/>
                        </a:solidFill>
                        <a:effectLst/>
                        <a:latin typeface="Times New Roman"/>
                        <a:ea typeface="Times New Roman"/>
                      </a:endParaRPr>
                    </a:p>
                  </a:txBody>
                  <a:tcPr marL="36522" marR="36522" marT="0" marB="0">
                    <a:solidFill>
                      <a:schemeClr val="tx1">
                        <a:lumMod val="75000"/>
                      </a:schemeClr>
                    </a:solidFill>
                  </a:tcPr>
                </a:tc>
                <a:tc>
                  <a:txBody>
                    <a:bodyPr/>
                    <a:lstStyle/>
                    <a:p>
                      <a:pPr algn="ctr">
                        <a:spcAft>
                          <a:spcPts val="0"/>
                        </a:spcAft>
                      </a:pPr>
                      <a:r>
                        <a:rPr lang="ru-RU" sz="1050" b="0" dirty="0">
                          <a:solidFill>
                            <a:schemeClr val="bg2"/>
                          </a:solidFill>
                          <a:effectLst/>
                        </a:rPr>
                        <a:t>у агента (если выступает от своего имени); у принципала (если действует от имени принципала)</a:t>
                      </a:r>
                    </a:p>
                    <a:p>
                      <a:pPr algn="ctr">
                        <a:spcAft>
                          <a:spcPts val="0"/>
                        </a:spcAft>
                      </a:pPr>
                      <a:r>
                        <a:rPr lang="ru-RU" sz="1050" b="0" dirty="0">
                          <a:solidFill>
                            <a:schemeClr val="bg2"/>
                          </a:solidFill>
                          <a:effectLst/>
                        </a:rPr>
                        <a:t> </a:t>
                      </a:r>
                      <a:endParaRPr lang="ru-RU" sz="1050" b="0" dirty="0">
                        <a:solidFill>
                          <a:schemeClr val="bg2"/>
                        </a:solidFill>
                        <a:effectLst/>
                        <a:latin typeface="Times New Roman"/>
                        <a:ea typeface="Times New Roman"/>
                      </a:endParaRPr>
                    </a:p>
                  </a:txBody>
                  <a:tcPr marL="36522" marR="36522" marT="0" marB="0">
                    <a:solidFill>
                      <a:schemeClr val="tx1">
                        <a:lumMod val="75000"/>
                      </a:schemeClr>
                    </a:solidFill>
                  </a:tcPr>
                </a:tc>
                <a:extLst>
                  <a:ext uri="{0D108BD9-81ED-4DB2-BD59-A6C34878D82A}">
                    <a16:rowId xmlns:a16="http://schemas.microsoft.com/office/drawing/2014/main" xmlns="" val="10008"/>
                  </a:ext>
                </a:extLst>
              </a:tr>
              <a:tr h="811884">
                <a:tc>
                  <a:txBody>
                    <a:bodyPr/>
                    <a:lstStyle/>
                    <a:p>
                      <a:pPr algn="ctr">
                        <a:spcAft>
                          <a:spcPts val="0"/>
                        </a:spcAft>
                      </a:pPr>
                      <a:r>
                        <a:rPr lang="ru-RU" sz="1050">
                          <a:effectLst/>
                        </a:rPr>
                        <a:t>9.</a:t>
                      </a:r>
                      <a:endParaRPr lang="ru-RU" sz="1050">
                        <a:effectLst/>
                        <a:latin typeface="Times New Roman"/>
                        <a:ea typeface="Times New Roman"/>
                      </a:endParaRPr>
                    </a:p>
                  </a:txBody>
                  <a:tcPr marL="36522" marR="36522" marT="0" marB="0"/>
                </a:tc>
                <a:tc>
                  <a:txBody>
                    <a:bodyPr/>
                    <a:lstStyle/>
                    <a:p>
                      <a:pPr algn="ctr">
                        <a:spcAft>
                          <a:spcPts val="0"/>
                        </a:spcAft>
                      </a:pPr>
                      <a:r>
                        <a:rPr lang="ru-RU" sz="1050" b="0" dirty="0">
                          <a:solidFill>
                            <a:schemeClr val="bg2"/>
                          </a:solidFill>
                          <a:effectLst/>
                        </a:rPr>
                        <a:t>Передоверие </a:t>
                      </a:r>
                      <a:endParaRPr lang="ru-RU" sz="1050" b="0" dirty="0">
                        <a:solidFill>
                          <a:schemeClr val="bg2"/>
                        </a:solidFill>
                        <a:effectLst/>
                        <a:latin typeface="Times New Roman"/>
                        <a:ea typeface="Times New Roman"/>
                      </a:endParaRPr>
                    </a:p>
                  </a:txBody>
                  <a:tcPr marL="36522" marR="36522" marT="0" marB="0">
                    <a:solidFill>
                      <a:schemeClr val="tx1">
                        <a:lumMod val="85000"/>
                      </a:schemeClr>
                    </a:solidFill>
                  </a:tcPr>
                </a:tc>
                <a:tc>
                  <a:txBody>
                    <a:bodyPr/>
                    <a:lstStyle/>
                    <a:p>
                      <a:pPr algn="ctr">
                        <a:spcAft>
                          <a:spcPts val="0"/>
                        </a:spcAft>
                      </a:pPr>
                      <a:r>
                        <a:rPr lang="ru-RU" sz="1050" b="0" dirty="0">
                          <a:solidFill>
                            <a:schemeClr val="bg2"/>
                          </a:solidFill>
                          <a:effectLst/>
                        </a:rPr>
                        <a:t>не допускается, если не предусмотрено договором и нет оснований по ст. 187 ГК РФ</a:t>
                      </a:r>
                    </a:p>
                    <a:p>
                      <a:pPr algn="ctr">
                        <a:spcAft>
                          <a:spcPts val="0"/>
                        </a:spcAft>
                      </a:pPr>
                      <a:r>
                        <a:rPr lang="ru-RU" sz="1050" b="0" dirty="0">
                          <a:solidFill>
                            <a:schemeClr val="bg2"/>
                          </a:solidFill>
                          <a:effectLst/>
                        </a:rPr>
                        <a:t> </a:t>
                      </a:r>
                      <a:endParaRPr lang="ru-RU" sz="1050" b="0" dirty="0">
                        <a:solidFill>
                          <a:schemeClr val="bg2"/>
                        </a:solidFill>
                        <a:effectLst/>
                        <a:latin typeface="Times New Roman"/>
                        <a:ea typeface="Times New Roman"/>
                      </a:endParaRPr>
                    </a:p>
                  </a:txBody>
                  <a:tcPr marL="36522" marR="36522" marT="0" marB="0">
                    <a:solidFill>
                      <a:schemeClr val="tx1">
                        <a:lumMod val="85000"/>
                      </a:schemeClr>
                    </a:solidFill>
                  </a:tcPr>
                </a:tc>
                <a:tc>
                  <a:txBody>
                    <a:bodyPr/>
                    <a:lstStyle/>
                    <a:p>
                      <a:pPr algn="ctr">
                        <a:spcAft>
                          <a:spcPts val="0"/>
                        </a:spcAft>
                      </a:pPr>
                      <a:r>
                        <a:rPr lang="ru-RU" sz="1050" b="0" dirty="0">
                          <a:solidFill>
                            <a:schemeClr val="bg2"/>
                          </a:solidFill>
                          <a:effectLst/>
                        </a:rPr>
                        <a:t>допускается, если прямо не запрещено договором</a:t>
                      </a:r>
                      <a:endParaRPr lang="ru-RU" sz="1050" b="0" dirty="0">
                        <a:solidFill>
                          <a:schemeClr val="bg2"/>
                        </a:solidFill>
                        <a:effectLst/>
                        <a:latin typeface="Times New Roman"/>
                        <a:ea typeface="Times New Roman"/>
                      </a:endParaRPr>
                    </a:p>
                  </a:txBody>
                  <a:tcPr marL="36522" marR="36522" marT="0" marB="0">
                    <a:solidFill>
                      <a:schemeClr val="tx1">
                        <a:lumMod val="85000"/>
                      </a:schemeClr>
                    </a:solidFill>
                  </a:tcPr>
                </a:tc>
                <a:tc>
                  <a:txBody>
                    <a:bodyPr/>
                    <a:lstStyle/>
                    <a:p>
                      <a:pPr algn="ctr">
                        <a:spcAft>
                          <a:spcPts val="0"/>
                        </a:spcAft>
                      </a:pPr>
                      <a:r>
                        <a:rPr lang="ru-RU" sz="1050" b="0" dirty="0">
                          <a:solidFill>
                            <a:schemeClr val="bg2"/>
                          </a:solidFill>
                          <a:effectLst/>
                        </a:rPr>
                        <a:t>допускается, если прямо не запрещено договором</a:t>
                      </a:r>
                      <a:endParaRPr lang="ru-RU" sz="1050" b="0" dirty="0">
                        <a:solidFill>
                          <a:schemeClr val="bg2"/>
                        </a:solidFill>
                        <a:effectLst/>
                        <a:latin typeface="Times New Roman"/>
                        <a:ea typeface="Times New Roman"/>
                      </a:endParaRPr>
                    </a:p>
                  </a:txBody>
                  <a:tcPr marL="36522" marR="36522" marT="0" marB="0">
                    <a:solidFill>
                      <a:schemeClr val="tx1">
                        <a:lumMod val="85000"/>
                      </a:schemeClr>
                    </a:solidFill>
                  </a:tcPr>
                </a:tc>
                <a:extLst>
                  <a:ext uri="{0D108BD9-81ED-4DB2-BD59-A6C34878D82A}">
                    <a16:rowId xmlns:a16="http://schemas.microsoft.com/office/drawing/2014/main" xmlns="" val="10009"/>
                  </a:ext>
                </a:extLst>
              </a:tr>
            </a:tbl>
          </a:graphicData>
        </a:graphic>
      </p:graphicFrame>
    </p:spTree>
    <p:extLst>
      <p:ext uri="{BB962C8B-B14F-4D97-AF65-F5344CB8AC3E}">
        <p14:creationId xmlns:p14="http://schemas.microsoft.com/office/powerpoint/2010/main" val="244844396"/>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95536" y="116632"/>
            <a:ext cx="7879222" cy="4370427"/>
          </a:xfrm>
          <a:prstGeom prst="rect">
            <a:avLst/>
          </a:prstGeom>
        </p:spPr>
        <p:txBody>
          <a:bodyPr wrap="square">
            <a:spAutoFit/>
          </a:bodyPr>
          <a:lstStyle/>
          <a:p>
            <a:pPr algn="ctr" eaLnBrk="0" fontAlgn="base" hangingPunct="0">
              <a:spcBef>
                <a:spcPct val="0"/>
              </a:spcBef>
              <a:spcAft>
                <a:spcPct val="0"/>
              </a:spcAft>
              <a:defRPr/>
            </a:pPr>
            <a:endParaRPr lang="ru-RU" sz="1600" kern="0" dirty="0"/>
          </a:p>
          <a:p>
            <a:pPr algn="ctr" eaLnBrk="0" fontAlgn="base" hangingPunct="0">
              <a:spcBef>
                <a:spcPct val="0"/>
              </a:spcBef>
              <a:spcAft>
                <a:spcPct val="0"/>
              </a:spcAft>
              <a:defRPr/>
            </a:pPr>
            <a:r>
              <a:rPr lang="ru-RU" sz="1600" kern="0" dirty="0"/>
              <a:t>Гражданское право (особенная часть)</a:t>
            </a:r>
          </a:p>
          <a:p>
            <a:pPr algn="ctr" eaLnBrk="0" fontAlgn="base" hangingPunct="0">
              <a:spcBef>
                <a:spcPct val="0"/>
              </a:spcBef>
              <a:spcAft>
                <a:spcPct val="0"/>
              </a:spcAft>
              <a:defRPr/>
            </a:pPr>
            <a:r>
              <a:rPr lang="ru-RU" sz="1600" kern="0" dirty="0"/>
              <a:t>направление подготовки </a:t>
            </a:r>
          </a:p>
          <a:p>
            <a:pPr algn="ctr" eaLnBrk="0" fontAlgn="base" hangingPunct="0">
              <a:spcBef>
                <a:spcPct val="0"/>
              </a:spcBef>
              <a:spcAft>
                <a:spcPct val="0"/>
              </a:spcAft>
              <a:defRPr/>
            </a:pPr>
            <a:r>
              <a:rPr lang="ru-RU" sz="1600" kern="0" dirty="0"/>
              <a:t>«Правовое обеспечение национальной безопасности»</a:t>
            </a:r>
          </a:p>
          <a:p>
            <a:pPr algn="ctr" eaLnBrk="0" fontAlgn="base" hangingPunct="0">
              <a:spcBef>
                <a:spcPct val="0"/>
              </a:spcBef>
              <a:spcAft>
                <a:spcPct val="0"/>
              </a:spcAft>
              <a:defRPr/>
            </a:pPr>
            <a:r>
              <a:rPr lang="ru-RU" sz="1600" kern="0" dirty="0"/>
              <a:t>(уровень </a:t>
            </a:r>
            <a:r>
              <a:rPr lang="ru-RU" sz="1600" kern="0" dirty="0" err="1"/>
              <a:t>специалитета</a:t>
            </a:r>
            <a:r>
              <a:rPr lang="ru-RU" sz="1600" kern="0" dirty="0"/>
              <a:t>)</a:t>
            </a: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Модуль 5. </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Обязательства по передаче в пользование исключительных прав</a:t>
            </a:r>
          </a:p>
          <a:p>
            <a:pPr algn="ctr" eaLnBrk="0" fontAlgn="base" hangingPunct="0">
              <a:spcBef>
                <a:spcPct val="0"/>
              </a:spcBef>
              <a:spcAft>
                <a:spcPct val="0"/>
              </a:spcAft>
              <a:defRPr/>
            </a:pP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Лекция. Тема 1.</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Договор коммерческой концессии</a:t>
            </a:r>
            <a:endParaRPr lang="ru-RU" sz="2800" b="1" kern="0" dirty="0">
              <a:solidFill>
                <a:srgbClr val="FF8600"/>
              </a:solidFill>
              <a:effectLst>
                <a:outerShdw blurRad="38100" dist="38100" dir="2700000" algn="tl">
                  <a:srgbClr val="000000"/>
                </a:outerShdw>
              </a:effectLst>
            </a:endParaRPr>
          </a:p>
        </p:txBody>
      </p:sp>
      <p:sp>
        <p:nvSpPr>
          <p:cNvPr id="4" name="TextBox 3"/>
          <p:cNvSpPr txBox="1"/>
          <p:nvPr/>
        </p:nvSpPr>
        <p:spPr>
          <a:xfrm>
            <a:off x="8467640" y="548680"/>
            <a:ext cx="827584" cy="492443"/>
          </a:xfrm>
          <a:prstGeom prst="rect">
            <a:avLst/>
          </a:prstGeom>
          <a:noFill/>
        </p:spPr>
        <p:txBody>
          <a:bodyPr wrap="square" rtlCol="0">
            <a:spAutoFit/>
          </a:bodyPr>
          <a:lstStyle/>
          <a:p>
            <a:pPr algn="ctr" fontAlgn="base">
              <a:spcBef>
                <a:spcPct val="0"/>
              </a:spcBef>
              <a:spcAft>
                <a:spcPct val="0"/>
              </a:spcAft>
            </a:pPr>
            <a:r>
              <a:rPr lang="ru-RU" sz="2600" b="1" dirty="0">
                <a:solidFill>
                  <a:srgbClr val="40464F"/>
                </a:solidFill>
              </a:rPr>
              <a:t>99</a:t>
            </a:r>
          </a:p>
        </p:txBody>
      </p:sp>
      <p:sp>
        <p:nvSpPr>
          <p:cNvPr id="2" name="Прямоугольник 1">
            <a:extLst>
              <a:ext uri="{FF2B5EF4-FFF2-40B4-BE49-F238E27FC236}">
                <a16:creationId xmlns:a16="http://schemas.microsoft.com/office/drawing/2014/main" xmlns="" id="{BAF947E1-F662-2947-B638-E7DE2ED7AE65}"/>
              </a:ext>
            </a:extLst>
          </p:cNvPr>
          <p:cNvSpPr/>
          <p:nvPr/>
        </p:nvSpPr>
        <p:spPr>
          <a:xfrm>
            <a:off x="4132707" y="5142216"/>
            <a:ext cx="4572000" cy="1323439"/>
          </a:xfrm>
          <a:prstGeom prst="rect">
            <a:avLst/>
          </a:prstGeom>
        </p:spPr>
        <p:txBody>
          <a:bodyPr>
            <a:spAutoFit/>
          </a:bodyPr>
          <a:lstStyle/>
          <a:p>
            <a:pPr algn="r">
              <a:defRPr/>
            </a:pPr>
            <a:r>
              <a:rPr lang="ru-RU" sz="1600" b="1" dirty="0">
                <a:effectLst>
                  <a:outerShdw blurRad="38100" dist="38100" dir="2700000" algn="tl">
                    <a:srgbClr val="000000">
                      <a:alpha val="43137"/>
                    </a:srgbClr>
                  </a:outerShdw>
                </a:effectLst>
              </a:rPr>
              <a:t>Козлова Елена Борисовна</a:t>
            </a:r>
            <a:r>
              <a:rPr lang="ru-RU" sz="1600" dirty="0">
                <a:effectLst>
                  <a:outerShdw blurRad="38100" dist="38100" dir="2700000" algn="tl">
                    <a:srgbClr val="000000">
                      <a:alpha val="43137"/>
                    </a:srgbClr>
                  </a:outerShdw>
                </a:effectLst>
              </a:rPr>
              <a:t> </a:t>
            </a:r>
          </a:p>
          <a:p>
            <a:pPr algn="r">
              <a:defRPr/>
            </a:pPr>
            <a:r>
              <a:rPr lang="ru-RU" sz="1600" dirty="0">
                <a:effectLst>
                  <a:outerShdw blurRad="38100" dist="38100" dir="2700000" algn="tl">
                    <a:srgbClr val="000000">
                      <a:alpha val="43137"/>
                    </a:srgbClr>
                  </a:outerShdw>
                </a:effectLst>
              </a:rPr>
              <a:t>профессор кафедры  гражданского и предпринимательского права</a:t>
            </a:r>
          </a:p>
          <a:p>
            <a:pPr algn="r">
              <a:defRPr/>
            </a:pPr>
            <a:r>
              <a:rPr lang="ru-RU" sz="1600" dirty="0">
                <a:effectLst>
                  <a:outerShdw blurRad="38100" dist="38100" dir="2700000" algn="tl">
                    <a:srgbClr val="000000">
                      <a:alpha val="43137"/>
                    </a:srgbClr>
                  </a:outerShdw>
                </a:effectLst>
              </a:rPr>
              <a:t>ВГУЮ (РПА Минюста России),</a:t>
            </a:r>
          </a:p>
          <a:p>
            <a:pPr algn="r">
              <a:defRPr/>
            </a:pPr>
            <a:r>
              <a:rPr lang="ru-RU" sz="1600" dirty="0">
                <a:effectLst>
                  <a:outerShdw blurRad="38100" dist="38100" dir="2700000" algn="tl">
                    <a:srgbClr val="000000">
                      <a:alpha val="43137"/>
                    </a:srgbClr>
                  </a:outerShdw>
                </a:effectLst>
              </a:rPr>
              <a:t>доктор юридических наук, доцент</a:t>
            </a:r>
          </a:p>
        </p:txBody>
      </p:sp>
      <p:sp>
        <p:nvSpPr>
          <p:cNvPr id="3" name="Прямоугольник 2">
            <a:extLst>
              <a:ext uri="{FF2B5EF4-FFF2-40B4-BE49-F238E27FC236}">
                <a16:creationId xmlns:a16="http://schemas.microsoft.com/office/drawing/2014/main" xmlns="" id="{73200973-370E-4D49-826C-79771E85D82B}"/>
              </a:ext>
            </a:extLst>
          </p:cNvPr>
          <p:cNvSpPr/>
          <p:nvPr/>
        </p:nvSpPr>
        <p:spPr>
          <a:xfrm>
            <a:off x="676809" y="6190734"/>
            <a:ext cx="2436564" cy="369332"/>
          </a:xfrm>
          <a:prstGeom prst="rect">
            <a:avLst/>
          </a:prstGeom>
        </p:spPr>
        <p:txBody>
          <a:bodyPr wrap="none">
            <a:spAutoFit/>
          </a:bodyPr>
          <a:lstStyle/>
          <a:p>
            <a:r>
              <a:rPr lang="ru-RU" dirty="0"/>
              <a:t>© Козлова Е.Б., 2019</a:t>
            </a:r>
          </a:p>
        </p:txBody>
      </p:sp>
    </p:spTree>
    <p:extLst>
      <p:ext uri="{BB962C8B-B14F-4D97-AF65-F5344CB8AC3E}">
        <p14:creationId xmlns:p14="http://schemas.microsoft.com/office/powerpoint/2010/main" val="1375655607"/>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4" y="188913"/>
            <a:ext cx="7832152" cy="2890444"/>
          </a:xfrm>
          <a:solidFill>
            <a:schemeClr val="accent1">
              <a:lumMod val="50000"/>
            </a:schemeClr>
          </a:solidFill>
          <a:ln w="38100" cmpd="sng">
            <a:solidFill>
              <a:srgbClr val="869AA9"/>
            </a:solidFill>
            <a:prstDash val="solid"/>
          </a:ln>
        </p:spPr>
        <p:txBody>
          <a:bodyPr>
            <a:normAutofit fontScale="90000"/>
          </a:bodyPr>
          <a:lstStyle/>
          <a:p>
            <a:pPr algn="ctr">
              <a:defRPr/>
            </a:pPr>
            <a:r>
              <a:rPr lang="ru-RU" sz="1800" b="1" u="sng" dirty="0"/>
              <a:t>Договор коммерческой концессии</a:t>
            </a:r>
            <a:r>
              <a:rPr lang="ru-RU" sz="1800" b="1" dirty="0"/>
              <a:t> –</a:t>
            </a:r>
            <a:br>
              <a:rPr lang="ru-RU" sz="1800" b="1" dirty="0"/>
            </a:br>
            <a:r>
              <a:rPr lang="ru-RU" sz="1800" b="1" dirty="0"/>
              <a:t/>
            </a:r>
            <a:br>
              <a:rPr lang="ru-RU" sz="1800" b="1" dirty="0"/>
            </a:br>
            <a:r>
              <a:rPr lang="ru-RU" sz="1800" dirty="0">
                <a:solidFill>
                  <a:schemeClr val="tx1"/>
                </a:solidFill>
              </a:rPr>
              <a:t> по договору коммерческой концессии одна сторона (правообладатель) обязуется предоставить другой стороне (пользователю) за вознаграждение на срок или без указания срока право использовать в предпринимательской деятельности пользователя комплекс принадлежащих правообладателю исключительных прав, включающий право на товарный знак, знак обслуживания, а также права на другие предусмотренные договором объекты исключительных прав, в частности на коммерческое обозначение, секрет производства  (ноу-хау) (ст. 1027 ГК РФ)</a:t>
            </a:r>
            <a:br>
              <a:rPr lang="ru-RU" sz="1800" dirty="0">
                <a:solidFill>
                  <a:schemeClr val="tx1"/>
                </a:solidFill>
              </a:rPr>
            </a:br>
            <a:endParaRPr lang="ru-RU" sz="1800" dirty="0">
              <a:solidFill>
                <a:schemeClr val="tx1"/>
              </a:solidFill>
            </a:endParaRPr>
          </a:p>
        </p:txBody>
      </p:sp>
      <p:sp>
        <p:nvSpPr>
          <p:cNvPr id="4" name="Прямоугольник 3"/>
          <p:cNvSpPr/>
          <p:nvPr/>
        </p:nvSpPr>
        <p:spPr bwMode="auto">
          <a:xfrm>
            <a:off x="468315" y="3220457"/>
            <a:ext cx="8363380" cy="896418"/>
          </a:xfrm>
          <a:prstGeom prst="rect">
            <a:avLst/>
          </a:prstGeom>
          <a:solidFill>
            <a:schemeClr val="accent1">
              <a:lumMod val="50000"/>
            </a:schemeClr>
          </a:solidFill>
          <a:ln w="38100" cap="sq" cmpd="sng" algn="ctr">
            <a:solidFill>
              <a:schemeClr val="bg2">
                <a:lumMod val="50000"/>
                <a:lumOff val="50000"/>
              </a:schemeClr>
            </a:solidFill>
            <a:prstDash val="solid"/>
            <a:round/>
            <a:headEnd type="none" w="med" len="med"/>
            <a:tailEnd type="none" w="med" len="med"/>
          </a:ln>
          <a:effectLst/>
        </p:spPr>
        <p:txBody>
          <a:bodyPr anchor="ctr"/>
          <a:lstStyle/>
          <a:p>
            <a:pPr algn="ctr">
              <a:defRPr/>
            </a:pPr>
            <a:r>
              <a:rPr lang="ru-RU" sz="1600" b="1" u="sng" dirty="0">
                <a:solidFill>
                  <a:srgbClr val="FF8600"/>
                </a:solidFill>
                <a:effectLst>
                  <a:outerShdw blurRad="38100" dist="38100" dir="2700000" algn="tl">
                    <a:srgbClr val="000000">
                      <a:alpha val="43137"/>
                    </a:srgbClr>
                  </a:outerShdw>
                </a:effectLst>
                <a:latin typeface="+mn-lt"/>
              </a:rPr>
              <a:t>Правовая квалификация договора –</a:t>
            </a:r>
            <a:endParaRPr lang="ru-RU" sz="1600" dirty="0">
              <a:solidFill>
                <a:srgbClr val="FF8600"/>
              </a:solidFill>
              <a:effectLst>
                <a:outerShdw blurRad="38100" dist="38100" dir="2700000" algn="tl">
                  <a:srgbClr val="000000">
                    <a:alpha val="43137"/>
                  </a:srgbClr>
                </a:outerShdw>
              </a:effectLst>
              <a:latin typeface="+mn-lt"/>
            </a:endParaRPr>
          </a:p>
          <a:p>
            <a:pPr marL="285750" indent="-285750" algn="ctr">
              <a:buFont typeface="Wingdings" charset="2"/>
              <a:buChar char="ü"/>
              <a:defRPr/>
            </a:pPr>
            <a:r>
              <a:rPr lang="ru-RU" sz="1600" dirty="0">
                <a:effectLst>
                  <a:outerShdw blurRad="38100" dist="38100" dir="2700000" algn="tl">
                    <a:srgbClr val="000000">
                      <a:alpha val="43137"/>
                    </a:srgbClr>
                  </a:outerShdw>
                </a:effectLst>
                <a:latin typeface="+mn-lt"/>
              </a:rPr>
              <a:t> отраслевой, консенсуальный, возмездный, </a:t>
            </a:r>
            <a:r>
              <a:rPr lang="ru-RU" sz="1600" dirty="0" err="1">
                <a:effectLst>
                  <a:outerShdw blurRad="38100" dist="38100" dir="2700000" algn="tl">
                    <a:srgbClr val="000000">
                      <a:alpha val="43137"/>
                    </a:srgbClr>
                  </a:outerShdw>
                </a:effectLst>
                <a:latin typeface="+mn-lt"/>
              </a:rPr>
              <a:t>меновый</a:t>
            </a:r>
            <a:r>
              <a:rPr lang="ru-RU" sz="1600" dirty="0">
                <a:effectLst>
                  <a:outerShdw blurRad="38100" dist="38100" dir="2700000" algn="tl">
                    <a:srgbClr val="000000">
                      <a:alpha val="43137"/>
                    </a:srgbClr>
                  </a:outerShdw>
                </a:effectLst>
                <a:latin typeface="+mn-lt"/>
              </a:rPr>
              <a:t>, двусторонний</a:t>
            </a:r>
          </a:p>
        </p:txBody>
      </p:sp>
      <p:sp>
        <p:nvSpPr>
          <p:cNvPr id="5" name="TextBox 4"/>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183</a:t>
            </a:r>
          </a:p>
        </p:txBody>
      </p:sp>
      <p:sp>
        <p:nvSpPr>
          <p:cNvPr id="6" name="Прямоугольник 5"/>
          <p:cNvSpPr/>
          <p:nvPr/>
        </p:nvSpPr>
        <p:spPr bwMode="auto">
          <a:xfrm>
            <a:off x="468315" y="4271550"/>
            <a:ext cx="8363380" cy="1023946"/>
          </a:xfrm>
          <a:prstGeom prst="rect">
            <a:avLst/>
          </a:prstGeom>
          <a:solidFill>
            <a:schemeClr val="accent1">
              <a:lumMod val="50000"/>
            </a:schemeClr>
          </a:solidFill>
          <a:ln w="38100" cap="flat" cmpd="sng" algn="ctr">
            <a:solidFill>
              <a:srgbClr val="869AA9"/>
            </a:solidFill>
            <a:prstDash val="dash"/>
            <a:round/>
            <a:headEnd type="none" w="med" len="med"/>
            <a:tailEnd type="none" w="med" len="med"/>
          </a:ln>
          <a:effectLst/>
          <a:scene3d>
            <a:camera prst="orthographicFront"/>
            <a:lightRig rig="threePt" dir="t"/>
          </a:scene3d>
          <a:sp3d>
            <a:bevelT prst="convex"/>
          </a:sp3d>
        </p:spPr>
        <p:txBody>
          <a:bodyPr>
            <a:normAutofit lnSpcReduction="10000"/>
          </a:bodyPr>
          <a:lstStyle/>
          <a:p>
            <a:pPr algn="ctr">
              <a:defRPr/>
            </a:pPr>
            <a:r>
              <a:rPr lang="ru-RU" sz="1600" b="1" u="sng" dirty="0">
                <a:solidFill>
                  <a:schemeClr val="tx2"/>
                </a:solidFill>
                <a:effectLst>
                  <a:outerShdw blurRad="38100" dist="38100" dir="2700000" algn="tl">
                    <a:srgbClr val="000000">
                      <a:alpha val="43137"/>
                    </a:srgbClr>
                  </a:outerShdw>
                </a:effectLst>
                <a:latin typeface="+mn-lt"/>
              </a:rPr>
              <a:t>Форма договора </a:t>
            </a:r>
          </a:p>
          <a:p>
            <a:pPr algn="ctr">
              <a:defRPr/>
            </a:pPr>
            <a:r>
              <a:rPr lang="ru-RU" sz="1600" dirty="0">
                <a:effectLst>
                  <a:outerShdw blurRad="38100" dist="38100" dir="2700000" algn="tl">
                    <a:srgbClr val="000000">
                      <a:alpha val="43137"/>
                    </a:srgbClr>
                  </a:outerShdw>
                </a:effectLst>
                <a:latin typeface="+mn-lt"/>
              </a:rPr>
              <a:t>Договор коммерческой концессии должен быть заключен в письменной форме. Несоблюдение формы договора влечет его недействительность (ничтожность).</a:t>
            </a:r>
          </a:p>
          <a:p>
            <a:pPr algn="ctr">
              <a:defRPr/>
            </a:pPr>
            <a:r>
              <a:rPr lang="ru-RU" sz="1600" dirty="0">
                <a:effectLst>
                  <a:outerShdw blurRad="38100" dist="38100" dir="2700000" algn="tl">
                    <a:srgbClr val="000000">
                      <a:alpha val="43137"/>
                    </a:srgbClr>
                  </a:outerShdw>
                </a:effectLst>
                <a:latin typeface="+mn-lt"/>
              </a:rPr>
              <a:t>(ст. 1028 ГК РФ).</a:t>
            </a:r>
          </a:p>
          <a:p>
            <a:pPr algn="ctr">
              <a:defRPr/>
            </a:pPr>
            <a:endParaRPr lang="ru-RU" dirty="0">
              <a:effectLst>
                <a:outerShdw blurRad="38100" dist="38100" dir="2700000" algn="tl">
                  <a:srgbClr val="000000">
                    <a:alpha val="43137"/>
                  </a:srgbClr>
                </a:outerShdw>
              </a:effectLst>
              <a:latin typeface="+mn-lt"/>
            </a:endParaRPr>
          </a:p>
        </p:txBody>
      </p:sp>
      <p:sp>
        <p:nvSpPr>
          <p:cNvPr id="7" name="Прямоугольник 6"/>
          <p:cNvSpPr/>
          <p:nvPr/>
        </p:nvSpPr>
        <p:spPr bwMode="auto">
          <a:xfrm>
            <a:off x="468314" y="5428269"/>
            <a:ext cx="8363381" cy="1294854"/>
          </a:xfrm>
          <a:prstGeom prst="rect">
            <a:avLst/>
          </a:prstGeom>
          <a:solidFill>
            <a:schemeClr val="accent1">
              <a:lumMod val="50000"/>
            </a:schemeClr>
          </a:solidFill>
          <a:ln w="38100" cap="flat" cmpd="sng" algn="ctr">
            <a:solidFill>
              <a:srgbClr val="869AA9"/>
            </a:solidFill>
            <a:prstDash val="dash"/>
            <a:round/>
            <a:headEnd type="none" w="med" len="med"/>
            <a:tailEnd type="none" w="med" len="med"/>
          </a:ln>
          <a:effectLst/>
          <a:scene3d>
            <a:camera prst="orthographicFront"/>
            <a:lightRig rig="threePt" dir="t"/>
          </a:scene3d>
          <a:sp3d>
            <a:bevelT prst="convex"/>
          </a:sp3d>
        </p:spPr>
        <p:txBody>
          <a:bodyPr>
            <a:normAutofit lnSpcReduction="10000"/>
          </a:bodyPr>
          <a:lstStyle/>
          <a:p>
            <a:pPr algn="ctr">
              <a:defRPr/>
            </a:pPr>
            <a:r>
              <a:rPr lang="ru-RU" sz="1400" b="1" u="sng" dirty="0">
                <a:solidFill>
                  <a:schemeClr val="tx2"/>
                </a:solidFill>
                <a:effectLst>
                  <a:outerShdw blurRad="38100" dist="38100" dir="2700000" algn="tl">
                    <a:srgbClr val="000000">
                      <a:alpha val="43137"/>
                    </a:srgbClr>
                  </a:outerShdw>
                </a:effectLst>
                <a:latin typeface="+mn-lt"/>
              </a:rPr>
              <a:t>Государственная регистрация </a:t>
            </a:r>
          </a:p>
          <a:p>
            <a:pPr algn="ctr">
              <a:defRPr/>
            </a:pPr>
            <a:r>
              <a:rPr lang="ru-RU" sz="1400" dirty="0">
                <a:effectLst>
                  <a:outerShdw blurRad="38100" dist="38100" dir="2700000" algn="tl">
                    <a:srgbClr val="000000">
                      <a:alpha val="43137"/>
                    </a:srgbClr>
                  </a:outerShdw>
                </a:effectLst>
                <a:latin typeface="+mn-lt"/>
              </a:rPr>
              <a:t>Предоставление права использования в предпринимательской деятельности пользователя комплекса принадлежащих правообладателю исключительных прав по договору коммерческой концессии подлежит государственной регистрации. При несоблюдении требования о государственной регистрации предоставление права использования считается несостоявшимся. (ст. 1028 ГК РФ).</a:t>
            </a:r>
          </a:p>
          <a:p>
            <a:pPr algn="ctr">
              <a:defRPr/>
            </a:pPr>
            <a:endParaRPr lang="ru-RU" dirty="0">
              <a:effectLst>
                <a:outerShdw blurRad="38100" dist="38100" dir="2700000" algn="tl">
                  <a:srgbClr val="000000">
                    <a:alpha val="43137"/>
                  </a:srgbClr>
                </a:outerShdw>
              </a:effectLst>
              <a:latin typeface="+mn-lt"/>
            </a:endParaRPr>
          </a:p>
        </p:txBody>
      </p:sp>
    </p:spTree>
    <p:extLst>
      <p:ext uri="{BB962C8B-B14F-4D97-AF65-F5344CB8AC3E}">
        <p14:creationId xmlns:p14="http://schemas.microsoft.com/office/powerpoint/2010/main" val="816234566"/>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p:cNvSpPr>
          <p:nvPr/>
        </p:nvSpPr>
        <p:spPr bwMode="auto">
          <a:xfrm>
            <a:off x="468313" y="188913"/>
            <a:ext cx="8229600" cy="958850"/>
          </a:xfrm>
          <a:prstGeom prst="rect">
            <a:avLst/>
          </a:prstGeom>
          <a:noFill/>
          <a:ln w="9525">
            <a:noFill/>
            <a:miter lim="800000"/>
            <a:headEnd/>
            <a:tailEnd/>
          </a:ln>
        </p:spPr>
        <p:txBody>
          <a:bodyPr anchor="ctr"/>
          <a:lstStyle/>
          <a:p>
            <a:pPr algn="ctr" eaLnBrk="0" hangingPunct="0">
              <a:defRPr/>
            </a:pPr>
            <a:r>
              <a:rPr lang="ru-RU" sz="2000" b="1" dirty="0">
                <a:solidFill>
                  <a:schemeClr val="tx2"/>
                </a:solidFill>
                <a:effectLst>
                  <a:outerShdw blurRad="38100" dist="38100" dir="2700000" algn="tl">
                    <a:srgbClr val="000000"/>
                  </a:outerShdw>
                </a:effectLst>
                <a:latin typeface="+mj-lt"/>
              </a:rPr>
              <a:t>Объекты прав, передаваемых по договору коммерческой концессии, в частности:</a:t>
            </a:r>
            <a:endParaRPr lang="ru-RU" sz="2000" dirty="0">
              <a:solidFill>
                <a:schemeClr val="tx2"/>
              </a:solidFill>
              <a:effectLst>
                <a:outerShdw blurRad="38100" dist="38100" dir="2700000" algn="tl">
                  <a:srgbClr val="000000"/>
                </a:outerShdw>
              </a:effectLst>
              <a:latin typeface="+mj-lt"/>
            </a:endParaRPr>
          </a:p>
        </p:txBody>
      </p:sp>
      <p:sp>
        <p:nvSpPr>
          <p:cNvPr id="3" name="AutoShape 5"/>
          <p:cNvSpPr>
            <a:spLocks noChangeArrowheads="1"/>
          </p:cNvSpPr>
          <p:nvPr/>
        </p:nvSpPr>
        <p:spPr bwMode="auto">
          <a:xfrm>
            <a:off x="298979" y="1220122"/>
            <a:ext cx="4249676" cy="1427626"/>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Autofit/>
          </a:bodyPr>
          <a:lstStyle/>
          <a:p>
            <a:pPr algn="ctr"/>
            <a:r>
              <a:rPr lang="ru-RU" sz="1400" b="1" dirty="0">
                <a:solidFill>
                  <a:srgbClr val="FF8600"/>
                </a:solidFill>
              </a:rPr>
              <a:t>Товарный знак - </a:t>
            </a:r>
            <a:r>
              <a:rPr lang="ru-RU" sz="1400" dirty="0"/>
              <a:t>обозначение, служащее для индивидуализации товаров юридических лиц или индивидуальных предпринимателей (словесные, изобразительные, объемные и другие обозначения или их комбинации) </a:t>
            </a:r>
          </a:p>
          <a:p>
            <a:pPr algn="ctr"/>
            <a:r>
              <a:rPr lang="ru-RU" sz="1400" dirty="0"/>
              <a:t>(ст. 1477 ГК РФ)</a:t>
            </a:r>
          </a:p>
        </p:txBody>
      </p:sp>
      <p:sp>
        <p:nvSpPr>
          <p:cNvPr id="5" name="AutoShape 5"/>
          <p:cNvSpPr>
            <a:spLocks noChangeArrowheads="1"/>
          </p:cNvSpPr>
          <p:nvPr/>
        </p:nvSpPr>
        <p:spPr bwMode="auto">
          <a:xfrm>
            <a:off x="298979" y="2880152"/>
            <a:ext cx="4249676" cy="3602266"/>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Autofit/>
          </a:bodyPr>
          <a:lstStyle/>
          <a:p>
            <a:pPr marL="342900" indent="-342900" algn="ctr">
              <a:defRPr/>
            </a:pPr>
            <a:r>
              <a:rPr lang="ru-RU" sz="1400" b="1" dirty="0">
                <a:solidFill>
                  <a:srgbClr val="FF8600"/>
                </a:solidFill>
                <a:latin typeface="+mj-lt"/>
              </a:rPr>
              <a:t>Коммерческое обозначение – </a:t>
            </a:r>
            <a:r>
              <a:rPr lang="ru-RU" sz="1400" dirty="0">
                <a:latin typeface="+mj-lt"/>
              </a:rPr>
              <a:t>средство индивидуализации предприятия </a:t>
            </a:r>
            <a:r>
              <a:rPr lang="ru-RU" sz="1400" dirty="0"/>
              <a:t>любым не противоречащим закону способом, в том числе путем указания на вывесках, бланках, в счетах и на иной документации, в объявлениях и рекламе, на товарах или их упаковках, в сети "Интернет", если такое обозначение обладает достаточными различительными признаками и его употребление правообладателем для индивидуализации своего предприятия является известным в пределах определенной территории </a:t>
            </a:r>
          </a:p>
          <a:p>
            <a:pPr marL="342900" indent="-342900" algn="ctr">
              <a:defRPr/>
            </a:pPr>
            <a:r>
              <a:rPr lang="ru-RU" sz="1400" dirty="0"/>
              <a:t>(ст. 1539 ГК РФ)</a:t>
            </a:r>
          </a:p>
        </p:txBody>
      </p:sp>
      <p:sp>
        <p:nvSpPr>
          <p:cNvPr id="11" name="TextBox 10"/>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184</a:t>
            </a:r>
          </a:p>
        </p:txBody>
      </p:sp>
      <p:sp>
        <p:nvSpPr>
          <p:cNvPr id="14" name="AutoShape 5"/>
          <p:cNvSpPr>
            <a:spLocks noChangeArrowheads="1"/>
          </p:cNvSpPr>
          <p:nvPr/>
        </p:nvSpPr>
        <p:spPr bwMode="auto">
          <a:xfrm>
            <a:off x="4760912" y="1220122"/>
            <a:ext cx="4010554" cy="1427626"/>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Autofit/>
          </a:bodyPr>
          <a:lstStyle/>
          <a:p>
            <a:pPr algn="ctr"/>
            <a:r>
              <a:rPr lang="ru-RU" sz="1400" b="1" dirty="0">
                <a:solidFill>
                  <a:srgbClr val="FF8600"/>
                </a:solidFill>
              </a:rPr>
              <a:t>Знак обслуживания -  </a:t>
            </a:r>
            <a:r>
              <a:rPr lang="ru-RU" sz="1400" dirty="0"/>
              <a:t>обозначение, служащее для индивидуализации выполняемых юридическими лицами либо индивидуальными предпринимателями работ или оказываемых ими услуг </a:t>
            </a:r>
          </a:p>
          <a:p>
            <a:pPr algn="ctr"/>
            <a:r>
              <a:rPr lang="ru-RU" sz="1400" dirty="0"/>
              <a:t>(ст. 1477 ГК РФ)</a:t>
            </a:r>
          </a:p>
        </p:txBody>
      </p:sp>
      <p:sp>
        <p:nvSpPr>
          <p:cNvPr id="17" name="AutoShape 5"/>
          <p:cNvSpPr>
            <a:spLocks noChangeArrowheads="1"/>
          </p:cNvSpPr>
          <p:nvPr/>
        </p:nvSpPr>
        <p:spPr bwMode="auto">
          <a:xfrm>
            <a:off x="4760912" y="2880152"/>
            <a:ext cx="4010554" cy="3602266"/>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algn="ctr"/>
            <a:r>
              <a:rPr lang="ru-RU" sz="1300" b="1" dirty="0">
                <a:solidFill>
                  <a:schemeClr val="tx2"/>
                </a:solidFill>
              </a:rPr>
              <a:t>Секрет производства (ноу-хау) - </a:t>
            </a:r>
            <a:r>
              <a:rPr lang="ru-RU" sz="1300" dirty="0"/>
              <a:t>сведения любого характера (производственные, технические, экономические, организационные и другие) о результатах интеллектуальной деятельности в научно-технической сфере и о способах осуществления профессиональной деятельности, имеющие действительную или потенциальную коммерческую ценность вследствие неизвестности их третьим лицам, если к таким сведениям у третьих лиц нет свободного доступа на законном основании и обладатель таких сведений принимает разумные меры для соблюдения их конфиденциальности, в том числе путем введения режима коммерческой тайны </a:t>
            </a:r>
          </a:p>
          <a:p>
            <a:pPr algn="ctr"/>
            <a:r>
              <a:rPr lang="ru-RU" sz="1300" dirty="0"/>
              <a:t>(ст. 1465 ГК РФ)</a:t>
            </a:r>
          </a:p>
        </p:txBody>
      </p:sp>
    </p:spTree>
    <p:extLst>
      <p:ext uri="{BB962C8B-B14F-4D97-AF65-F5344CB8AC3E}">
        <p14:creationId xmlns:p14="http://schemas.microsoft.com/office/powerpoint/2010/main" val="1586867238"/>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p:cNvSpPr>
          <p:nvPr/>
        </p:nvSpPr>
        <p:spPr bwMode="auto">
          <a:xfrm>
            <a:off x="468313" y="188913"/>
            <a:ext cx="8229600" cy="958850"/>
          </a:xfrm>
          <a:prstGeom prst="rect">
            <a:avLst/>
          </a:prstGeom>
          <a:noFill/>
          <a:ln w="9525">
            <a:noFill/>
            <a:miter lim="800000"/>
            <a:headEnd/>
            <a:tailEnd/>
          </a:ln>
        </p:spPr>
        <p:txBody>
          <a:bodyPr anchor="ctr"/>
          <a:lstStyle/>
          <a:p>
            <a:pPr algn="ctr" eaLnBrk="0" hangingPunct="0">
              <a:defRPr/>
            </a:pPr>
            <a:r>
              <a:rPr lang="ru-RU" sz="2400" b="1" dirty="0">
                <a:solidFill>
                  <a:schemeClr val="tx2"/>
                </a:solidFill>
                <a:effectLst>
                  <a:outerShdw blurRad="38100" dist="38100" dir="2700000" algn="tl">
                    <a:srgbClr val="000000"/>
                  </a:outerShdw>
                </a:effectLst>
                <a:latin typeface="+mj-lt"/>
              </a:rPr>
              <a:t>Квалифицирующие признаки договора</a:t>
            </a:r>
          </a:p>
          <a:p>
            <a:pPr algn="ctr" eaLnBrk="0" hangingPunct="0">
              <a:defRPr/>
            </a:pPr>
            <a:r>
              <a:rPr lang="ru-RU" sz="2400" b="1" dirty="0">
                <a:solidFill>
                  <a:schemeClr val="tx2"/>
                </a:solidFill>
                <a:effectLst>
                  <a:outerShdw blurRad="38100" dist="38100" dir="2700000" algn="tl">
                    <a:srgbClr val="000000"/>
                  </a:outerShdw>
                </a:effectLst>
                <a:latin typeface="+mj-lt"/>
              </a:rPr>
              <a:t> коммерческой концессии </a:t>
            </a:r>
            <a:endParaRPr lang="ru-RU" sz="4400" dirty="0">
              <a:solidFill>
                <a:schemeClr val="tx2"/>
              </a:solidFill>
              <a:effectLst>
                <a:outerShdw blurRad="38100" dist="38100" dir="2700000" algn="tl">
                  <a:srgbClr val="000000"/>
                </a:outerShdw>
              </a:effectLst>
              <a:latin typeface="+mj-lt"/>
            </a:endParaRPr>
          </a:p>
        </p:txBody>
      </p:sp>
      <p:sp>
        <p:nvSpPr>
          <p:cNvPr id="3" name="AutoShape 5"/>
          <p:cNvSpPr>
            <a:spLocks noChangeArrowheads="1"/>
          </p:cNvSpPr>
          <p:nvPr/>
        </p:nvSpPr>
        <p:spPr bwMode="auto">
          <a:xfrm>
            <a:off x="298979" y="1412875"/>
            <a:ext cx="4010554" cy="115252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endParaRPr lang="ru-RU" sz="800" dirty="0">
              <a:latin typeface="Tahoma" pitchFamily="34" charset="0"/>
            </a:endParaRPr>
          </a:p>
          <a:p>
            <a:pPr marL="342900" indent="-342900" algn="ctr">
              <a:defRPr/>
            </a:pPr>
            <a:r>
              <a:rPr lang="ru-RU" sz="1600" dirty="0">
                <a:latin typeface="+mj-lt"/>
              </a:rPr>
              <a:t>Особенности </a:t>
            </a:r>
            <a:r>
              <a:rPr lang="ru-RU" sz="1600" b="1" dirty="0">
                <a:solidFill>
                  <a:srgbClr val="FF8600"/>
                </a:solidFill>
                <a:latin typeface="+mj-lt"/>
              </a:rPr>
              <a:t>предмета договора </a:t>
            </a:r>
          </a:p>
          <a:p>
            <a:pPr marL="342900" indent="-342900" algn="ctr">
              <a:defRPr/>
            </a:pPr>
            <a:r>
              <a:rPr lang="ru-RU" sz="1600" dirty="0">
                <a:latin typeface="+mj-lt"/>
              </a:rPr>
              <a:t>(исключительные права и их комплексный характер)</a:t>
            </a:r>
          </a:p>
        </p:txBody>
      </p:sp>
      <p:sp>
        <p:nvSpPr>
          <p:cNvPr id="5" name="AutoShape 5"/>
          <p:cNvSpPr>
            <a:spLocks noChangeArrowheads="1"/>
          </p:cNvSpPr>
          <p:nvPr/>
        </p:nvSpPr>
        <p:spPr bwMode="auto">
          <a:xfrm>
            <a:off x="298979" y="2738174"/>
            <a:ext cx="4010554" cy="115252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fontScale="85000" lnSpcReduction="10000"/>
          </a:bodyPr>
          <a:lstStyle/>
          <a:p>
            <a:pPr marL="342900" indent="-342900" algn="ctr">
              <a:defRPr/>
            </a:pPr>
            <a:endParaRPr lang="ru-RU" dirty="0">
              <a:latin typeface="Tahoma" pitchFamily="34" charset="0"/>
            </a:endParaRPr>
          </a:p>
          <a:p>
            <a:pPr marL="342900" indent="-342900" algn="ctr">
              <a:defRPr/>
            </a:pPr>
            <a:r>
              <a:rPr lang="ru-RU" b="1" dirty="0">
                <a:solidFill>
                  <a:srgbClr val="FF8600"/>
                </a:solidFill>
                <a:latin typeface="+mj-lt"/>
              </a:rPr>
              <a:t>Цель</a:t>
            </a:r>
            <a:r>
              <a:rPr lang="ru-RU" dirty="0">
                <a:latin typeface="+mj-lt"/>
              </a:rPr>
              <a:t> предоставления прав – использование в предпринимательской деятельности</a:t>
            </a:r>
          </a:p>
        </p:txBody>
      </p:sp>
      <p:cxnSp>
        <p:nvCxnSpPr>
          <p:cNvPr id="116742" name="Прямая соединительная линия 11"/>
          <p:cNvCxnSpPr>
            <a:cxnSpLocks noChangeShapeType="1"/>
          </p:cNvCxnSpPr>
          <p:nvPr/>
        </p:nvCxnSpPr>
        <p:spPr bwMode="auto">
          <a:xfrm>
            <a:off x="3635375" y="1196975"/>
            <a:ext cx="1800225" cy="0"/>
          </a:xfrm>
          <a:prstGeom prst="line">
            <a:avLst/>
          </a:prstGeom>
          <a:noFill/>
          <a:ln w="38100" algn="ctr">
            <a:solidFill>
              <a:schemeClr val="tx1"/>
            </a:solidFill>
            <a:round/>
            <a:headEnd/>
            <a:tailEnd/>
          </a:ln>
        </p:spPr>
      </p:cxnSp>
      <p:sp>
        <p:nvSpPr>
          <p:cNvPr id="11" name="TextBox 10"/>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185</a:t>
            </a:r>
          </a:p>
        </p:txBody>
      </p:sp>
      <p:sp>
        <p:nvSpPr>
          <p:cNvPr id="14" name="AutoShape 5"/>
          <p:cNvSpPr>
            <a:spLocks noChangeArrowheads="1"/>
          </p:cNvSpPr>
          <p:nvPr/>
        </p:nvSpPr>
        <p:spPr bwMode="auto">
          <a:xfrm>
            <a:off x="4760912" y="1412875"/>
            <a:ext cx="4010554" cy="115252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Autofit/>
          </a:bodyPr>
          <a:lstStyle/>
          <a:p>
            <a:pPr marL="342900" indent="-342900" algn="ctr">
              <a:defRPr/>
            </a:pPr>
            <a:endParaRPr lang="ru-RU" dirty="0">
              <a:latin typeface="Tahoma" pitchFamily="34" charset="0"/>
            </a:endParaRPr>
          </a:p>
          <a:p>
            <a:pPr marL="342900" indent="-342900" algn="ctr">
              <a:defRPr/>
            </a:pPr>
            <a:r>
              <a:rPr lang="ru-RU" sz="1400" dirty="0">
                <a:latin typeface="+mj-lt"/>
              </a:rPr>
              <a:t>Особенности </a:t>
            </a:r>
          </a:p>
          <a:p>
            <a:pPr marL="342900" indent="-342900" algn="ctr">
              <a:defRPr/>
            </a:pPr>
            <a:r>
              <a:rPr lang="ru-RU" sz="1400" b="1" dirty="0">
                <a:solidFill>
                  <a:srgbClr val="FF8600"/>
                </a:solidFill>
                <a:latin typeface="+mj-lt"/>
              </a:rPr>
              <a:t>субъектного состава </a:t>
            </a:r>
            <a:r>
              <a:rPr lang="ru-RU" sz="1400" dirty="0">
                <a:latin typeface="+mj-lt"/>
              </a:rPr>
              <a:t>договора – и правообладатель, и пользователь – коммерческие организации либо индивидуальные предприниматели</a:t>
            </a:r>
          </a:p>
          <a:p>
            <a:pPr marL="342900" indent="-342900" algn="ctr">
              <a:defRPr/>
            </a:pPr>
            <a:endParaRPr lang="ru-RU" dirty="0">
              <a:latin typeface="+mj-lt"/>
            </a:endParaRPr>
          </a:p>
        </p:txBody>
      </p:sp>
      <p:sp>
        <p:nvSpPr>
          <p:cNvPr id="17" name="AutoShape 5"/>
          <p:cNvSpPr>
            <a:spLocks noChangeArrowheads="1"/>
          </p:cNvSpPr>
          <p:nvPr/>
        </p:nvSpPr>
        <p:spPr bwMode="auto">
          <a:xfrm>
            <a:off x="4760912" y="2789504"/>
            <a:ext cx="4010554" cy="110119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endParaRPr lang="ru-RU" sz="800" dirty="0">
              <a:latin typeface="Tahoma" pitchFamily="34" charset="0"/>
            </a:endParaRPr>
          </a:p>
          <a:p>
            <a:pPr marL="342900" indent="-342900" algn="ctr">
              <a:defRPr/>
            </a:pPr>
            <a:r>
              <a:rPr lang="ru-RU" sz="1600" dirty="0">
                <a:latin typeface="+mj-lt"/>
              </a:rPr>
              <a:t>Особенности </a:t>
            </a:r>
            <a:r>
              <a:rPr lang="ru-RU" sz="1600" b="1" dirty="0">
                <a:solidFill>
                  <a:srgbClr val="FF8600"/>
                </a:solidFill>
                <a:latin typeface="+mj-lt"/>
              </a:rPr>
              <a:t>предмета договора </a:t>
            </a:r>
          </a:p>
          <a:p>
            <a:pPr marL="342900" indent="-342900" algn="ctr">
              <a:defRPr/>
            </a:pPr>
            <a:r>
              <a:rPr lang="ru-RU" sz="1600" dirty="0">
                <a:latin typeface="+mj-lt"/>
              </a:rPr>
              <a:t>(уступки прав не происходит)</a:t>
            </a:r>
          </a:p>
        </p:txBody>
      </p:sp>
      <p:sp>
        <p:nvSpPr>
          <p:cNvPr id="19" name="AutoShape 5"/>
          <p:cNvSpPr>
            <a:spLocks noChangeArrowheads="1"/>
          </p:cNvSpPr>
          <p:nvPr/>
        </p:nvSpPr>
        <p:spPr bwMode="auto">
          <a:xfrm>
            <a:off x="4760912" y="4067175"/>
            <a:ext cx="4010554" cy="115252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lnSpcReduction="10000"/>
          </a:bodyPr>
          <a:lstStyle/>
          <a:p>
            <a:pPr marL="342900" indent="-342900" algn="ctr">
              <a:defRPr/>
            </a:pPr>
            <a:endParaRPr lang="ru-RU" sz="900" dirty="0">
              <a:latin typeface="Tahoma" pitchFamily="34" charset="0"/>
            </a:endParaRPr>
          </a:p>
          <a:p>
            <a:pPr marL="342900" indent="-342900" algn="ctr">
              <a:defRPr/>
            </a:pPr>
            <a:r>
              <a:rPr lang="ru-RU" dirty="0">
                <a:latin typeface="+mj-lt"/>
              </a:rPr>
              <a:t>Особенности</a:t>
            </a:r>
            <a:r>
              <a:rPr lang="ru-RU" b="1" dirty="0">
                <a:solidFill>
                  <a:srgbClr val="FF8600"/>
                </a:solidFill>
                <a:latin typeface="+mj-lt"/>
              </a:rPr>
              <a:t> содержания </a:t>
            </a:r>
            <a:r>
              <a:rPr lang="ru-RU" dirty="0">
                <a:solidFill>
                  <a:srgbClr val="FFFFFF"/>
                </a:solidFill>
                <a:latin typeface="+mj-lt"/>
              </a:rPr>
              <a:t>договора – прав и обязанностей сторон</a:t>
            </a:r>
          </a:p>
        </p:txBody>
      </p:sp>
      <p:sp>
        <p:nvSpPr>
          <p:cNvPr id="20" name="AutoShape 5"/>
          <p:cNvSpPr>
            <a:spLocks noChangeArrowheads="1"/>
          </p:cNvSpPr>
          <p:nvPr/>
        </p:nvSpPr>
        <p:spPr bwMode="auto">
          <a:xfrm>
            <a:off x="298979" y="4067175"/>
            <a:ext cx="4010554" cy="115252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fontScale="85000" lnSpcReduction="20000"/>
          </a:bodyPr>
          <a:lstStyle/>
          <a:p>
            <a:pPr marL="342900" indent="-342900" algn="ctr">
              <a:defRPr/>
            </a:pPr>
            <a:endParaRPr lang="ru-RU" dirty="0">
              <a:latin typeface="Tahoma" pitchFamily="34" charset="0"/>
            </a:endParaRPr>
          </a:p>
          <a:p>
            <a:pPr marL="342900" indent="-342900" algn="ctr">
              <a:defRPr/>
            </a:pPr>
            <a:r>
              <a:rPr lang="ru-RU" dirty="0">
                <a:solidFill>
                  <a:srgbClr val="FFFFFF"/>
                </a:solidFill>
                <a:latin typeface="+mj-lt"/>
              </a:rPr>
              <a:t>Пользователь сохраняет  </a:t>
            </a:r>
            <a:r>
              <a:rPr lang="ru-RU" b="1" dirty="0">
                <a:solidFill>
                  <a:srgbClr val="FF8600"/>
                </a:solidFill>
                <a:latin typeface="+mj-lt"/>
              </a:rPr>
              <a:t>юридическую самостоятельность </a:t>
            </a:r>
            <a:r>
              <a:rPr lang="ru-RU" dirty="0">
                <a:solidFill>
                  <a:srgbClr val="FFFFFF"/>
                </a:solidFill>
                <a:latin typeface="+mj-lt"/>
              </a:rPr>
              <a:t>и действует в имущественном обороте от своего имени</a:t>
            </a:r>
          </a:p>
        </p:txBody>
      </p:sp>
      <p:sp>
        <p:nvSpPr>
          <p:cNvPr id="21" name="AutoShape 5"/>
          <p:cNvSpPr>
            <a:spLocks noChangeArrowheads="1"/>
          </p:cNvSpPr>
          <p:nvPr/>
        </p:nvSpPr>
        <p:spPr bwMode="auto">
          <a:xfrm>
            <a:off x="872067" y="5421842"/>
            <a:ext cx="7196665" cy="115252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fontScale="70000" lnSpcReduction="20000"/>
          </a:bodyPr>
          <a:lstStyle/>
          <a:p>
            <a:pPr marL="342900" indent="-342900" algn="ctr">
              <a:defRPr/>
            </a:pPr>
            <a:endParaRPr lang="ru-RU" dirty="0">
              <a:latin typeface="Tahoma" pitchFamily="34" charset="0"/>
            </a:endParaRPr>
          </a:p>
          <a:p>
            <a:pPr marL="342900" indent="-342900" algn="ctr">
              <a:defRPr/>
            </a:pPr>
            <a:r>
              <a:rPr lang="ru-RU" sz="2200" b="1" dirty="0">
                <a:solidFill>
                  <a:schemeClr val="tx2"/>
                </a:solidFill>
                <a:latin typeface="+mj-lt"/>
              </a:rPr>
              <a:t>Особые экономические отношения </a:t>
            </a:r>
            <a:r>
              <a:rPr lang="ru-RU" sz="2200" dirty="0">
                <a:solidFill>
                  <a:srgbClr val="FFFFFF"/>
                </a:solidFill>
                <a:latin typeface="+mj-lt"/>
              </a:rPr>
              <a:t>правообладателя и пользователя (необходимо исключить ситуацию, когда деятельность пользователя способствует ужесточению конкуренции либо наносит ущерб интересам правообладателя)</a:t>
            </a:r>
          </a:p>
        </p:txBody>
      </p:sp>
    </p:spTree>
    <p:extLst>
      <p:ext uri="{BB962C8B-B14F-4D97-AF65-F5344CB8AC3E}">
        <p14:creationId xmlns:p14="http://schemas.microsoft.com/office/powerpoint/2010/main" val="2380577610"/>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5888"/>
            <a:ext cx="8229600" cy="1152872"/>
          </a:xfrm>
        </p:spPr>
        <p:txBody>
          <a:bodyPr>
            <a:normAutofit/>
          </a:bodyPr>
          <a:lstStyle/>
          <a:p>
            <a:pPr algn="ctr">
              <a:defRPr/>
            </a:pPr>
            <a:r>
              <a:rPr lang="ru-RU" sz="2800" b="1" u="sng" dirty="0"/>
              <a:t>Существенные условия </a:t>
            </a:r>
            <a:br>
              <a:rPr lang="ru-RU" sz="2800" b="1" u="sng" dirty="0"/>
            </a:br>
            <a:r>
              <a:rPr lang="ru-RU" sz="2800" b="1" u="sng" dirty="0"/>
              <a:t>договора коммерческой концессии</a:t>
            </a:r>
            <a:endParaRPr lang="ru-RU" sz="2800" dirty="0"/>
          </a:p>
        </p:txBody>
      </p:sp>
      <p:sp>
        <p:nvSpPr>
          <p:cNvPr id="3" name="Скругленный прямоугольник 2"/>
          <p:cNvSpPr/>
          <p:nvPr/>
        </p:nvSpPr>
        <p:spPr bwMode="auto">
          <a:xfrm>
            <a:off x="713972" y="1700213"/>
            <a:ext cx="3384550" cy="1441450"/>
          </a:xfrm>
          <a:prstGeom prst="roundRect">
            <a:avLst/>
          </a:prstGeom>
          <a:solidFill>
            <a:schemeClr val="accent1">
              <a:lumMod val="50000"/>
            </a:schemeClr>
          </a:solidFill>
          <a:ln w="38100" cap="flat" cmpd="sng" algn="ctr">
            <a:solidFill>
              <a:schemeClr val="tx1"/>
            </a:solidFill>
            <a:prstDash val="dash"/>
            <a:round/>
            <a:headEnd type="none" w="med" len="med"/>
            <a:tailEnd type="none" w="med" len="med"/>
          </a:ln>
          <a:effectLst/>
        </p:spPr>
        <p:txBody>
          <a:bodyPr>
            <a:normAutofit fontScale="92500" lnSpcReduction="20000"/>
          </a:bodyPr>
          <a:lstStyle/>
          <a:p>
            <a:pPr algn="ctr">
              <a:defRPr/>
            </a:pPr>
            <a:r>
              <a:rPr lang="ru-RU" sz="2000" b="1" dirty="0">
                <a:solidFill>
                  <a:schemeClr val="tx2"/>
                </a:solidFill>
                <a:effectLst>
                  <a:outerShdw blurRad="38100" dist="38100" dir="2700000" algn="tl">
                    <a:srgbClr val="000000">
                      <a:alpha val="43137"/>
                    </a:srgbClr>
                  </a:outerShdw>
                </a:effectLst>
                <a:latin typeface="+mn-lt"/>
              </a:rPr>
              <a:t>Предмет договора – </a:t>
            </a:r>
            <a:r>
              <a:rPr lang="ru-RU" sz="2000" dirty="0">
                <a:solidFill>
                  <a:srgbClr val="FFFFFF"/>
                </a:solidFill>
                <a:effectLst>
                  <a:outerShdw blurRad="38100" dist="38100" dir="2700000" algn="tl">
                    <a:srgbClr val="000000">
                      <a:alpha val="43137"/>
                    </a:srgbClr>
                  </a:outerShdw>
                </a:effectLst>
                <a:latin typeface="+mn-lt"/>
              </a:rPr>
              <a:t>комплекс </a:t>
            </a:r>
            <a:r>
              <a:rPr lang="ru-RU" sz="2000" b="1" dirty="0">
                <a:effectLst>
                  <a:outerShdw blurRad="38100" dist="38100" dir="2700000" algn="tl">
                    <a:srgbClr val="000000">
                      <a:alpha val="43137"/>
                    </a:srgbClr>
                  </a:outerShdw>
                </a:effectLst>
                <a:latin typeface="+mn-lt"/>
              </a:rPr>
              <a:t>исключительных прав </a:t>
            </a:r>
            <a:r>
              <a:rPr lang="ru-RU" sz="2000" dirty="0">
                <a:effectLst>
                  <a:outerShdw blurRad="38100" dist="38100" dir="2700000" algn="tl">
                    <a:srgbClr val="000000">
                      <a:alpha val="43137"/>
                    </a:srgbClr>
                  </a:outerShdw>
                </a:effectLst>
                <a:latin typeface="+mn-lt"/>
              </a:rPr>
              <a:t>(материальный объект предмета договора)</a:t>
            </a:r>
            <a:endParaRPr lang="ru-RU" dirty="0">
              <a:effectLst>
                <a:outerShdw blurRad="38100" dist="38100" dir="2700000" algn="tl">
                  <a:srgbClr val="000000">
                    <a:alpha val="43137"/>
                  </a:srgbClr>
                </a:outerShdw>
              </a:effectLst>
              <a:latin typeface="+mn-lt"/>
            </a:endParaRPr>
          </a:p>
        </p:txBody>
      </p:sp>
      <p:sp>
        <p:nvSpPr>
          <p:cNvPr id="4" name="Скругленный прямоугольник 3"/>
          <p:cNvSpPr/>
          <p:nvPr/>
        </p:nvSpPr>
        <p:spPr bwMode="auto">
          <a:xfrm>
            <a:off x="2048724" y="3627165"/>
            <a:ext cx="5046551" cy="1054119"/>
          </a:xfrm>
          <a:prstGeom prst="roundRect">
            <a:avLst/>
          </a:prstGeom>
          <a:solidFill>
            <a:schemeClr val="accent1">
              <a:lumMod val="50000"/>
            </a:schemeClr>
          </a:solidFill>
          <a:ln w="38100" cap="flat" cmpd="sng" algn="ctr">
            <a:solidFill>
              <a:srgbClr val="FFFFFF"/>
            </a:solidFill>
            <a:prstDash val="dash"/>
            <a:round/>
            <a:headEnd type="none" w="med" len="med"/>
            <a:tailEnd type="none" w="med" len="med"/>
          </a:ln>
          <a:effectLst/>
        </p:spPr>
        <p:txBody>
          <a:bodyPr/>
          <a:lstStyle/>
          <a:p>
            <a:pPr algn="ctr">
              <a:defRPr/>
            </a:pPr>
            <a:r>
              <a:rPr lang="ru-RU" sz="1900" b="1" dirty="0">
                <a:solidFill>
                  <a:srgbClr val="FF8600"/>
                </a:solidFill>
                <a:effectLst>
                  <a:outerShdw blurRad="38100" dist="38100" dir="2700000" algn="tl">
                    <a:srgbClr val="000000">
                      <a:alpha val="43137"/>
                    </a:srgbClr>
                  </a:outerShdw>
                </a:effectLst>
                <a:latin typeface="+mn-lt"/>
              </a:rPr>
              <a:t>Цена договора – </a:t>
            </a:r>
            <a:r>
              <a:rPr lang="ru-RU" sz="1900" dirty="0">
                <a:solidFill>
                  <a:srgbClr val="FFFFFF"/>
                </a:solidFill>
                <a:effectLst>
                  <a:outerShdw blurRad="38100" dist="38100" dir="2700000" algn="tl">
                    <a:srgbClr val="000000">
                      <a:alpha val="43137"/>
                    </a:srgbClr>
                  </a:outerShdw>
                </a:effectLst>
                <a:latin typeface="+mn-lt"/>
              </a:rPr>
              <a:t>вознаграждение правообладателя</a:t>
            </a:r>
          </a:p>
          <a:p>
            <a:pPr algn="ctr">
              <a:defRPr/>
            </a:pPr>
            <a:r>
              <a:rPr lang="ru-RU" sz="1900" dirty="0">
                <a:solidFill>
                  <a:srgbClr val="FFFFFF"/>
                </a:solidFill>
                <a:effectLst>
                  <a:outerShdw blurRad="38100" dist="38100" dir="2700000" algn="tl">
                    <a:srgbClr val="000000">
                      <a:alpha val="43137"/>
                    </a:srgbClr>
                  </a:outerShdw>
                </a:effectLst>
                <a:latin typeface="+mn-lt"/>
              </a:rPr>
              <a:t>(ст. 555 ГК РФ) </a:t>
            </a:r>
          </a:p>
        </p:txBody>
      </p:sp>
      <p:cxnSp>
        <p:nvCxnSpPr>
          <p:cNvPr id="10" name="Прямая со стрелкой 9"/>
          <p:cNvCxnSpPr>
            <a:stCxn id="2" idx="2"/>
            <a:endCxn id="3" idx="0"/>
          </p:cNvCxnSpPr>
          <p:nvPr/>
        </p:nvCxnSpPr>
        <p:spPr bwMode="auto">
          <a:xfrm flipH="1">
            <a:off x="2406247" y="1268760"/>
            <a:ext cx="2165753" cy="431453"/>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1" name="Прямая со стрелкой 10"/>
          <p:cNvCxnSpPr>
            <a:stCxn id="2" idx="2"/>
            <a:endCxn id="17" idx="0"/>
          </p:cNvCxnSpPr>
          <p:nvPr/>
        </p:nvCxnSpPr>
        <p:spPr bwMode="auto">
          <a:xfrm>
            <a:off x="4572000" y="1268760"/>
            <a:ext cx="2087563" cy="431453"/>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5" name="TextBox 4"/>
          <p:cNvSpPr txBox="1"/>
          <p:nvPr/>
        </p:nvSpPr>
        <p:spPr>
          <a:xfrm>
            <a:off x="8461459" y="580717"/>
            <a:ext cx="740971" cy="769441"/>
          </a:xfrm>
          <a:prstGeom prst="rect">
            <a:avLst/>
          </a:prstGeom>
          <a:noFill/>
        </p:spPr>
        <p:txBody>
          <a:bodyPr wrap="none" rtlCol="0">
            <a:spAutoFit/>
          </a:bodyPr>
          <a:lstStyle/>
          <a:p>
            <a:r>
              <a:rPr lang="ru-RU" sz="2600" b="1" dirty="0">
                <a:solidFill>
                  <a:srgbClr val="40464F"/>
                </a:solidFill>
              </a:rPr>
              <a:t>186</a:t>
            </a:r>
          </a:p>
          <a:p>
            <a:endParaRPr lang="ru-RU" dirty="0"/>
          </a:p>
        </p:txBody>
      </p:sp>
      <p:sp>
        <p:nvSpPr>
          <p:cNvPr id="8" name="TextBox 7"/>
          <p:cNvSpPr txBox="1"/>
          <p:nvPr/>
        </p:nvSpPr>
        <p:spPr>
          <a:xfrm>
            <a:off x="787400" y="5600700"/>
            <a:ext cx="184666" cy="369332"/>
          </a:xfrm>
          <a:prstGeom prst="rect">
            <a:avLst/>
          </a:prstGeom>
          <a:noFill/>
        </p:spPr>
        <p:txBody>
          <a:bodyPr wrap="none" rtlCol="0">
            <a:spAutoFit/>
          </a:bodyPr>
          <a:lstStyle/>
          <a:p>
            <a:endParaRPr lang="ru-RU" dirty="0"/>
          </a:p>
        </p:txBody>
      </p:sp>
      <p:sp>
        <p:nvSpPr>
          <p:cNvPr id="17" name="Скругленный прямоугольник 16"/>
          <p:cNvSpPr/>
          <p:nvPr/>
        </p:nvSpPr>
        <p:spPr bwMode="auto">
          <a:xfrm>
            <a:off x="4967288" y="1700213"/>
            <a:ext cx="3384550" cy="1441450"/>
          </a:xfrm>
          <a:prstGeom prst="roundRect">
            <a:avLst/>
          </a:prstGeom>
          <a:solidFill>
            <a:schemeClr val="accent1">
              <a:lumMod val="50000"/>
            </a:schemeClr>
          </a:solidFill>
          <a:ln w="38100" cap="flat" cmpd="sng" algn="ctr">
            <a:solidFill>
              <a:schemeClr val="tx1"/>
            </a:solidFill>
            <a:prstDash val="dash"/>
            <a:round/>
            <a:headEnd type="none" w="med" len="med"/>
            <a:tailEnd type="none" w="med" len="med"/>
          </a:ln>
          <a:effectLst/>
        </p:spPr>
        <p:txBody>
          <a:bodyPr>
            <a:normAutofit fontScale="92500" lnSpcReduction="20000"/>
          </a:bodyPr>
          <a:lstStyle/>
          <a:p>
            <a:pPr algn="ctr">
              <a:defRPr/>
            </a:pPr>
            <a:r>
              <a:rPr lang="ru-RU" sz="2000" b="1" dirty="0">
                <a:solidFill>
                  <a:schemeClr val="tx2"/>
                </a:solidFill>
                <a:effectLst>
                  <a:outerShdw blurRad="38100" dist="38100" dir="2700000" algn="tl">
                    <a:srgbClr val="000000">
                      <a:alpha val="43137"/>
                    </a:srgbClr>
                  </a:outerShdw>
                </a:effectLst>
                <a:latin typeface="+mn-lt"/>
              </a:rPr>
              <a:t>Объем использования </a:t>
            </a:r>
            <a:r>
              <a:rPr lang="ru-RU" sz="2000" dirty="0">
                <a:solidFill>
                  <a:srgbClr val="FFFFFF"/>
                </a:solidFill>
                <a:effectLst>
                  <a:outerShdw blurRad="38100" dist="38100" dir="2700000" algn="tl">
                    <a:srgbClr val="000000">
                      <a:alpha val="43137"/>
                    </a:srgbClr>
                  </a:outerShdw>
                </a:effectLst>
                <a:latin typeface="+mn-lt"/>
              </a:rPr>
              <a:t>передаваемого</a:t>
            </a:r>
            <a:r>
              <a:rPr lang="ru-RU" sz="2000" b="1" dirty="0">
                <a:solidFill>
                  <a:schemeClr val="tx2"/>
                </a:solidFill>
                <a:effectLst>
                  <a:outerShdw blurRad="38100" dist="38100" dir="2700000" algn="tl">
                    <a:srgbClr val="000000">
                      <a:alpha val="43137"/>
                    </a:srgbClr>
                  </a:outerShdw>
                </a:effectLst>
                <a:latin typeface="+mn-lt"/>
              </a:rPr>
              <a:t> </a:t>
            </a:r>
            <a:r>
              <a:rPr lang="ru-RU" sz="2000" dirty="0">
                <a:solidFill>
                  <a:srgbClr val="FFFFFF"/>
                </a:solidFill>
                <a:effectLst>
                  <a:outerShdw blurRad="38100" dist="38100" dir="2700000" algn="tl">
                    <a:srgbClr val="000000">
                      <a:alpha val="43137"/>
                    </a:srgbClr>
                  </a:outerShdw>
                </a:effectLst>
                <a:latin typeface="+mn-lt"/>
              </a:rPr>
              <a:t>комплекса </a:t>
            </a:r>
            <a:r>
              <a:rPr lang="ru-RU" sz="2000" dirty="0">
                <a:effectLst>
                  <a:outerShdw blurRad="38100" dist="38100" dir="2700000" algn="tl">
                    <a:srgbClr val="000000">
                      <a:alpha val="43137"/>
                    </a:srgbClr>
                  </a:outerShdw>
                </a:effectLst>
                <a:latin typeface="+mn-lt"/>
              </a:rPr>
              <a:t>исключительных прав (материальный объект предмета договора)</a:t>
            </a:r>
            <a:endParaRPr lang="ru-RU" dirty="0">
              <a:effectLst>
                <a:outerShdw blurRad="38100" dist="38100" dir="2700000" algn="tl">
                  <a:srgbClr val="000000">
                    <a:alpha val="43137"/>
                  </a:srgbClr>
                </a:outerShdw>
              </a:effectLst>
              <a:latin typeface="+mn-lt"/>
            </a:endParaRPr>
          </a:p>
        </p:txBody>
      </p:sp>
      <p:cxnSp>
        <p:nvCxnSpPr>
          <p:cNvPr id="26" name="Прямая со стрелкой 25"/>
          <p:cNvCxnSpPr>
            <a:stCxn id="2" idx="2"/>
          </p:cNvCxnSpPr>
          <p:nvPr/>
        </p:nvCxnSpPr>
        <p:spPr bwMode="auto">
          <a:xfrm>
            <a:off x="4572000" y="1268760"/>
            <a:ext cx="0" cy="2292004"/>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30" name="Скругленный прямоугольник 29"/>
          <p:cNvSpPr/>
          <p:nvPr/>
        </p:nvSpPr>
        <p:spPr bwMode="auto">
          <a:xfrm>
            <a:off x="162261" y="5364894"/>
            <a:ext cx="1886463" cy="1054119"/>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a:noAutofit/>
          </a:bodyPr>
          <a:lstStyle/>
          <a:p>
            <a:pPr algn="ctr">
              <a:defRPr/>
            </a:pPr>
            <a:r>
              <a:rPr lang="ru-RU" sz="1500" dirty="0">
                <a:solidFill>
                  <a:srgbClr val="0E5C13"/>
                </a:solidFill>
                <a:effectLst>
                  <a:outerShdw blurRad="38100" dist="38100" dir="2700000" algn="tl">
                    <a:srgbClr val="000000">
                      <a:alpha val="43137"/>
                    </a:srgbClr>
                  </a:outerShdw>
                </a:effectLst>
                <a:latin typeface="+mn-lt"/>
              </a:rPr>
              <a:t>Фиксированные разовые и (или) периодические платежи</a:t>
            </a:r>
          </a:p>
        </p:txBody>
      </p:sp>
      <p:sp>
        <p:nvSpPr>
          <p:cNvPr id="32" name="Скругленный прямоугольник 31"/>
          <p:cNvSpPr/>
          <p:nvPr/>
        </p:nvSpPr>
        <p:spPr bwMode="auto">
          <a:xfrm>
            <a:off x="2311665" y="5364894"/>
            <a:ext cx="1886463" cy="1054119"/>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anchor="ctr">
            <a:normAutofit/>
          </a:bodyPr>
          <a:lstStyle/>
          <a:p>
            <a:pPr algn="ctr">
              <a:defRPr/>
            </a:pPr>
            <a:r>
              <a:rPr lang="ru-RU" dirty="0">
                <a:solidFill>
                  <a:srgbClr val="0E5C13"/>
                </a:solidFill>
                <a:effectLst>
                  <a:outerShdw blurRad="38100" dist="38100" dir="2700000" algn="tl">
                    <a:srgbClr val="000000">
                      <a:alpha val="43137"/>
                    </a:srgbClr>
                  </a:outerShdw>
                </a:effectLst>
                <a:latin typeface="+mn-lt"/>
              </a:rPr>
              <a:t>Отчисления от выручки</a:t>
            </a:r>
          </a:p>
        </p:txBody>
      </p:sp>
      <p:sp>
        <p:nvSpPr>
          <p:cNvPr id="33" name="Скругленный прямоугольник 32"/>
          <p:cNvSpPr/>
          <p:nvPr/>
        </p:nvSpPr>
        <p:spPr bwMode="auto">
          <a:xfrm>
            <a:off x="4497827" y="5364894"/>
            <a:ext cx="2344479" cy="1054119"/>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anchor="ctr">
            <a:normAutofit fontScale="77500" lnSpcReduction="20000"/>
          </a:bodyPr>
          <a:lstStyle/>
          <a:p>
            <a:pPr algn="ctr">
              <a:defRPr/>
            </a:pPr>
            <a:r>
              <a:rPr lang="ru-RU" dirty="0">
                <a:solidFill>
                  <a:srgbClr val="0E5C13"/>
                </a:solidFill>
                <a:effectLst>
                  <a:outerShdw blurRad="38100" dist="38100" dir="2700000" algn="tl">
                    <a:srgbClr val="000000">
                      <a:alpha val="43137"/>
                    </a:srgbClr>
                  </a:outerShdw>
                </a:effectLst>
                <a:latin typeface="+mn-lt"/>
              </a:rPr>
              <a:t>Наценки на оптовую цену товара, передаваемых правообладателем для перепродажи</a:t>
            </a:r>
          </a:p>
        </p:txBody>
      </p:sp>
      <p:sp>
        <p:nvSpPr>
          <p:cNvPr id="34" name="Скругленный прямоугольник 33"/>
          <p:cNvSpPr/>
          <p:nvPr/>
        </p:nvSpPr>
        <p:spPr bwMode="auto">
          <a:xfrm>
            <a:off x="7095275" y="5364894"/>
            <a:ext cx="1886463" cy="1054119"/>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anchor="ctr">
            <a:normAutofit/>
          </a:bodyPr>
          <a:lstStyle/>
          <a:p>
            <a:pPr algn="ctr">
              <a:defRPr/>
            </a:pPr>
            <a:r>
              <a:rPr lang="ru-RU" sz="1500" dirty="0">
                <a:solidFill>
                  <a:schemeClr val="bg1"/>
                </a:solidFill>
                <a:effectLst>
                  <a:outerShdw blurRad="38100" dist="38100" dir="2700000" algn="tl">
                    <a:srgbClr val="000000">
                      <a:alpha val="43137"/>
                    </a:srgbClr>
                  </a:outerShdw>
                </a:effectLst>
                <a:latin typeface="+mn-lt"/>
              </a:rPr>
              <a:t>Иная форма, предусмотренная договором</a:t>
            </a:r>
          </a:p>
        </p:txBody>
      </p:sp>
      <p:cxnSp>
        <p:nvCxnSpPr>
          <p:cNvPr id="35" name="Прямая со стрелкой 34"/>
          <p:cNvCxnSpPr>
            <a:stCxn id="4" idx="2"/>
            <a:endCxn id="30" idx="0"/>
          </p:cNvCxnSpPr>
          <p:nvPr/>
        </p:nvCxnSpPr>
        <p:spPr bwMode="auto">
          <a:xfrm flipH="1">
            <a:off x="1105493" y="4681284"/>
            <a:ext cx="3466507" cy="683610"/>
          </a:xfrm>
          <a:prstGeom prst="straightConnector1">
            <a:avLst/>
          </a:prstGeom>
          <a:ln w="38100" cmpd="sng">
            <a:solidFill>
              <a:schemeClr val="bg1">
                <a:lumMod val="20000"/>
                <a:lumOff val="80000"/>
              </a:schemeClr>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38" name="Прямая со стрелкой 37"/>
          <p:cNvCxnSpPr>
            <a:stCxn id="4" idx="2"/>
            <a:endCxn id="32" idx="0"/>
          </p:cNvCxnSpPr>
          <p:nvPr/>
        </p:nvCxnSpPr>
        <p:spPr bwMode="auto">
          <a:xfrm flipH="1">
            <a:off x="3254897" y="4681284"/>
            <a:ext cx="1317103" cy="683610"/>
          </a:xfrm>
          <a:prstGeom prst="straightConnector1">
            <a:avLst/>
          </a:prstGeom>
          <a:ln w="38100" cmpd="sng">
            <a:solidFill>
              <a:schemeClr val="bg1">
                <a:lumMod val="20000"/>
                <a:lumOff val="80000"/>
              </a:schemeClr>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39" name="Прямая со стрелкой 38"/>
          <p:cNvCxnSpPr>
            <a:stCxn id="4" idx="2"/>
            <a:endCxn id="34" idx="0"/>
          </p:cNvCxnSpPr>
          <p:nvPr/>
        </p:nvCxnSpPr>
        <p:spPr bwMode="auto">
          <a:xfrm>
            <a:off x="4572000" y="4681284"/>
            <a:ext cx="3466507" cy="683610"/>
          </a:xfrm>
          <a:prstGeom prst="straightConnector1">
            <a:avLst/>
          </a:prstGeom>
          <a:ln w="38100" cmpd="sng">
            <a:solidFill>
              <a:schemeClr val="bg1">
                <a:lumMod val="20000"/>
                <a:lumOff val="80000"/>
              </a:schemeClr>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40" name="Прямая со стрелкой 39"/>
          <p:cNvCxnSpPr>
            <a:stCxn id="4" idx="2"/>
            <a:endCxn id="33" idx="0"/>
          </p:cNvCxnSpPr>
          <p:nvPr/>
        </p:nvCxnSpPr>
        <p:spPr bwMode="auto">
          <a:xfrm>
            <a:off x="4572000" y="4681284"/>
            <a:ext cx="1098067" cy="683610"/>
          </a:xfrm>
          <a:prstGeom prst="straightConnector1">
            <a:avLst/>
          </a:prstGeom>
          <a:ln w="38100" cmpd="sng">
            <a:solidFill>
              <a:schemeClr val="bg1">
                <a:lumMod val="20000"/>
                <a:lumOff val="80000"/>
              </a:schemeClr>
            </a:solidFill>
            <a:headEnd type="none" w="med" len="med"/>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303794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332656"/>
            <a:ext cx="7128792" cy="1008112"/>
          </a:xfrm>
          <a:solidFill>
            <a:schemeClr val="accent1">
              <a:lumMod val="50000"/>
            </a:schemeClr>
          </a:solidFill>
          <a:ln w="38100" cmpd="sng">
            <a:solidFill>
              <a:schemeClr val="tx2"/>
            </a:solidFill>
            <a:prstDash val="solid"/>
          </a:ln>
          <a:scene3d>
            <a:camera prst="orthographicFront"/>
            <a:lightRig rig="threePt" dir="t"/>
          </a:scene3d>
          <a:sp3d>
            <a:bevelT w="120650" prst="convex"/>
          </a:sp3d>
        </p:spPr>
        <p:txBody>
          <a:bodyPr>
            <a:noAutofit/>
          </a:body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000" b="1" dirty="0"/>
              <a:t>Статья </a:t>
            </a:r>
            <a:r>
              <a:rPr lang="ru-RU" sz="2000" b="1" dirty="0" smtClean="0"/>
              <a:t>535 </a:t>
            </a:r>
            <a:r>
              <a:rPr lang="ru-RU" sz="2000" b="1" dirty="0"/>
              <a:t>ГК </a:t>
            </a:r>
            <a:r>
              <a:rPr lang="ru-RU" sz="2000" b="1" dirty="0" smtClean="0"/>
              <a:t>ДНР. </a:t>
            </a:r>
            <a:r>
              <a:rPr lang="ru-RU" sz="2000" b="1" dirty="0"/>
              <a:t/>
            </a:r>
            <a:br>
              <a:rPr lang="ru-RU" sz="2000" b="1" dirty="0"/>
            </a:br>
            <a:r>
              <a:rPr lang="ru-RU" sz="2000" b="1" dirty="0"/>
              <a:t>Договор с исполнением по требованию </a:t>
            </a:r>
            <a:br>
              <a:rPr lang="ru-RU" sz="2000" b="1" dirty="0"/>
            </a:br>
            <a:r>
              <a:rPr lang="ru-RU" sz="2000" b="1" dirty="0"/>
              <a:t>(абонентский договор).</a:t>
            </a:r>
          </a:p>
        </p:txBody>
      </p:sp>
      <p:sp>
        <p:nvSpPr>
          <p:cNvPr id="4" name="TextBox 3"/>
          <p:cNvSpPr txBox="1"/>
          <p:nvPr/>
        </p:nvSpPr>
        <p:spPr>
          <a:xfrm>
            <a:off x="8502879" y="548680"/>
            <a:ext cx="234547" cy="861774"/>
          </a:xfrm>
          <a:prstGeom prst="rect">
            <a:avLst/>
          </a:prstGeom>
          <a:noFill/>
        </p:spPr>
        <p:txBody>
          <a:bodyPr wrap="none" rtlCol="0">
            <a:spAutoFit/>
          </a:bodyPr>
          <a:lstStyle/>
          <a:p>
            <a:endParaRPr lang="ru-RU" sz="3200" b="1" dirty="0">
              <a:solidFill>
                <a:srgbClr val="40464F"/>
              </a:solidFill>
            </a:endParaRPr>
          </a:p>
          <a:p>
            <a:endParaRPr lang="ru-RU" dirty="0"/>
          </a:p>
        </p:txBody>
      </p:sp>
      <p:sp>
        <p:nvSpPr>
          <p:cNvPr id="6" name="TextBox 5"/>
          <p:cNvSpPr txBox="1"/>
          <p:nvPr/>
        </p:nvSpPr>
        <p:spPr>
          <a:xfrm>
            <a:off x="251520" y="2132856"/>
            <a:ext cx="8640961" cy="369332"/>
          </a:xfrm>
          <a:prstGeom prst="rect">
            <a:avLst/>
          </a:prstGeom>
          <a:noFill/>
        </p:spPr>
        <p:txBody>
          <a:bodyPr wrap="square" rtlCol="0">
            <a:spAutoFit/>
          </a:bodyPr>
          <a:lstStyle/>
          <a:p>
            <a:pPr algn="just"/>
            <a:r>
              <a:rPr lang="ru-RU" dirty="0"/>
              <a:t>	</a:t>
            </a:r>
            <a:endParaRPr lang="ru-RU" sz="2200" dirty="0"/>
          </a:p>
        </p:txBody>
      </p:sp>
      <p:graphicFrame>
        <p:nvGraphicFramePr>
          <p:cNvPr id="7" name="Таблица 6"/>
          <p:cNvGraphicFramePr>
            <a:graphicFrameLocks noGrp="1"/>
          </p:cNvGraphicFramePr>
          <p:nvPr>
            <p:extLst>
              <p:ext uri="{D42A27DB-BD31-4B8C-83A1-F6EECF244321}">
                <p14:modId xmlns:p14="http://schemas.microsoft.com/office/powerpoint/2010/main" val="216723221"/>
              </p:ext>
            </p:extLst>
          </p:nvPr>
        </p:nvGraphicFramePr>
        <p:xfrm>
          <a:off x="467544" y="1700808"/>
          <a:ext cx="8352928" cy="4169664"/>
        </p:xfrm>
        <a:graphic>
          <a:graphicData uri="http://schemas.openxmlformats.org/drawingml/2006/table">
            <a:tbl>
              <a:tblPr firstRow="1" bandRow="1" bandCol="1">
                <a:tableStyleId>{5C22544A-7EE6-4342-B048-85BDC9FD1C3A}</a:tableStyleId>
              </a:tblPr>
              <a:tblGrid>
                <a:gridCol w="7853180">
                  <a:extLst>
                    <a:ext uri="{9D8B030D-6E8A-4147-A177-3AD203B41FA5}">
                      <a16:colId xmlns:a16="http://schemas.microsoft.com/office/drawing/2014/main" xmlns="" val="20000"/>
                    </a:ext>
                  </a:extLst>
                </a:gridCol>
                <a:gridCol w="499748">
                  <a:extLst>
                    <a:ext uri="{9D8B030D-6E8A-4147-A177-3AD203B41FA5}">
                      <a16:colId xmlns:a16="http://schemas.microsoft.com/office/drawing/2014/main" xmlns="" val="20001"/>
                    </a:ext>
                  </a:extLst>
                </a:gridCol>
              </a:tblGrid>
              <a:tr h="3960440">
                <a:tc>
                  <a:txBody>
                    <a:bodyPr/>
                    <a:lstStyle/>
                    <a:p>
                      <a:r>
                        <a:rPr lang="ru-RU" sz="1600" b="0" i="0" u="none" strike="noStrike" kern="1200" baseline="0" dirty="0">
                          <a:solidFill>
                            <a:schemeClr val="lt1"/>
                          </a:solidFill>
                          <a:latin typeface="+mn-lt"/>
                          <a:ea typeface="+mn-ea"/>
                          <a:cs typeface="+mn-cs"/>
                        </a:rPr>
                        <a:t>     </a:t>
                      </a:r>
                    </a:p>
                    <a:p>
                      <a:pPr algn="just"/>
                      <a:r>
                        <a:rPr lang="ru-RU" sz="1800" b="0" i="0" u="none" strike="noStrike" kern="1200" baseline="0" dirty="0">
                          <a:solidFill>
                            <a:schemeClr val="lt1"/>
                          </a:solidFill>
                          <a:latin typeface="+mn-lt"/>
                          <a:ea typeface="+mn-ea"/>
                          <a:cs typeface="+mn-cs"/>
                        </a:rPr>
                        <a:t>       1. Договором с исполнением по требованию (абонентским договором) признается договор, </a:t>
                      </a:r>
                      <a:r>
                        <a:rPr lang="ru-RU" sz="1800" b="1" i="0" u="none" strike="noStrike" kern="1200" baseline="0" dirty="0">
                          <a:solidFill>
                            <a:srgbClr val="FF0000"/>
                          </a:solidFill>
                          <a:effectLst>
                            <a:outerShdw blurRad="50800" dist="38100" dir="2700000" algn="tl" rotWithShape="0">
                              <a:srgbClr val="000000">
                                <a:alpha val="43000"/>
                              </a:srgbClr>
                            </a:outerShdw>
                          </a:effectLst>
                          <a:latin typeface="+mn-lt"/>
                          <a:ea typeface="+mn-ea"/>
                          <a:cs typeface="+mn-cs"/>
                        </a:rPr>
                        <a:t>предусматривающий внесение одной из сторон (абонентом) определенных, в том числе периодических, платежей или иного предоставления за право требовать от другой стороны (исполнителя) предоставления предусмотренного договором исполнения </a:t>
                      </a:r>
                      <a:r>
                        <a:rPr lang="ru-RU" sz="1800" b="0" i="0" u="none" strike="noStrike" kern="1200" baseline="0" dirty="0">
                          <a:solidFill>
                            <a:schemeClr val="lt1"/>
                          </a:solidFill>
                          <a:latin typeface="+mn-lt"/>
                          <a:ea typeface="+mn-ea"/>
                          <a:cs typeface="+mn-cs"/>
                        </a:rPr>
                        <a:t>в затребованных количестве или объеме либо на иных условиях, определяемых абонентом.</a:t>
                      </a:r>
                    </a:p>
                    <a:p>
                      <a:pPr algn="just"/>
                      <a:endParaRPr lang="ru-RU" sz="1800" b="0" i="0" u="none" strike="noStrike" kern="1200" baseline="0" dirty="0">
                        <a:solidFill>
                          <a:schemeClr val="lt1"/>
                        </a:solidFill>
                        <a:latin typeface="+mn-lt"/>
                        <a:ea typeface="+mn-ea"/>
                        <a:cs typeface="+mn-cs"/>
                      </a:endParaRPr>
                    </a:p>
                    <a:p>
                      <a:pPr algn="just"/>
                      <a:r>
                        <a:rPr lang="ru-RU" sz="1800" b="0" i="0" u="none" strike="noStrike" kern="1200" baseline="0" dirty="0">
                          <a:solidFill>
                            <a:schemeClr val="lt1"/>
                          </a:solidFill>
                          <a:latin typeface="+mn-lt"/>
                          <a:ea typeface="+mn-ea"/>
                          <a:cs typeface="+mn-cs"/>
                        </a:rPr>
                        <a:t>   2. Абонент </a:t>
                      </a:r>
                      <a:r>
                        <a:rPr lang="ru-RU" sz="1800" b="1" i="0" u="none" strike="noStrike" kern="1200" baseline="0" dirty="0">
                          <a:solidFill>
                            <a:srgbClr val="FF0000"/>
                          </a:solidFill>
                          <a:effectLst>
                            <a:outerShdw blurRad="50800" dist="38100" dir="2700000" algn="tl" rotWithShape="0">
                              <a:srgbClr val="000000">
                                <a:alpha val="43000"/>
                              </a:srgbClr>
                            </a:outerShdw>
                          </a:effectLst>
                          <a:latin typeface="+mn-lt"/>
                          <a:ea typeface="+mn-ea"/>
                          <a:cs typeface="+mn-cs"/>
                        </a:rPr>
                        <a:t>обязан вносить платежи </a:t>
                      </a:r>
                      <a:r>
                        <a:rPr lang="ru-RU" sz="1800" b="0" i="0" u="none" strike="noStrike" kern="1200" baseline="0" dirty="0">
                          <a:solidFill>
                            <a:schemeClr val="lt1"/>
                          </a:solidFill>
                          <a:latin typeface="+mn-lt"/>
                          <a:ea typeface="+mn-ea"/>
                          <a:cs typeface="+mn-cs"/>
                        </a:rPr>
                        <a:t>или предоставлять иное исполнение по абонентскому договору </a:t>
                      </a:r>
                      <a:r>
                        <a:rPr lang="ru-RU" sz="1800" b="1" i="0" u="none" strike="noStrike" kern="1200" baseline="0" dirty="0">
                          <a:solidFill>
                            <a:srgbClr val="FF0000"/>
                          </a:solidFill>
                          <a:effectLst>
                            <a:outerShdw blurRad="50800" dist="38100" dir="2700000" algn="tl" rotWithShape="0">
                              <a:srgbClr val="000000">
                                <a:alpha val="43000"/>
                              </a:srgbClr>
                            </a:outerShdw>
                          </a:effectLst>
                          <a:latin typeface="+mn-lt"/>
                          <a:ea typeface="+mn-ea"/>
                          <a:cs typeface="+mn-cs"/>
                        </a:rPr>
                        <a:t>независимо от того, было ли затребовано им соответствующее исполнение от исполнителя</a:t>
                      </a:r>
                      <a:r>
                        <a:rPr lang="ru-RU" sz="1800" b="0" i="0" u="none" strike="noStrike" kern="1200" baseline="0" dirty="0">
                          <a:solidFill>
                            <a:schemeClr val="lt1"/>
                          </a:solidFill>
                          <a:latin typeface="+mn-lt"/>
                          <a:ea typeface="+mn-ea"/>
                          <a:cs typeface="+mn-cs"/>
                        </a:rPr>
                        <a:t>, если иное не предусмотрено законом или договором.</a:t>
                      </a:r>
                    </a:p>
                    <a:p>
                      <a:pPr algn="just">
                        <a:lnSpc>
                          <a:spcPct val="110000"/>
                        </a:lnSpc>
                      </a:pPr>
                      <a:endParaRPr lang="ru-RU" sz="1600" b="1" i="0" u="none" strike="noStrike" kern="1200" baseline="0" dirty="0">
                        <a:solidFill>
                          <a:srgbClr val="FF0000"/>
                        </a:solidFill>
                        <a:latin typeface="+mn-lt"/>
                        <a:ea typeface="+mn-ea"/>
                        <a:cs typeface="+mn-cs"/>
                      </a:endParaRPr>
                    </a:p>
                  </a:txBody>
                  <a:tcPr marL="180000" marR="180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tc>
                  <a:txBody>
                    <a:bodyPr/>
                    <a:lstStyle/>
                    <a:p>
                      <a:endParaRPr lang="ru-RU"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tcPr>
                </a:tc>
                <a:extLst>
                  <a:ext uri="{0D108BD9-81ED-4DB2-BD59-A6C34878D82A}">
                    <a16:rowId xmlns:a16="http://schemas.microsoft.com/office/drawing/2014/main" xmlns="" val="10000"/>
                  </a:ext>
                </a:extLst>
              </a:tr>
            </a:tbl>
          </a:graphicData>
        </a:graphic>
      </p:graphicFrame>
      <p:sp>
        <p:nvSpPr>
          <p:cNvPr id="8" name="TextBox 7"/>
          <p:cNvSpPr txBox="1"/>
          <p:nvPr/>
        </p:nvSpPr>
        <p:spPr>
          <a:xfrm>
            <a:off x="8506374" y="548680"/>
            <a:ext cx="641121" cy="584776"/>
          </a:xfrm>
          <a:prstGeom prst="rect">
            <a:avLst/>
          </a:prstGeom>
          <a:noFill/>
        </p:spPr>
        <p:txBody>
          <a:bodyPr wrap="none" rtlCol="0">
            <a:spAutoFit/>
          </a:bodyPr>
          <a:lstStyle/>
          <a:p>
            <a:r>
              <a:rPr lang="ru-RU" sz="3200" b="1" dirty="0">
                <a:solidFill>
                  <a:srgbClr val="40464F"/>
                </a:solidFill>
              </a:rPr>
              <a:t>18</a:t>
            </a:r>
          </a:p>
        </p:txBody>
      </p:sp>
    </p:spTree>
    <p:extLst>
      <p:ext uri="{BB962C8B-B14F-4D97-AF65-F5344CB8AC3E}">
        <p14:creationId xmlns:p14="http://schemas.microsoft.com/office/powerpoint/2010/main" val="690346742"/>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3844" name="Прямая соединительная линия 11"/>
          <p:cNvCxnSpPr>
            <a:cxnSpLocks noChangeShapeType="1"/>
          </p:cNvCxnSpPr>
          <p:nvPr/>
        </p:nvCxnSpPr>
        <p:spPr bwMode="auto">
          <a:xfrm>
            <a:off x="3635375" y="1557338"/>
            <a:ext cx="1800225" cy="0"/>
          </a:xfrm>
          <a:prstGeom prst="line">
            <a:avLst/>
          </a:prstGeom>
          <a:noFill/>
          <a:ln w="38100" algn="ctr">
            <a:solidFill>
              <a:srgbClr val="838D9B"/>
            </a:solidFill>
            <a:round/>
            <a:headEnd/>
            <a:tailEnd/>
          </a:ln>
          <a:scene3d>
            <a:camera prst="orthographicFront"/>
            <a:lightRig rig="threePt" dir="t"/>
          </a:scene3d>
          <a:sp3d>
            <a:bevelT prst="convex"/>
          </a:sp3d>
        </p:spPr>
      </p:cxnSp>
      <p:sp>
        <p:nvSpPr>
          <p:cNvPr id="6" name="AutoShape 5"/>
          <p:cNvSpPr>
            <a:spLocks noChangeArrowheads="1"/>
          </p:cNvSpPr>
          <p:nvPr/>
        </p:nvSpPr>
        <p:spPr bwMode="auto">
          <a:xfrm>
            <a:off x="250825" y="1761067"/>
            <a:ext cx="3600450" cy="126153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85000" lnSpcReduction="10000"/>
          </a:bodyPr>
          <a:lstStyle/>
          <a:p>
            <a:pPr algn="ctr"/>
            <a:r>
              <a:rPr lang="ru-RU" dirty="0">
                <a:latin typeface="+mn-lt"/>
              </a:rPr>
              <a:t>Передать пользователю техническую и коммерческую документацию и предоставить иную информацию, необходимую для осуществления прав</a:t>
            </a:r>
            <a:endParaRPr lang="ru-RU" sz="1600" dirty="0">
              <a:latin typeface="+mn-lt"/>
            </a:endParaRPr>
          </a:p>
        </p:txBody>
      </p:sp>
      <p:sp>
        <p:nvSpPr>
          <p:cNvPr id="10" name="AutoShape 5"/>
          <p:cNvSpPr>
            <a:spLocks noChangeArrowheads="1"/>
          </p:cNvSpPr>
          <p:nvPr/>
        </p:nvSpPr>
        <p:spPr bwMode="auto">
          <a:xfrm>
            <a:off x="179388" y="3211512"/>
            <a:ext cx="3673475" cy="113188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85000" lnSpcReduction="10000"/>
          </a:bodyPr>
          <a:lstStyle/>
          <a:p>
            <a:pPr algn="ctr"/>
            <a:r>
              <a:rPr lang="ru-RU" dirty="0">
                <a:latin typeface="+mn-lt"/>
              </a:rPr>
              <a:t>Проинструктировать пользователя и его работников по вопросам, связанным с осуществлением переданных прав</a:t>
            </a:r>
          </a:p>
        </p:txBody>
      </p:sp>
      <p:sp>
        <p:nvSpPr>
          <p:cNvPr id="16" name="Заголовок 1"/>
          <p:cNvSpPr txBox="1">
            <a:spLocks/>
          </p:cNvSpPr>
          <p:nvPr/>
        </p:nvSpPr>
        <p:spPr>
          <a:xfrm>
            <a:off x="755576" y="332656"/>
            <a:ext cx="7488832" cy="829365"/>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8600"/>
                </a:solidFill>
                <a:effectLst>
                  <a:outerShdw blurRad="50800" dist="38100" dir="2700000" algn="tl" rotWithShape="0">
                    <a:srgbClr val="000000">
                      <a:alpha val="43000"/>
                    </a:srgbClr>
                  </a:outerShdw>
                </a:effectLst>
              </a:rPr>
              <a:t>Основные обязанности правообладателя</a:t>
            </a:r>
          </a:p>
        </p:txBody>
      </p:sp>
      <p:cxnSp>
        <p:nvCxnSpPr>
          <p:cNvPr id="20" name="Прямая со стрелкой 19"/>
          <p:cNvCxnSpPr/>
          <p:nvPr/>
        </p:nvCxnSpPr>
        <p:spPr bwMode="auto">
          <a:xfrm>
            <a:off x="4572000" y="1628800"/>
            <a:ext cx="0" cy="309634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1" name="Прямая со стрелкой 20"/>
          <p:cNvCxnSpPr>
            <a:endCxn id="10" idx="3"/>
          </p:cNvCxnSpPr>
          <p:nvPr/>
        </p:nvCxnSpPr>
        <p:spPr bwMode="auto">
          <a:xfrm flipH="1">
            <a:off x="3852863" y="1556792"/>
            <a:ext cx="719138" cy="222066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2" name="Прямая со стрелкой 21"/>
          <p:cNvCxnSpPr>
            <a:endCxn id="6" idx="3"/>
          </p:cNvCxnSpPr>
          <p:nvPr/>
        </p:nvCxnSpPr>
        <p:spPr bwMode="auto">
          <a:xfrm flipH="1">
            <a:off x="3851275" y="1556792"/>
            <a:ext cx="720726" cy="835042"/>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187</a:t>
            </a:r>
          </a:p>
        </p:txBody>
      </p:sp>
      <p:sp>
        <p:nvSpPr>
          <p:cNvPr id="27" name="AutoShape 5"/>
          <p:cNvSpPr>
            <a:spLocks noChangeArrowheads="1"/>
          </p:cNvSpPr>
          <p:nvPr/>
        </p:nvSpPr>
        <p:spPr bwMode="auto">
          <a:xfrm>
            <a:off x="1114850" y="4809066"/>
            <a:ext cx="4105275" cy="122396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85000" lnSpcReduction="20000"/>
          </a:bodyPr>
          <a:lstStyle/>
          <a:p>
            <a:pPr algn="ctr"/>
            <a:r>
              <a:rPr lang="ru-RU" dirty="0">
                <a:latin typeface="+mn-lt"/>
              </a:rPr>
              <a:t>Контролировать качество товаров (работ, услуг), производимых (выполняемых, оказываемых) пользователем</a:t>
            </a:r>
          </a:p>
          <a:p>
            <a:pPr algn="ctr"/>
            <a:endParaRPr lang="ru-RU" dirty="0">
              <a:latin typeface="+mn-lt"/>
            </a:endParaRPr>
          </a:p>
          <a:p>
            <a:pPr algn="ctr"/>
            <a:r>
              <a:rPr lang="ru-RU" sz="1600" i="1" u="sng" dirty="0">
                <a:latin typeface="+mn-lt"/>
              </a:rPr>
              <a:t>(диспозитивно)</a:t>
            </a:r>
          </a:p>
        </p:txBody>
      </p:sp>
      <p:sp>
        <p:nvSpPr>
          <p:cNvPr id="28" name="AutoShape 5"/>
          <p:cNvSpPr>
            <a:spLocks noChangeArrowheads="1"/>
          </p:cNvSpPr>
          <p:nvPr/>
        </p:nvSpPr>
        <p:spPr bwMode="auto">
          <a:xfrm>
            <a:off x="5364162" y="1761067"/>
            <a:ext cx="3529013" cy="134319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85000" lnSpcReduction="20000"/>
          </a:bodyPr>
          <a:lstStyle/>
          <a:p>
            <a:pPr algn="ctr"/>
            <a:r>
              <a:rPr lang="ru-RU" dirty="0">
                <a:latin typeface="+mn-lt"/>
              </a:rPr>
              <a:t>Обеспечить государственную регистрацию предоставления права использования переданных исключительных прав</a:t>
            </a:r>
          </a:p>
          <a:p>
            <a:pPr algn="ctr"/>
            <a:endParaRPr lang="ru-RU" dirty="0">
              <a:latin typeface="+mn-lt"/>
            </a:endParaRPr>
          </a:p>
          <a:p>
            <a:pPr algn="ctr"/>
            <a:r>
              <a:rPr lang="ru-RU" sz="1600" i="1" u="sng" dirty="0">
                <a:latin typeface="+mn-lt"/>
              </a:rPr>
              <a:t>(диспозитивно</a:t>
            </a:r>
            <a:r>
              <a:rPr lang="ru-RU" sz="1400" i="1" u="sng" dirty="0">
                <a:latin typeface="+mn-lt"/>
              </a:rPr>
              <a:t>)</a:t>
            </a:r>
          </a:p>
        </p:txBody>
      </p:sp>
      <p:sp>
        <p:nvSpPr>
          <p:cNvPr id="29" name="AutoShape 5"/>
          <p:cNvSpPr>
            <a:spLocks noChangeArrowheads="1"/>
          </p:cNvSpPr>
          <p:nvPr/>
        </p:nvSpPr>
        <p:spPr bwMode="auto">
          <a:xfrm>
            <a:off x="5364162" y="3211512"/>
            <a:ext cx="3529013" cy="1702178"/>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70000" lnSpcReduction="20000"/>
          </a:bodyPr>
          <a:lstStyle/>
          <a:p>
            <a:pPr algn="ctr"/>
            <a:r>
              <a:rPr lang="ru-RU" sz="2100" dirty="0">
                <a:latin typeface="+mn-lt"/>
              </a:rPr>
              <a:t>Оказывать пользователю постоянное техническое и консультативное содействие, включая содействие в обучении и повышении квалификации работников</a:t>
            </a:r>
          </a:p>
          <a:p>
            <a:pPr algn="ctr"/>
            <a:r>
              <a:rPr lang="ru-RU" dirty="0">
                <a:latin typeface="+mn-lt"/>
              </a:rPr>
              <a:t> </a:t>
            </a:r>
          </a:p>
          <a:p>
            <a:pPr algn="ctr"/>
            <a:r>
              <a:rPr lang="ru-RU" sz="2000" i="1" u="sng" dirty="0">
                <a:latin typeface="+mn-lt"/>
              </a:rPr>
              <a:t>(диспозитивно) </a:t>
            </a:r>
          </a:p>
        </p:txBody>
      </p:sp>
      <p:cxnSp>
        <p:nvCxnSpPr>
          <p:cNvPr id="19" name="Прямая со стрелкой 18"/>
          <p:cNvCxnSpPr>
            <a:endCxn id="28" idx="1"/>
          </p:cNvCxnSpPr>
          <p:nvPr/>
        </p:nvCxnSpPr>
        <p:spPr bwMode="auto">
          <a:xfrm>
            <a:off x="4572001" y="1557338"/>
            <a:ext cx="792161" cy="87532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8" name="Прямая со стрелкой 17"/>
          <p:cNvCxnSpPr>
            <a:endCxn id="29" idx="1"/>
          </p:cNvCxnSpPr>
          <p:nvPr/>
        </p:nvCxnSpPr>
        <p:spPr bwMode="auto">
          <a:xfrm>
            <a:off x="4572001" y="1628800"/>
            <a:ext cx="792161" cy="2433801"/>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3994443"/>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3844" name="Прямая соединительная линия 11"/>
          <p:cNvCxnSpPr>
            <a:cxnSpLocks noChangeShapeType="1"/>
          </p:cNvCxnSpPr>
          <p:nvPr/>
        </p:nvCxnSpPr>
        <p:spPr bwMode="auto">
          <a:xfrm>
            <a:off x="3635375" y="1553702"/>
            <a:ext cx="1800225" cy="0"/>
          </a:xfrm>
          <a:prstGeom prst="line">
            <a:avLst/>
          </a:prstGeom>
          <a:noFill/>
          <a:ln w="38100" algn="ctr">
            <a:solidFill>
              <a:srgbClr val="838D9B"/>
            </a:solidFill>
            <a:round/>
            <a:headEnd/>
            <a:tailEnd/>
          </a:ln>
          <a:scene3d>
            <a:camera prst="orthographicFront"/>
            <a:lightRig rig="threePt" dir="t"/>
          </a:scene3d>
          <a:sp3d>
            <a:bevelT prst="convex"/>
          </a:sp3d>
        </p:spPr>
      </p:cxnSp>
      <p:sp>
        <p:nvSpPr>
          <p:cNvPr id="6" name="AutoShape 5"/>
          <p:cNvSpPr>
            <a:spLocks noChangeArrowheads="1"/>
          </p:cNvSpPr>
          <p:nvPr/>
        </p:nvSpPr>
        <p:spPr bwMode="auto">
          <a:xfrm>
            <a:off x="179388" y="1761068"/>
            <a:ext cx="3671887" cy="745578"/>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sz="1500" dirty="0">
                <a:latin typeface="+mn-lt"/>
              </a:rPr>
              <a:t>Использовать переданные права указанным в договоре образом</a:t>
            </a:r>
          </a:p>
        </p:txBody>
      </p:sp>
      <p:sp>
        <p:nvSpPr>
          <p:cNvPr id="10" name="AutoShape 5"/>
          <p:cNvSpPr>
            <a:spLocks noChangeArrowheads="1"/>
          </p:cNvSpPr>
          <p:nvPr/>
        </p:nvSpPr>
        <p:spPr bwMode="auto">
          <a:xfrm>
            <a:off x="179388" y="2683541"/>
            <a:ext cx="3673475" cy="113188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85000" lnSpcReduction="20000"/>
          </a:bodyPr>
          <a:lstStyle/>
          <a:p>
            <a:pPr algn="ctr"/>
            <a:r>
              <a:rPr lang="ru-RU" dirty="0">
                <a:latin typeface="+mn-lt"/>
              </a:rPr>
              <a:t>Обеспечить соответствие качества производимых на основании договора товаров (работ, услуг) качеству аналогичных, оказываемых правообладателем</a:t>
            </a:r>
          </a:p>
        </p:txBody>
      </p:sp>
      <p:sp>
        <p:nvSpPr>
          <p:cNvPr id="16" name="Заголовок 1"/>
          <p:cNvSpPr txBox="1">
            <a:spLocks/>
          </p:cNvSpPr>
          <p:nvPr/>
        </p:nvSpPr>
        <p:spPr>
          <a:xfrm>
            <a:off x="755576" y="332656"/>
            <a:ext cx="7488832" cy="953867"/>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8600"/>
                </a:solidFill>
                <a:effectLst>
                  <a:outerShdw blurRad="50800" dist="38100" dir="2700000" algn="tl" rotWithShape="0">
                    <a:srgbClr val="000000">
                      <a:alpha val="43000"/>
                    </a:srgbClr>
                  </a:outerShdw>
                </a:effectLst>
              </a:rPr>
              <a:t>Основные обязанности пользователя</a:t>
            </a:r>
          </a:p>
        </p:txBody>
      </p:sp>
      <p:cxnSp>
        <p:nvCxnSpPr>
          <p:cNvPr id="21" name="Прямая со стрелкой 20"/>
          <p:cNvCxnSpPr/>
          <p:nvPr/>
        </p:nvCxnSpPr>
        <p:spPr bwMode="auto">
          <a:xfrm flipH="1">
            <a:off x="3852863" y="1557338"/>
            <a:ext cx="719138" cy="1704449"/>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2" name="Прямая со стрелкой 21"/>
          <p:cNvCxnSpPr>
            <a:endCxn id="6" idx="3"/>
          </p:cNvCxnSpPr>
          <p:nvPr/>
        </p:nvCxnSpPr>
        <p:spPr bwMode="auto">
          <a:xfrm flipH="1">
            <a:off x="3851275" y="1556792"/>
            <a:ext cx="720726" cy="577065"/>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188</a:t>
            </a:r>
          </a:p>
        </p:txBody>
      </p:sp>
      <p:sp>
        <p:nvSpPr>
          <p:cNvPr id="23" name="AutoShape 5"/>
          <p:cNvSpPr>
            <a:spLocks noChangeArrowheads="1"/>
          </p:cNvSpPr>
          <p:nvPr/>
        </p:nvSpPr>
        <p:spPr bwMode="auto">
          <a:xfrm>
            <a:off x="187460" y="3922705"/>
            <a:ext cx="3673475" cy="142644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85000" lnSpcReduction="20000"/>
          </a:bodyPr>
          <a:lstStyle/>
          <a:p>
            <a:pPr algn="ctr"/>
            <a:r>
              <a:rPr lang="ru-RU" dirty="0">
                <a:latin typeface="+mn-lt"/>
              </a:rPr>
              <a:t>Соблюдать инструкции и указания  правообладателя направленных на обеспечение соответствия характера, способов и условий использования прав тому, как они используются правообладателем</a:t>
            </a:r>
            <a:endParaRPr lang="ru-RU" i="1" u="sng" dirty="0">
              <a:latin typeface="+mn-lt"/>
            </a:endParaRPr>
          </a:p>
        </p:txBody>
      </p:sp>
      <p:sp>
        <p:nvSpPr>
          <p:cNvPr id="24" name="AutoShape 5"/>
          <p:cNvSpPr>
            <a:spLocks noChangeArrowheads="1"/>
          </p:cNvSpPr>
          <p:nvPr/>
        </p:nvSpPr>
        <p:spPr bwMode="auto">
          <a:xfrm>
            <a:off x="5338057" y="1761067"/>
            <a:ext cx="3529013" cy="126153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sz="1500" dirty="0">
                <a:latin typeface="+mn-lt"/>
              </a:rPr>
              <a:t>Оказывать покупателям (заказчикам) все дополнительные услуги, оказываемые правообладателем</a:t>
            </a:r>
            <a:endParaRPr lang="ru-RU" sz="1500" i="1" u="sng" dirty="0">
              <a:latin typeface="+mn-lt"/>
            </a:endParaRPr>
          </a:p>
        </p:txBody>
      </p:sp>
      <p:sp>
        <p:nvSpPr>
          <p:cNvPr id="25" name="AutoShape 5"/>
          <p:cNvSpPr>
            <a:spLocks noChangeArrowheads="1"/>
          </p:cNvSpPr>
          <p:nvPr/>
        </p:nvSpPr>
        <p:spPr bwMode="auto">
          <a:xfrm>
            <a:off x="5364163" y="3136811"/>
            <a:ext cx="3502907" cy="113188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92500" lnSpcReduction="20000"/>
          </a:bodyPr>
          <a:lstStyle/>
          <a:p>
            <a:pPr algn="ctr"/>
            <a:r>
              <a:rPr lang="ru-RU" sz="1500" dirty="0">
                <a:latin typeface="+mn-lt"/>
              </a:rPr>
              <a:t>Не разглашать секреты производства (ноу-хау) правообладателя и другую, полученную от него конфиденциальную коммерческую информацию</a:t>
            </a:r>
            <a:endParaRPr lang="ru-RU" sz="1500" i="1" u="sng" dirty="0">
              <a:latin typeface="+mn-lt"/>
            </a:endParaRPr>
          </a:p>
        </p:txBody>
      </p:sp>
      <p:sp>
        <p:nvSpPr>
          <p:cNvPr id="27" name="AutoShape 5"/>
          <p:cNvSpPr>
            <a:spLocks noChangeArrowheads="1"/>
          </p:cNvSpPr>
          <p:nvPr/>
        </p:nvSpPr>
        <p:spPr bwMode="auto">
          <a:xfrm>
            <a:off x="1693296" y="5488752"/>
            <a:ext cx="5768822" cy="113188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sz="1500" dirty="0">
                <a:latin typeface="+mn-lt"/>
              </a:rPr>
              <a:t>Информировать покупателей (заказчиков) наиболее очевидным для них способом о том, что он использует средство индивидуализации в силу договора коммерческой концессии</a:t>
            </a:r>
            <a:endParaRPr lang="ru-RU" sz="1500" i="1" u="sng" dirty="0">
              <a:latin typeface="+mn-lt"/>
            </a:endParaRPr>
          </a:p>
        </p:txBody>
      </p:sp>
      <p:cxnSp>
        <p:nvCxnSpPr>
          <p:cNvPr id="28" name="Прямая со стрелкой 27"/>
          <p:cNvCxnSpPr>
            <a:endCxn id="23" idx="3"/>
          </p:cNvCxnSpPr>
          <p:nvPr/>
        </p:nvCxnSpPr>
        <p:spPr bwMode="auto">
          <a:xfrm flipH="1">
            <a:off x="3860935" y="1557338"/>
            <a:ext cx="711066" cy="3078590"/>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9" name="Прямая со стрелкой 28"/>
          <p:cNvCxnSpPr/>
          <p:nvPr/>
        </p:nvCxnSpPr>
        <p:spPr bwMode="auto">
          <a:xfrm>
            <a:off x="4572001" y="1628800"/>
            <a:ext cx="766056" cy="1632987"/>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9" name="Прямая со стрелкой 18"/>
          <p:cNvCxnSpPr/>
          <p:nvPr/>
        </p:nvCxnSpPr>
        <p:spPr bwMode="auto">
          <a:xfrm>
            <a:off x="4572001" y="1557338"/>
            <a:ext cx="792162" cy="1166283"/>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26" name="AutoShape 5"/>
          <p:cNvSpPr>
            <a:spLocks noChangeArrowheads="1"/>
          </p:cNvSpPr>
          <p:nvPr/>
        </p:nvSpPr>
        <p:spPr bwMode="auto">
          <a:xfrm>
            <a:off x="5364163" y="4395216"/>
            <a:ext cx="3502907" cy="953934"/>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sz="1500" dirty="0">
                <a:latin typeface="+mn-lt"/>
              </a:rPr>
              <a:t>Предоставить оговоренное количество </a:t>
            </a:r>
            <a:r>
              <a:rPr lang="ru-RU" sz="1500" dirty="0" err="1">
                <a:latin typeface="+mn-lt"/>
              </a:rPr>
              <a:t>субконцессий</a:t>
            </a:r>
            <a:r>
              <a:rPr lang="ru-RU" sz="1500" dirty="0">
                <a:latin typeface="+mn-lt"/>
              </a:rPr>
              <a:t> </a:t>
            </a:r>
            <a:r>
              <a:rPr lang="ru-RU" sz="1500" i="1" u="sng" dirty="0">
                <a:latin typeface="+mn-lt"/>
              </a:rPr>
              <a:t>(диспозитивно)</a:t>
            </a:r>
          </a:p>
        </p:txBody>
      </p:sp>
      <p:cxnSp>
        <p:nvCxnSpPr>
          <p:cNvPr id="18" name="Прямая со стрелкой 17"/>
          <p:cNvCxnSpPr/>
          <p:nvPr/>
        </p:nvCxnSpPr>
        <p:spPr bwMode="auto">
          <a:xfrm>
            <a:off x="4572000" y="1557338"/>
            <a:ext cx="792162" cy="2926821"/>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0" name="Прямая со стрелкой 19"/>
          <p:cNvCxnSpPr/>
          <p:nvPr/>
        </p:nvCxnSpPr>
        <p:spPr bwMode="auto">
          <a:xfrm>
            <a:off x="4572000" y="1628800"/>
            <a:ext cx="1" cy="3859952"/>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45718627"/>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p:cNvSpPr>
          <p:nvPr/>
        </p:nvSpPr>
        <p:spPr bwMode="auto">
          <a:xfrm>
            <a:off x="468313" y="188913"/>
            <a:ext cx="8229600" cy="958850"/>
          </a:xfrm>
          <a:prstGeom prst="rect">
            <a:avLst/>
          </a:prstGeom>
          <a:noFill/>
          <a:ln w="9525">
            <a:noFill/>
            <a:miter lim="800000"/>
            <a:headEnd/>
            <a:tailEnd/>
          </a:ln>
        </p:spPr>
        <p:txBody>
          <a:bodyPr anchor="ctr"/>
          <a:lstStyle/>
          <a:p>
            <a:pPr algn="ctr" eaLnBrk="0" hangingPunct="0">
              <a:defRPr/>
            </a:pPr>
            <a:r>
              <a:rPr lang="ru-RU" sz="2400" b="1" dirty="0">
                <a:solidFill>
                  <a:schemeClr val="tx2"/>
                </a:solidFill>
                <a:effectLst>
                  <a:outerShdw blurRad="38100" dist="38100" dir="2700000" algn="tl">
                    <a:srgbClr val="000000"/>
                  </a:outerShdw>
                </a:effectLst>
                <a:latin typeface="+mj-lt"/>
              </a:rPr>
              <a:t>Ограничения прав сторон по договору</a:t>
            </a:r>
          </a:p>
          <a:p>
            <a:pPr algn="ctr" eaLnBrk="0" hangingPunct="0">
              <a:defRPr/>
            </a:pPr>
            <a:r>
              <a:rPr lang="ru-RU" sz="2400" b="1" dirty="0">
                <a:solidFill>
                  <a:schemeClr val="tx2"/>
                </a:solidFill>
                <a:effectLst>
                  <a:outerShdw blurRad="38100" dist="38100" dir="2700000" algn="tl">
                    <a:srgbClr val="000000"/>
                  </a:outerShdw>
                </a:effectLst>
                <a:latin typeface="+mj-lt"/>
              </a:rPr>
              <a:t> коммерческой концессии </a:t>
            </a:r>
            <a:endParaRPr lang="ru-RU" sz="4400" dirty="0">
              <a:solidFill>
                <a:schemeClr val="tx2"/>
              </a:solidFill>
              <a:effectLst>
                <a:outerShdw blurRad="38100" dist="38100" dir="2700000" algn="tl">
                  <a:srgbClr val="000000"/>
                </a:outerShdw>
              </a:effectLst>
              <a:latin typeface="+mj-lt"/>
            </a:endParaRPr>
          </a:p>
        </p:txBody>
      </p:sp>
      <p:sp>
        <p:nvSpPr>
          <p:cNvPr id="3" name="AutoShape 5"/>
          <p:cNvSpPr>
            <a:spLocks noChangeArrowheads="1"/>
          </p:cNvSpPr>
          <p:nvPr/>
        </p:nvSpPr>
        <p:spPr bwMode="auto">
          <a:xfrm>
            <a:off x="199212" y="1238573"/>
            <a:ext cx="8698888" cy="936068"/>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400" dirty="0">
                <a:latin typeface="+mj-lt"/>
              </a:rPr>
              <a:t>Отказ </a:t>
            </a:r>
            <a:r>
              <a:rPr lang="ru-RU" sz="1400" b="1" dirty="0">
                <a:solidFill>
                  <a:schemeClr val="tx2"/>
                </a:solidFill>
                <a:latin typeface="+mj-lt"/>
              </a:rPr>
              <a:t>правообладателя</a:t>
            </a:r>
            <a:r>
              <a:rPr lang="ru-RU" sz="1400" dirty="0">
                <a:latin typeface="+mj-lt"/>
              </a:rPr>
              <a:t> от предоставления аналогичных прав другим пользователям на соответствующей территории либо от собственной аналогичной деятельности на соответствующей территории</a:t>
            </a:r>
          </a:p>
        </p:txBody>
      </p:sp>
      <p:sp>
        <p:nvSpPr>
          <p:cNvPr id="11" name="TextBox 10"/>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189</a:t>
            </a:r>
          </a:p>
        </p:txBody>
      </p:sp>
      <p:sp>
        <p:nvSpPr>
          <p:cNvPr id="12" name="AutoShape 5"/>
          <p:cNvSpPr>
            <a:spLocks noChangeArrowheads="1"/>
          </p:cNvSpPr>
          <p:nvPr/>
        </p:nvSpPr>
        <p:spPr bwMode="auto">
          <a:xfrm>
            <a:off x="199212" y="2279089"/>
            <a:ext cx="8698888" cy="936068"/>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400" dirty="0">
                <a:latin typeface="+mj-lt"/>
              </a:rPr>
              <a:t>Обязательство </a:t>
            </a:r>
            <a:r>
              <a:rPr lang="ru-RU" sz="1400" b="1" dirty="0">
                <a:solidFill>
                  <a:schemeClr val="tx2"/>
                </a:solidFill>
                <a:latin typeface="+mj-lt"/>
              </a:rPr>
              <a:t>пользователя </a:t>
            </a:r>
            <a:r>
              <a:rPr lang="ru-RU" sz="1400" dirty="0">
                <a:latin typeface="+mj-lt"/>
              </a:rPr>
              <a:t>не конкурировать с правообладателем на территории действия договора в отношении предпринимательской деятельности правообладателя, осуществляемой с использованием переданных прав</a:t>
            </a:r>
          </a:p>
        </p:txBody>
      </p:sp>
      <p:sp>
        <p:nvSpPr>
          <p:cNvPr id="13" name="AutoShape 5"/>
          <p:cNvSpPr>
            <a:spLocks noChangeArrowheads="1"/>
          </p:cNvSpPr>
          <p:nvPr/>
        </p:nvSpPr>
        <p:spPr bwMode="auto">
          <a:xfrm>
            <a:off x="199212" y="3308307"/>
            <a:ext cx="8698888" cy="733866"/>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400" dirty="0">
                <a:latin typeface="+mj-lt"/>
              </a:rPr>
              <a:t>Отказ </a:t>
            </a:r>
            <a:r>
              <a:rPr lang="ru-RU" sz="1400" b="1" dirty="0">
                <a:solidFill>
                  <a:schemeClr val="tx2"/>
                </a:solidFill>
                <a:latin typeface="+mj-lt"/>
              </a:rPr>
              <a:t>пользователя </a:t>
            </a:r>
            <a:r>
              <a:rPr lang="ru-RU" sz="1400" dirty="0">
                <a:solidFill>
                  <a:srgbClr val="FFFFFF"/>
                </a:solidFill>
                <a:latin typeface="+mj-lt"/>
              </a:rPr>
              <a:t>от получения по договорам коммерческой концессии аналогичных прав у конкурентов правообладателя</a:t>
            </a:r>
          </a:p>
        </p:txBody>
      </p:sp>
      <p:sp>
        <p:nvSpPr>
          <p:cNvPr id="15" name="AutoShape 5"/>
          <p:cNvSpPr>
            <a:spLocks noChangeArrowheads="1"/>
          </p:cNvSpPr>
          <p:nvPr/>
        </p:nvSpPr>
        <p:spPr bwMode="auto">
          <a:xfrm>
            <a:off x="199212" y="4124720"/>
            <a:ext cx="8698888" cy="705968"/>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400" dirty="0">
                <a:latin typeface="+mj-lt"/>
              </a:rPr>
              <a:t>Обязательство </a:t>
            </a:r>
            <a:r>
              <a:rPr lang="ru-RU" sz="1400" b="1" dirty="0">
                <a:solidFill>
                  <a:schemeClr val="tx2"/>
                </a:solidFill>
                <a:latin typeface="+mj-lt"/>
              </a:rPr>
              <a:t>пользователя </a:t>
            </a:r>
            <a:r>
              <a:rPr lang="ru-RU" sz="1400" dirty="0">
                <a:latin typeface="+mj-lt"/>
              </a:rPr>
              <a:t>не осуществлять реализацию аналогичных товаров (работ, услуг) с использованием товарных знаков или коммерческих обозначений других правообладателей</a:t>
            </a:r>
          </a:p>
        </p:txBody>
      </p:sp>
      <p:sp>
        <p:nvSpPr>
          <p:cNvPr id="16" name="AutoShape 5"/>
          <p:cNvSpPr>
            <a:spLocks noChangeArrowheads="1"/>
          </p:cNvSpPr>
          <p:nvPr/>
        </p:nvSpPr>
        <p:spPr bwMode="auto">
          <a:xfrm>
            <a:off x="199212" y="4907931"/>
            <a:ext cx="8698888" cy="512068"/>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400" dirty="0">
                <a:latin typeface="+mj-lt"/>
              </a:rPr>
              <a:t>Ограничение деятельности </a:t>
            </a:r>
            <a:r>
              <a:rPr lang="ru-RU" sz="1400" b="1" dirty="0">
                <a:solidFill>
                  <a:schemeClr val="tx2"/>
                </a:solidFill>
                <a:latin typeface="+mj-lt"/>
              </a:rPr>
              <a:t>пользователя</a:t>
            </a:r>
            <a:r>
              <a:rPr lang="ru-RU" sz="1400" dirty="0">
                <a:latin typeface="+mj-lt"/>
              </a:rPr>
              <a:t> пределами определенной территории</a:t>
            </a:r>
          </a:p>
        </p:txBody>
      </p:sp>
      <p:sp>
        <p:nvSpPr>
          <p:cNvPr id="18" name="AutoShape 5"/>
          <p:cNvSpPr>
            <a:spLocks noChangeArrowheads="1"/>
          </p:cNvSpPr>
          <p:nvPr/>
        </p:nvSpPr>
        <p:spPr bwMode="auto">
          <a:xfrm>
            <a:off x="199212" y="5563643"/>
            <a:ext cx="8698888" cy="844074"/>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400" dirty="0">
                <a:latin typeface="+mj-lt"/>
              </a:rPr>
              <a:t>Обязательство </a:t>
            </a:r>
            <a:r>
              <a:rPr lang="ru-RU" sz="1400" b="1" dirty="0">
                <a:solidFill>
                  <a:schemeClr val="tx2"/>
                </a:solidFill>
                <a:latin typeface="+mj-lt"/>
              </a:rPr>
              <a:t>пользователя </a:t>
            </a:r>
            <a:r>
              <a:rPr lang="ru-RU" sz="1400" dirty="0">
                <a:latin typeface="+mj-lt"/>
              </a:rPr>
              <a:t>не согласовывать с правообладателем место расположения коммерческих помещений, используемых при осуществлении предоставленных прав, а также их внешнее и внутреннее оформление</a:t>
            </a:r>
          </a:p>
        </p:txBody>
      </p:sp>
    </p:spTree>
    <p:extLst>
      <p:ext uri="{BB962C8B-B14F-4D97-AF65-F5344CB8AC3E}">
        <p14:creationId xmlns:p14="http://schemas.microsoft.com/office/powerpoint/2010/main" val="2859935243"/>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3844" name="Прямая соединительная линия 11"/>
          <p:cNvCxnSpPr>
            <a:cxnSpLocks noChangeShapeType="1"/>
          </p:cNvCxnSpPr>
          <p:nvPr/>
        </p:nvCxnSpPr>
        <p:spPr bwMode="auto">
          <a:xfrm>
            <a:off x="3635375" y="1557338"/>
            <a:ext cx="1800225" cy="0"/>
          </a:xfrm>
          <a:prstGeom prst="line">
            <a:avLst/>
          </a:prstGeom>
          <a:noFill/>
          <a:ln w="38100" algn="ctr">
            <a:solidFill>
              <a:srgbClr val="838D9B"/>
            </a:solidFill>
            <a:round/>
            <a:headEnd/>
            <a:tailEnd/>
          </a:ln>
          <a:scene3d>
            <a:camera prst="orthographicFront"/>
            <a:lightRig rig="threePt" dir="t"/>
          </a:scene3d>
          <a:sp3d>
            <a:bevelT prst="convex"/>
          </a:sp3d>
        </p:spPr>
      </p:cxnSp>
      <p:sp>
        <p:nvSpPr>
          <p:cNvPr id="6" name="AutoShape 5"/>
          <p:cNvSpPr>
            <a:spLocks noChangeArrowheads="1"/>
          </p:cNvSpPr>
          <p:nvPr/>
        </p:nvSpPr>
        <p:spPr bwMode="auto">
          <a:xfrm>
            <a:off x="250825" y="2391833"/>
            <a:ext cx="3600450" cy="126153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85000" lnSpcReduction="10000"/>
          </a:bodyPr>
          <a:lstStyle/>
          <a:p>
            <a:pPr algn="ctr"/>
            <a:r>
              <a:rPr lang="ru-RU" dirty="0">
                <a:latin typeface="+mn-lt"/>
              </a:rPr>
              <a:t>По требованиям о несоответствии качества товаров (работ, услуг), продаваемых (выполняемых, оказываемых) пользователем по договору коммерческой концессии</a:t>
            </a:r>
            <a:endParaRPr lang="ru-RU" sz="1600" dirty="0">
              <a:latin typeface="+mn-lt"/>
            </a:endParaRPr>
          </a:p>
        </p:txBody>
      </p:sp>
      <p:sp>
        <p:nvSpPr>
          <p:cNvPr id="16" name="Заголовок 1"/>
          <p:cNvSpPr txBox="1">
            <a:spLocks/>
          </p:cNvSpPr>
          <p:nvPr/>
        </p:nvSpPr>
        <p:spPr>
          <a:xfrm>
            <a:off x="755576" y="332656"/>
            <a:ext cx="7488832" cy="978768"/>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8600"/>
                </a:solidFill>
                <a:effectLst>
                  <a:outerShdw blurRad="50800" dist="38100" dir="2700000" algn="tl" rotWithShape="0">
                    <a:srgbClr val="000000">
                      <a:alpha val="43000"/>
                    </a:srgbClr>
                  </a:outerShdw>
                </a:effectLst>
              </a:rPr>
              <a:t>Ответственность правообладателя по требованиям, предъявляемым к пользователю</a:t>
            </a:r>
          </a:p>
        </p:txBody>
      </p:sp>
      <p:cxnSp>
        <p:nvCxnSpPr>
          <p:cNvPr id="21" name="Прямая со стрелкой 20"/>
          <p:cNvCxnSpPr>
            <a:endCxn id="6" idx="0"/>
          </p:cNvCxnSpPr>
          <p:nvPr/>
        </p:nvCxnSpPr>
        <p:spPr bwMode="auto">
          <a:xfrm flipH="1">
            <a:off x="2051050" y="1556792"/>
            <a:ext cx="2520951" cy="835041"/>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190</a:t>
            </a:r>
          </a:p>
        </p:txBody>
      </p:sp>
      <p:sp>
        <p:nvSpPr>
          <p:cNvPr id="28" name="AutoShape 5"/>
          <p:cNvSpPr>
            <a:spLocks noChangeArrowheads="1"/>
          </p:cNvSpPr>
          <p:nvPr/>
        </p:nvSpPr>
        <p:spPr bwMode="auto">
          <a:xfrm>
            <a:off x="5170433" y="2391833"/>
            <a:ext cx="3529013" cy="126153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lnSpcReduction="10000"/>
          </a:bodyPr>
          <a:lstStyle/>
          <a:p>
            <a:pPr algn="ctr"/>
            <a:r>
              <a:rPr lang="ru-RU" dirty="0">
                <a:latin typeface="+mn-lt"/>
              </a:rPr>
              <a:t>По требованиям, предъявляемым как к изготовителю продукции правообладателя</a:t>
            </a:r>
            <a:endParaRPr lang="ru-RU" sz="1400" i="1" u="sng" dirty="0">
              <a:latin typeface="+mn-lt"/>
            </a:endParaRPr>
          </a:p>
        </p:txBody>
      </p:sp>
      <p:cxnSp>
        <p:nvCxnSpPr>
          <p:cNvPr id="18" name="Прямая со стрелкой 17"/>
          <p:cNvCxnSpPr>
            <a:endCxn id="28" idx="0"/>
          </p:cNvCxnSpPr>
          <p:nvPr/>
        </p:nvCxnSpPr>
        <p:spPr bwMode="auto">
          <a:xfrm>
            <a:off x="4572001" y="1557338"/>
            <a:ext cx="2362939" cy="834495"/>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5" name="Скругленный прямоугольник 14"/>
          <p:cNvSpPr/>
          <p:nvPr/>
        </p:nvSpPr>
        <p:spPr bwMode="auto">
          <a:xfrm>
            <a:off x="1108515" y="4198084"/>
            <a:ext cx="1886463" cy="1054119"/>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anchor="ctr">
            <a:noAutofit/>
          </a:bodyPr>
          <a:lstStyle/>
          <a:p>
            <a:pPr algn="ctr">
              <a:defRPr/>
            </a:pPr>
            <a:r>
              <a:rPr lang="ru-RU" dirty="0">
                <a:solidFill>
                  <a:srgbClr val="0E5C13"/>
                </a:solidFill>
                <a:effectLst>
                  <a:outerShdw blurRad="38100" dist="38100" dir="2700000" algn="tl">
                    <a:srgbClr val="000000">
                      <a:alpha val="43137"/>
                    </a:srgbClr>
                  </a:outerShdw>
                </a:effectLst>
                <a:latin typeface="+mn-lt"/>
              </a:rPr>
              <a:t>Солидарная</a:t>
            </a:r>
          </a:p>
        </p:txBody>
      </p:sp>
      <p:sp>
        <p:nvSpPr>
          <p:cNvPr id="17" name="Скругленный прямоугольник 16"/>
          <p:cNvSpPr/>
          <p:nvPr/>
        </p:nvSpPr>
        <p:spPr bwMode="auto">
          <a:xfrm>
            <a:off x="5992405" y="4198084"/>
            <a:ext cx="1886463" cy="1054119"/>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anchor="ctr">
            <a:noAutofit/>
          </a:bodyPr>
          <a:lstStyle/>
          <a:p>
            <a:pPr algn="ctr">
              <a:defRPr/>
            </a:pPr>
            <a:r>
              <a:rPr lang="ru-RU" dirty="0">
                <a:solidFill>
                  <a:srgbClr val="0E5C13"/>
                </a:solidFill>
                <a:effectLst>
                  <a:outerShdw blurRad="38100" dist="38100" dir="2700000" algn="tl">
                    <a:srgbClr val="000000">
                      <a:alpha val="43137"/>
                    </a:srgbClr>
                  </a:outerShdw>
                </a:effectLst>
                <a:latin typeface="+mn-lt"/>
              </a:rPr>
              <a:t>Субсидиарная</a:t>
            </a:r>
          </a:p>
        </p:txBody>
      </p:sp>
      <p:cxnSp>
        <p:nvCxnSpPr>
          <p:cNvPr id="23" name="Прямая со стрелкой 22"/>
          <p:cNvCxnSpPr>
            <a:stCxn id="6" idx="2"/>
            <a:endCxn id="15" idx="0"/>
          </p:cNvCxnSpPr>
          <p:nvPr/>
        </p:nvCxnSpPr>
        <p:spPr bwMode="auto">
          <a:xfrm>
            <a:off x="2051050" y="3653366"/>
            <a:ext cx="697" cy="544718"/>
          </a:xfrm>
          <a:prstGeom prst="straightConnector1">
            <a:avLst/>
          </a:prstGeom>
          <a:ln w="38100" cmpd="sng">
            <a:solidFill>
              <a:srgbClr val="B9F4BD"/>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5" name="Прямая со стрелкой 24"/>
          <p:cNvCxnSpPr/>
          <p:nvPr/>
        </p:nvCxnSpPr>
        <p:spPr bwMode="auto">
          <a:xfrm>
            <a:off x="6934940" y="3653366"/>
            <a:ext cx="697" cy="544718"/>
          </a:xfrm>
          <a:prstGeom prst="straightConnector1">
            <a:avLst/>
          </a:prstGeom>
          <a:ln w="38100" cmpd="sng">
            <a:solidFill>
              <a:srgbClr val="B9F4BD"/>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45560183"/>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468313" y="188913"/>
            <a:ext cx="8229600" cy="887412"/>
          </a:xfrm>
        </p:spPr>
        <p:txBody>
          <a:bodyPr>
            <a:normAutofit/>
          </a:bodyPr>
          <a:lstStyle/>
          <a:p>
            <a:pPr algn="ctr">
              <a:defRPr/>
            </a:pPr>
            <a:r>
              <a:rPr lang="ru-RU" sz="2000" b="1" dirty="0"/>
              <a:t>Основания отказа правообладателя от исполнения </a:t>
            </a:r>
            <a:br>
              <a:rPr lang="ru-RU" sz="2000" b="1" dirty="0"/>
            </a:br>
            <a:r>
              <a:rPr lang="ru-RU" sz="2000" b="1" dirty="0"/>
              <a:t>договора полностью или частично</a:t>
            </a:r>
          </a:p>
        </p:txBody>
      </p:sp>
      <p:sp>
        <p:nvSpPr>
          <p:cNvPr id="2" name="AutoShape 5"/>
          <p:cNvSpPr>
            <a:spLocks noChangeArrowheads="1"/>
          </p:cNvSpPr>
          <p:nvPr/>
        </p:nvSpPr>
        <p:spPr bwMode="auto">
          <a:xfrm>
            <a:off x="395288" y="1412875"/>
            <a:ext cx="4105275" cy="136842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a:bodyPr>
          <a:lstStyle/>
          <a:p>
            <a:pPr algn="ctr">
              <a:defRPr/>
            </a:pPr>
            <a:r>
              <a:rPr lang="ru-RU" sz="1700" dirty="0">
                <a:latin typeface="+mj-lt"/>
              </a:rPr>
              <a:t>Нарушение пользователем условий договора о качестве производимых товаров, выполняемых работ, оказываемых услуг</a:t>
            </a:r>
          </a:p>
        </p:txBody>
      </p:sp>
      <p:sp>
        <p:nvSpPr>
          <p:cNvPr id="4" name="AutoShape 5"/>
          <p:cNvSpPr>
            <a:spLocks noChangeArrowheads="1"/>
          </p:cNvSpPr>
          <p:nvPr/>
        </p:nvSpPr>
        <p:spPr bwMode="auto">
          <a:xfrm>
            <a:off x="2884488" y="2980796"/>
            <a:ext cx="4105275" cy="935037"/>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fontScale="92500"/>
          </a:bodyPr>
          <a:lstStyle/>
          <a:p>
            <a:pPr algn="ctr">
              <a:defRPr/>
            </a:pPr>
            <a:r>
              <a:rPr lang="ru-RU" sz="1700" dirty="0">
                <a:latin typeface="+mj-lt"/>
              </a:rPr>
              <a:t>Нарушение пользователем обязанности выплатить правообладателю вознаграждение в установленный срок</a:t>
            </a:r>
          </a:p>
        </p:txBody>
      </p:sp>
      <p:sp>
        <p:nvSpPr>
          <p:cNvPr id="19" name="AutoShape 5"/>
          <p:cNvSpPr>
            <a:spLocks noChangeArrowheads="1"/>
          </p:cNvSpPr>
          <p:nvPr/>
        </p:nvSpPr>
        <p:spPr bwMode="auto">
          <a:xfrm>
            <a:off x="5148263" y="1412875"/>
            <a:ext cx="3816350" cy="136842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fontScale="85000" lnSpcReduction="10000"/>
          </a:bodyPr>
          <a:lstStyle/>
          <a:p>
            <a:pPr algn="ctr">
              <a:defRPr/>
            </a:pPr>
            <a:r>
              <a:rPr lang="ru-RU" sz="1700" dirty="0">
                <a:latin typeface="+mj-lt"/>
              </a:rPr>
              <a:t>Грубое нарушение пользователем инструкций и указаний правообладателя, связанных с характером, способами и условиями использования предоставленных исключительных прав</a:t>
            </a:r>
          </a:p>
        </p:txBody>
      </p:sp>
      <p:sp>
        <p:nvSpPr>
          <p:cNvPr id="24" name="TextBox 23"/>
          <p:cNvSpPr txBox="1"/>
          <p:nvPr/>
        </p:nvSpPr>
        <p:spPr>
          <a:xfrm>
            <a:off x="216165" y="4568826"/>
            <a:ext cx="576262" cy="1446213"/>
          </a:xfrm>
          <a:prstGeom prst="rect">
            <a:avLst/>
          </a:prstGeom>
          <a:noFill/>
        </p:spPr>
        <p:txBody>
          <a:bodyPr>
            <a:spAutoFit/>
          </a:bodyPr>
          <a:lstStyle/>
          <a:p>
            <a:pPr>
              <a:defRPr/>
            </a:pPr>
            <a:r>
              <a:rPr lang="ru-RU" sz="8800" b="1" dirty="0">
                <a:solidFill>
                  <a:srgbClr val="C00000"/>
                </a:solidFill>
                <a:latin typeface="+mn-lt"/>
              </a:rPr>
              <a:t>!</a:t>
            </a:r>
          </a:p>
        </p:txBody>
      </p:sp>
      <p:sp>
        <p:nvSpPr>
          <p:cNvPr id="25" name="TextBox 24"/>
          <p:cNvSpPr txBox="1"/>
          <p:nvPr/>
        </p:nvSpPr>
        <p:spPr>
          <a:xfrm>
            <a:off x="914400" y="4416426"/>
            <a:ext cx="8050213" cy="2000548"/>
          </a:xfrm>
          <a:prstGeom prst="rect">
            <a:avLst/>
          </a:prstGeom>
          <a:solidFill>
            <a:schemeClr val="tx1">
              <a:lumMod val="75000"/>
            </a:schemeClr>
          </a:solidFill>
          <a:ln w="38100">
            <a:solidFill>
              <a:srgbClr val="C00000"/>
            </a:solidFill>
          </a:ln>
        </p:spPr>
        <p:txBody>
          <a:bodyPr wrap="square">
            <a:spAutoFit/>
          </a:bodyPr>
          <a:lstStyle/>
          <a:p>
            <a:pPr algn="ctr" defTabSz="1044575">
              <a:tabLst>
                <a:tab pos="7445375" algn="l"/>
              </a:tabLst>
              <a:defRPr/>
            </a:pPr>
            <a:endParaRPr lang="ru-RU" sz="1000" b="1" dirty="0">
              <a:solidFill>
                <a:srgbClr val="C00000"/>
              </a:solidFill>
              <a:latin typeface="+mn-lt"/>
            </a:endParaRPr>
          </a:p>
          <a:p>
            <a:pPr algn="ctr" defTabSz="1044575">
              <a:tabLst>
                <a:tab pos="7445375" algn="l"/>
              </a:tabLst>
              <a:defRPr/>
            </a:pPr>
            <a:r>
              <a:rPr lang="ru-RU" sz="1600" b="1" dirty="0">
                <a:solidFill>
                  <a:srgbClr val="C00000"/>
                </a:solidFill>
                <a:latin typeface="+mn-lt"/>
              </a:rPr>
              <a:t>Отказ возможен при условии соблюдения досудебного порядка урегулирования спора (при предъявлении требования об устранении нарушений и его неисполнении пользователем) либо повторное совершение пользователем  такого нарушения в течение одного года после направления ему указанного требования </a:t>
            </a:r>
          </a:p>
          <a:p>
            <a:pPr algn="ctr" defTabSz="1044575">
              <a:tabLst>
                <a:tab pos="7445375" algn="l"/>
              </a:tabLst>
              <a:defRPr/>
            </a:pPr>
            <a:r>
              <a:rPr lang="ru-RU" sz="1600" b="1" dirty="0">
                <a:solidFill>
                  <a:srgbClr val="C00000"/>
                </a:solidFill>
                <a:latin typeface="+mn-lt"/>
              </a:rPr>
              <a:t>(ст. 1037 ГК РФ)</a:t>
            </a:r>
          </a:p>
          <a:p>
            <a:pPr algn="ctr" defTabSz="1044575">
              <a:tabLst>
                <a:tab pos="7445375" algn="l"/>
              </a:tabLst>
              <a:defRPr/>
            </a:pPr>
            <a:endParaRPr lang="ru-RU" dirty="0">
              <a:latin typeface="+mn-lt"/>
            </a:endParaRPr>
          </a:p>
        </p:txBody>
      </p:sp>
      <p:sp>
        <p:nvSpPr>
          <p:cNvPr id="10" name="TextBox 9"/>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191</a:t>
            </a:r>
          </a:p>
        </p:txBody>
      </p:sp>
    </p:spTree>
    <p:extLst>
      <p:ext uri="{BB962C8B-B14F-4D97-AF65-F5344CB8AC3E}">
        <p14:creationId xmlns:p14="http://schemas.microsoft.com/office/powerpoint/2010/main" val="1236704978"/>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95536" y="116632"/>
            <a:ext cx="7879222" cy="4001095"/>
          </a:xfrm>
          <a:prstGeom prst="rect">
            <a:avLst/>
          </a:prstGeom>
        </p:spPr>
        <p:txBody>
          <a:bodyPr wrap="square">
            <a:spAutoFit/>
          </a:bodyPr>
          <a:lstStyle/>
          <a:p>
            <a:pPr algn="ctr" eaLnBrk="0" fontAlgn="base" hangingPunct="0">
              <a:spcBef>
                <a:spcPct val="0"/>
              </a:spcBef>
              <a:spcAft>
                <a:spcPct val="0"/>
              </a:spcAft>
              <a:defRPr/>
            </a:pPr>
            <a:endParaRPr lang="ru-RU" sz="1600" kern="0" dirty="0"/>
          </a:p>
          <a:p>
            <a:pPr algn="ctr" eaLnBrk="0" fontAlgn="base" hangingPunct="0">
              <a:spcBef>
                <a:spcPct val="0"/>
              </a:spcBef>
              <a:spcAft>
                <a:spcPct val="0"/>
              </a:spcAft>
              <a:defRPr/>
            </a:pPr>
            <a:r>
              <a:rPr lang="ru-RU" sz="1600" kern="0" dirty="0"/>
              <a:t>Гражданское право (особенная часть)</a:t>
            </a:r>
          </a:p>
          <a:p>
            <a:pPr algn="ctr" eaLnBrk="0" fontAlgn="base" hangingPunct="0">
              <a:spcBef>
                <a:spcPct val="0"/>
              </a:spcBef>
              <a:spcAft>
                <a:spcPct val="0"/>
              </a:spcAft>
              <a:defRPr/>
            </a:pPr>
            <a:r>
              <a:rPr lang="ru-RU" sz="1600" kern="0" dirty="0"/>
              <a:t>направление подготовки </a:t>
            </a:r>
          </a:p>
          <a:p>
            <a:pPr algn="ctr" eaLnBrk="0" fontAlgn="base" hangingPunct="0">
              <a:spcBef>
                <a:spcPct val="0"/>
              </a:spcBef>
              <a:spcAft>
                <a:spcPct val="0"/>
              </a:spcAft>
              <a:defRPr/>
            </a:pPr>
            <a:r>
              <a:rPr lang="ru-RU" sz="1600" kern="0" dirty="0"/>
              <a:t>«Правовое обеспечение национальной безопасности»</a:t>
            </a:r>
          </a:p>
          <a:p>
            <a:pPr algn="ctr" eaLnBrk="0" fontAlgn="base" hangingPunct="0">
              <a:spcBef>
                <a:spcPct val="0"/>
              </a:spcBef>
              <a:spcAft>
                <a:spcPct val="0"/>
              </a:spcAft>
              <a:defRPr/>
            </a:pPr>
            <a:r>
              <a:rPr lang="ru-RU" sz="1600" kern="0" dirty="0"/>
              <a:t>(уровень </a:t>
            </a:r>
            <a:r>
              <a:rPr lang="ru-RU" sz="1600" kern="0" dirty="0" err="1"/>
              <a:t>специалитета</a:t>
            </a:r>
            <a:r>
              <a:rPr lang="ru-RU" sz="1600" kern="0" dirty="0"/>
              <a:t>)</a:t>
            </a: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Модуль 6. </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Обязательства по оказанию финансовых услуг</a:t>
            </a:r>
          </a:p>
          <a:p>
            <a:pPr algn="ctr" eaLnBrk="0" fontAlgn="base" hangingPunct="0">
              <a:spcBef>
                <a:spcPct val="0"/>
              </a:spcBef>
              <a:spcAft>
                <a:spcPct val="0"/>
              </a:spcAft>
              <a:defRPr/>
            </a:pP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Лекция. Тема 1.</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Обязательства по страхованию</a:t>
            </a:r>
          </a:p>
        </p:txBody>
      </p:sp>
      <p:sp>
        <p:nvSpPr>
          <p:cNvPr id="4" name="TextBox 3"/>
          <p:cNvSpPr txBox="1"/>
          <p:nvPr/>
        </p:nvSpPr>
        <p:spPr>
          <a:xfrm>
            <a:off x="8467640" y="548680"/>
            <a:ext cx="827584" cy="492443"/>
          </a:xfrm>
          <a:prstGeom prst="rect">
            <a:avLst/>
          </a:prstGeom>
          <a:noFill/>
        </p:spPr>
        <p:txBody>
          <a:bodyPr wrap="square" rtlCol="0">
            <a:spAutoFit/>
          </a:bodyPr>
          <a:lstStyle/>
          <a:p>
            <a:pPr algn="ctr" fontAlgn="base">
              <a:spcBef>
                <a:spcPct val="0"/>
              </a:spcBef>
              <a:spcAft>
                <a:spcPct val="0"/>
              </a:spcAft>
            </a:pPr>
            <a:r>
              <a:rPr lang="ru-RU" sz="2600" b="1" dirty="0">
                <a:solidFill>
                  <a:srgbClr val="40464F"/>
                </a:solidFill>
              </a:rPr>
              <a:t>99</a:t>
            </a:r>
          </a:p>
        </p:txBody>
      </p:sp>
      <p:sp>
        <p:nvSpPr>
          <p:cNvPr id="2" name="Прямоугольник 1">
            <a:extLst>
              <a:ext uri="{FF2B5EF4-FFF2-40B4-BE49-F238E27FC236}">
                <a16:creationId xmlns:a16="http://schemas.microsoft.com/office/drawing/2014/main" xmlns="" id="{BAF947E1-F662-2947-B638-E7DE2ED7AE65}"/>
              </a:ext>
            </a:extLst>
          </p:cNvPr>
          <p:cNvSpPr/>
          <p:nvPr/>
        </p:nvSpPr>
        <p:spPr>
          <a:xfrm>
            <a:off x="4132707" y="5142216"/>
            <a:ext cx="4572000" cy="1323439"/>
          </a:xfrm>
          <a:prstGeom prst="rect">
            <a:avLst/>
          </a:prstGeom>
        </p:spPr>
        <p:txBody>
          <a:bodyPr>
            <a:spAutoFit/>
          </a:bodyPr>
          <a:lstStyle/>
          <a:p>
            <a:pPr algn="r">
              <a:defRPr/>
            </a:pPr>
            <a:r>
              <a:rPr lang="ru-RU" sz="1600" b="1" dirty="0">
                <a:effectLst>
                  <a:outerShdw blurRad="38100" dist="38100" dir="2700000" algn="tl">
                    <a:srgbClr val="000000">
                      <a:alpha val="43137"/>
                    </a:srgbClr>
                  </a:outerShdw>
                </a:effectLst>
              </a:rPr>
              <a:t>Козлова Елена Борисовна</a:t>
            </a:r>
            <a:r>
              <a:rPr lang="ru-RU" sz="1600" dirty="0">
                <a:effectLst>
                  <a:outerShdw blurRad="38100" dist="38100" dir="2700000" algn="tl">
                    <a:srgbClr val="000000">
                      <a:alpha val="43137"/>
                    </a:srgbClr>
                  </a:outerShdw>
                </a:effectLst>
              </a:rPr>
              <a:t> </a:t>
            </a:r>
          </a:p>
          <a:p>
            <a:pPr algn="r">
              <a:defRPr/>
            </a:pPr>
            <a:r>
              <a:rPr lang="ru-RU" sz="1600" dirty="0">
                <a:effectLst>
                  <a:outerShdw blurRad="38100" dist="38100" dir="2700000" algn="tl">
                    <a:srgbClr val="000000">
                      <a:alpha val="43137"/>
                    </a:srgbClr>
                  </a:outerShdw>
                </a:effectLst>
              </a:rPr>
              <a:t>профессор кафедры  гражданского и предпринимательского права</a:t>
            </a:r>
          </a:p>
          <a:p>
            <a:pPr algn="r">
              <a:defRPr/>
            </a:pPr>
            <a:r>
              <a:rPr lang="ru-RU" sz="1600" dirty="0">
                <a:effectLst>
                  <a:outerShdw blurRad="38100" dist="38100" dir="2700000" algn="tl">
                    <a:srgbClr val="000000">
                      <a:alpha val="43137"/>
                    </a:srgbClr>
                  </a:outerShdw>
                </a:effectLst>
              </a:rPr>
              <a:t>ВГУЮ (РПА Минюста России),</a:t>
            </a:r>
          </a:p>
          <a:p>
            <a:pPr algn="r">
              <a:defRPr/>
            </a:pPr>
            <a:r>
              <a:rPr lang="ru-RU" sz="1600" dirty="0">
                <a:effectLst>
                  <a:outerShdw blurRad="38100" dist="38100" dir="2700000" algn="tl">
                    <a:srgbClr val="000000">
                      <a:alpha val="43137"/>
                    </a:srgbClr>
                  </a:outerShdw>
                </a:effectLst>
              </a:rPr>
              <a:t>доктор юридических наук, доцент</a:t>
            </a:r>
          </a:p>
        </p:txBody>
      </p:sp>
      <p:sp>
        <p:nvSpPr>
          <p:cNvPr id="3" name="Прямоугольник 2">
            <a:extLst>
              <a:ext uri="{FF2B5EF4-FFF2-40B4-BE49-F238E27FC236}">
                <a16:creationId xmlns:a16="http://schemas.microsoft.com/office/drawing/2014/main" xmlns="" id="{73200973-370E-4D49-826C-79771E85D82B}"/>
              </a:ext>
            </a:extLst>
          </p:cNvPr>
          <p:cNvSpPr/>
          <p:nvPr/>
        </p:nvSpPr>
        <p:spPr>
          <a:xfrm>
            <a:off x="676809" y="6190734"/>
            <a:ext cx="2436564" cy="369332"/>
          </a:xfrm>
          <a:prstGeom prst="rect">
            <a:avLst/>
          </a:prstGeom>
        </p:spPr>
        <p:txBody>
          <a:bodyPr wrap="none">
            <a:spAutoFit/>
          </a:bodyPr>
          <a:lstStyle/>
          <a:p>
            <a:r>
              <a:rPr lang="ru-RU" dirty="0"/>
              <a:t>© Козлова Е.Б., 2019</a:t>
            </a:r>
          </a:p>
        </p:txBody>
      </p:sp>
    </p:spTree>
    <p:extLst>
      <p:ext uri="{BB962C8B-B14F-4D97-AF65-F5344CB8AC3E}">
        <p14:creationId xmlns:p14="http://schemas.microsoft.com/office/powerpoint/2010/main" val="1375655607"/>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5"/>
          <p:cNvSpPr>
            <a:spLocks noChangeArrowheads="1"/>
          </p:cNvSpPr>
          <p:nvPr/>
        </p:nvSpPr>
        <p:spPr bwMode="auto">
          <a:xfrm>
            <a:off x="162370" y="1350236"/>
            <a:ext cx="8691148" cy="2683379"/>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lnSpcReduction="10000"/>
          </a:bodyPr>
          <a:lstStyle/>
          <a:p>
            <a:pPr lvl="0" algn="just"/>
            <a:r>
              <a:rPr lang="ru-RU" dirty="0">
                <a:solidFill>
                  <a:prstClr val="white"/>
                </a:solidFill>
              </a:rPr>
              <a:t>             </a:t>
            </a:r>
            <a:r>
              <a:rPr lang="ru-RU" sz="1700" b="1" dirty="0">
                <a:solidFill>
                  <a:schemeClr val="tx2"/>
                </a:solidFill>
                <a:effectLst>
                  <a:outerShdw blurRad="38100" dist="38100" dir="2700000" algn="tl">
                    <a:srgbClr val="000000">
                      <a:alpha val="43137"/>
                    </a:srgbClr>
                  </a:outerShdw>
                </a:effectLst>
              </a:rPr>
              <a:t>Страхование</a:t>
            </a:r>
            <a:r>
              <a:rPr lang="ru-RU" sz="1700" dirty="0">
                <a:solidFill>
                  <a:prstClr val="white"/>
                </a:solidFill>
              </a:rPr>
              <a:t> - отношения по защите интересов физических и юридических лиц, Российской Федерации, субъектов Российской Федерации и муниципальных образований при наступлении определенных страховых случаев за счет денежных фондов, формируемых страховщиками из уплаченных страховых премий (страховых взносов), а также за счет иных средств страховщиков</a:t>
            </a:r>
          </a:p>
          <a:p>
            <a:pPr lvl="0" algn="just"/>
            <a:endParaRPr lang="ru-RU" sz="1700" dirty="0">
              <a:solidFill>
                <a:prstClr val="white"/>
              </a:solidFill>
            </a:endParaRPr>
          </a:p>
          <a:p>
            <a:pPr lvl="0" algn="ctr"/>
            <a:r>
              <a:rPr lang="ru-RU" sz="1700" dirty="0">
                <a:solidFill>
                  <a:prstClr val="white"/>
                </a:solidFill>
              </a:rPr>
              <a:t>(ст. 2 Закона РФ от 27.11.1992 г. № 4015-1 «Об организации страхового дела в Российской Федерации»).</a:t>
            </a:r>
          </a:p>
        </p:txBody>
      </p:sp>
      <p:sp>
        <p:nvSpPr>
          <p:cNvPr id="17" name="Заголовок 1"/>
          <p:cNvSpPr txBox="1">
            <a:spLocks noGrp="1"/>
          </p:cNvSpPr>
          <p:nvPr>
            <p:ph type="title"/>
          </p:nvPr>
        </p:nvSpPr>
        <p:spPr>
          <a:xfrm>
            <a:off x="827584" y="381000"/>
            <a:ext cx="7272808" cy="660123"/>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8600"/>
                </a:solidFill>
                <a:effectLst>
                  <a:outerShdw blurRad="50800" dist="38100" dir="2700000" algn="tl" rotWithShape="0">
                    <a:srgbClr val="000000">
                      <a:alpha val="43000"/>
                    </a:srgbClr>
                  </a:outerShdw>
                </a:effectLst>
              </a:rPr>
              <a:t>Основные понятия</a:t>
            </a:r>
            <a:endParaRPr lang="ru-RU" sz="1600" b="1" dirty="0">
              <a:solidFill>
                <a:srgbClr val="FF8600"/>
              </a:solidFill>
              <a:effectLst>
                <a:outerShdw blurRad="50800" dist="38100" dir="2700000" algn="tl" rotWithShape="0">
                  <a:srgbClr val="000000">
                    <a:alpha val="43000"/>
                  </a:srgbClr>
                </a:outerShdw>
              </a:effectLst>
            </a:endParaRPr>
          </a:p>
        </p:txBody>
      </p:sp>
      <p:sp>
        <p:nvSpPr>
          <p:cNvPr id="20" name="Стрелка вправо 19"/>
          <p:cNvSpPr/>
          <p:nvPr/>
        </p:nvSpPr>
        <p:spPr bwMode="auto">
          <a:xfrm>
            <a:off x="3851920" y="4653136"/>
            <a:ext cx="792088" cy="360759"/>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defRPr/>
            </a:pPr>
            <a:endParaRPr lang="ru-RU">
              <a:effectLst>
                <a:outerShdw blurRad="38100" dist="38100" dir="2700000" algn="tl">
                  <a:srgbClr val="000000">
                    <a:alpha val="43137"/>
                  </a:srgbClr>
                </a:outerShdw>
              </a:effectLst>
            </a:endParaRPr>
          </a:p>
        </p:txBody>
      </p:sp>
      <p:sp>
        <p:nvSpPr>
          <p:cNvPr id="16" name="TextBox 15"/>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193</a:t>
            </a:r>
          </a:p>
        </p:txBody>
      </p:sp>
      <p:sp>
        <p:nvSpPr>
          <p:cNvPr id="22" name="AutoShape 5"/>
          <p:cNvSpPr>
            <a:spLocks noChangeArrowheads="1"/>
          </p:cNvSpPr>
          <p:nvPr/>
        </p:nvSpPr>
        <p:spPr bwMode="auto">
          <a:xfrm>
            <a:off x="162370" y="4304491"/>
            <a:ext cx="8691148" cy="223304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just"/>
            <a:r>
              <a:rPr lang="ru-RU" dirty="0">
                <a:solidFill>
                  <a:prstClr val="white"/>
                </a:solidFill>
              </a:rPr>
              <a:t>             </a:t>
            </a:r>
            <a:r>
              <a:rPr lang="ru-RU" sz="1700" b="1" dirty="0">
                <a:solidFill>
                  <a:schemeClr val="tx2"/>
                </a:solidFill>
                <a:effectLst>
                  <a:outerShdw blurRad="38100" dist="38100" dir="2700000" algn="tl">
                    <a:srgbClr val="000000">
                      <a:alpha val="43137"/>
                    </a:srgbClr>
                  </a:outerShdw>
                </a:effectLst>
              </a:rPr>
              <a:t>Страховой случай</a:t>
            </a:r>
            <a:r>
              <a:rPr lang="ru-RU" sz="1700" dirty="0">
                <a:solidFill>
                  <a:prstClr val="white"/>
                </a:solidFill>
              </a:rPr>
              <a:t> - </a:t>
            </a:r>
            <a:r>
              <a:rPr lang="ru-RU" sz="1600" dirty="0"/>
              <a:t> совершившееся событие, предусмотренное договором страхования или законом, с наступлением которого возникает обязанность страховщика произвести страховую выплату страхователю, застрахованному лицу, выгодоприобретателю или иным третьим лицам</a:t>
            </a:r>
          </a:p>
          <a:p>
            <a:pPr algn="just"/>
            <a:endParaRPr lang="ru-RU" sz="1600" dirty="0"/>
          </a:p>
          <a:p>
            <a:pPr lvl="0" algn="ctr"/>
            <a:r>
              <a:rPr lang="ru-RU" sz="1700" dirty="0">
                <a:solidFill>
                  <a:prstClr val="white"/>
                </a:solidFill>
              </a:rPr>
              <a:t>(ст. 9 Закона РФ от 27.11.1992 г. № 4015-1 «Об организации страхового дела в Российской Федерации»).</a:t>
            </a:r>
          </a:p>
        </p:txBody>
      </p:sp>
    </p:spTree>
    <p:extLst>
      <p:ext uri="{BB962C8B-B14F-4D97-AF65-F5344CB8AC3E}">
        <p14:creationId xmlns:p14="http://schemas.microsoft.com/office/powerpoint/2010/main" val="1673394985"/>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5"/>
          <p:cNvSpPr>
            <a:spLocks noChangeArrowheads="1"/>
          </p:cNvSpPr>
          <p:nvPr/>
        </p:nvSpPr>
        <p:spPr bwMode="auto">
          <a:xfrm>
            <a:off x="162370" y="1350236"/>
            <a:ext cx="8691148" cy="2683379"/>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just"/>
            <a:r>
              <a:rPr lang="ru-RU" dirty="0">
                <a:solidFill>
                  <a:prstClr val="white"/>
                </a:solidFill>
              </a:rPr>
              <a:t>             </a:t>
            </a:r>
            <a:r>
              <a:rPr lang="ru-RU" sz="1700" b="1" dirty="0">
                <a:solidFill>
                  <a:schemeClr val="tx2"/>
                </a:solidFill>
                <a:effectLst>
                  <a:outerShdw blurRad="38100" dist="38100" dir="2700000" algn="tl">
                    <a:srgbClr val="000000">
                      <a:alpha val="43137"/>
                    </a:srgbClr>
                  </a:outerShdw>
                </a:effectLst>
              </a:rPr>
              <a:t>Страховая выплата</a:t>
            </a:r>
            <a:r>
              <a:rPr lang="ru-RU" sz="1700" dirty="0">
                <a:solidFill>
                  <a:prstClr val="white"/>
                </a:solidFill>
              </a:rPr>
              <a:t> - </a:t>
            </a:r>
            <a:r>
              <a:rPr lang="ru-RU" sz="1600" dirty="0"/>
              <a:t>денежная сумма, которая определена в порядке, установленном федеральным законом и (или) договором страхования, и выплачивается страховщиком страхователю, застрахованному лицу, выгодоприобретателю при наступлении страхового случая</a:t>
            </a:r>
          </a:p>
          <a:p>
            <a:pPr lvl="0" algn="just"/>
            <a:endParaRPr lang="ru-RU" sz="1700" dirty="0">
              <a:solidFill>
                <a:prstClr val="white"/>
              </a:solidFill>
            </a:endParaRPr>
          </a:p>
          <a:p>
            <a:pPr lvl="0" algn="ctr"/>
            <a:r>
              <a:rPr lang="ru-RU" sz="1700" dirty="0">
                <a:solidFill>
                  <a:prstClr val="white"/>
                </a:solidFill>
              </a:rPr>
              <a:t>(ст. 10 Закона РФ от 27.11.1992 г. № 4015-1 «Об организации страхового дела в Российской Федерации»).</a:t>
            </a:r>
          </a:p>
        </p:txBody>
      </p:sp>
      <p:sp>
        <p:nvSpPr>
          <p:cNvPr id="17" name="Заголовок 1"/>
          <p:cNvSpPr txBox="1">
            <a:spLocks noGrp="1"/>
          </p:cNvSpPr>
          <p:nvPr>
            <p:ph type="title"/>
          </p:nvPr>
        </p:nvSpPr>
        <p:spPr>
          <a:xfrm>
            <a:off x="827584" y="381000"/>
            <a:ext cx="7272808" cy="660123"/>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8600"/>
                </a:solidFill>
                <a:effectLst>
                  <a:outerShdw blurRad="50800" dist="38100" dir="2700000" algn="tl" rotWithShape="0">
                    <a:srgbClr val="000000">
                      <a:alpha val="43000"/>
                    </a:srgbClr>
                  </a:outerShdw>
                </a:effectLst>
              </a:rPr>
              <a:t>Основные понятия</a:t>
            </a:r>
            <a:endParaRPr lang="ru-RU" sz="1600" b="1" dirty="0">
              <a:solidFill>
                <a:srgbClr val="FF8600"/>
              </a:solidFill>
              <a:effectLst>
                <a:outerShdw blurRad="50800" dist="38100" dir="2700000" algn="tl" rotWithShape="0">
                  <a:srgbClr val="000000">
                    <a:alpha val="43000"/>
                  </a:srgbClr>
                </a:outerShdw>
              </a:effectLst>
            </a:endParaRPr>
          </a:p>
        </p:txBody>
      </p:sp>
      <p:sp>
        <p:nvSpPr>
          <p:cNvPr id="20" name="Стрелка вправо 19"/>
          <p:cNvSpPr/>
          <p:nvPr/>
        </p:nvSpPr>
        <p:spPr bwMode="auto">
          <a:xfrm>
            <a:off x="3851920" y="4653136"/>
            <a:ext cx="792088" cy="360759"/>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defRPr/>
            </a:pPr>
            <a:endParaRPr lang="ru-RU">
              <a:effectLst>
                <a:outerShdw blurRad="38100" dist="38100" dir="2700000" algn="tl">
                  <a:srgbClr val="000000">
                    <a:alpha val="43137"/>
                  </a:srgbClr>
                </a:outerShdw>
              </a:effectLst>
            </a:endParaRPr>
          </a:p>
        </p:txBody>
      </p:sp>
      <p:sp>
        <p:nvSpPr>
          <p:cNvPr id="16" name="TextBox 15"/>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194</a:t>
            </a:r>
          </a:p>
        </p:txBody>
      </p:sp>
      <p:sp>
        <p:nvSpPr>
          <p:cNvPr id="22" name="AutoShape 5"/>
          <p:cNvSpPr>
            <a:spLocks noChangeArrowheads="1"/>
          </p:cNvSpPr>
          <p:nvPr/>
        </p:nvSpPr>
        <p:spPr bwMode="auto">
          <a:xfrm>
            <a:off x="162370" y="4304491"/>
            <a:ext cx="8691148" cy="1818468"/>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just"/>
            <a:r>
              <a:rPr lang="ru-RU" dirty="0">
                <a:solidFill>
                  <a:prstClr val="white"/>
                </a:solidFill>
              </a:rPr>
              <a:t>             </a:t>
            </a:r>
            <a:r>
              <a:rPr lang="ru-RU" sz="1700" b="1" dirty="0">
                <a:solidFill>
                  <a:schemeClr val="tx2"/>
                </a:solidFill>
                <a:effectLst>
                  <a:outerShdw blurRad="38100" dist="38100" dir="2700000" algn="tl">
                    <a:srgbClr val="000000">
                      <a:alpha val="43137"/>
                    </a:srgbClr>
                  </a:outerShdw>
                </a:effectLst>
              </a:rPr>
              <a:t>Страхователи</a:t>
            </a:r>
            <a:r>
              <a:rPr lang="ru-RU" sz="1700" dirty="0">
                <a:solidFill>
                  <a:prstClr val="white"/>
                </a:solidFill>
              </a:rPr>
              <a:t> - </a:t>
            </a:r>
            <a:r>
              <a:rPr lang="ru-RU" sz="1600" dirty="0"/>
              <a:t>юридические лица и дееспособные физические лица, заключившие со страховщиками договоры страхования либо являющиеся страхователями в силу закона</a:t>
            </a:r>
          </a:p>
          <a:p>
            <a:pPr algn="just"/>
            <a:endParaRPr lang="ru-RU" sz="1600" dirty="0"/>
          </a:p>
          <a:p>
            <a:pPr lvl="0" algn="ctr"/>
            <a:r>
              <a:rPr lang="ru-RU" sz="1700" dirty="0">
                <a:solidFill>
                  <a:prstClr val="white"/>
                </a:solidFill>
              </a:rPr>
              <a:t>(ст. 5 Закона РФ от 27.11.1992 г. № 4015-1 «Об организации страхового дела в Российской Федерации»).</a:t>
            </a:r>
          </a:p>
        </p:txBody>
      </p:sp>
    </p:spTree>
    <p:extLst>
      <p:ext uri="{BB962C8B-B14F-4D97-AF65-F5344CB8AC3E}">
        <p14:creationId xmlns:p14="http://schemas.microsoft.com/office/powerpoint/2010/main" val="194812689"/>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5"/>
          <p:cNvSpPr>
            <a:spLocks noChangeArrowheads="1"/>
          </p:cNvSpPr>
          <p:nvPr/>
        </p:nvSpPr>
        <p:spPr bwMode="auto">
          <a:xfrm>
            <a:off x="162370" y="1350237"/>
            <a:ext cx="8691148" cy="173479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just"/>
            <a:r>
              <a:rPr lang="ru-RU" dirty="0">
                <a:solidFill>
                  <a:prstClr val="white"/>
                </a:solidFill>
              </a:rPr>
              <a:t>             </a:t>
            </a:r>
            <a:r>
              <a:rPr lang="ru-RU" sz="1700" b="1" dirty="0">
                <a:solidFill>
                  <a:schemeClr val="tx2"/>
                </a:solidFill>
                <a:effectLst>
                  <a:outerShdw blurRad="38100" dist="38100" dir="2700000" algn="tl">
                    <a:srgbClr val="000000">
                      <a:alpha val="43137"/>
                    </a:srgbClr>
                  </a:outerShdw>
                </a:effectLst>
              </a:rPr>
              <a:t>Страховая премия</a:t>
            </a:r>
            <a:r>
              <a:rPr lang="ru-RU" sz="1700" dirty="0">
                <a:solidFill>
                  <a:prstClr val="white"/>
                </a:solidFill>
              </a:rPr>
              <a:t> - </a:t>
            </a:r>
            <a:r>
              <a:rPr lang="ru-RU" sz="1600" dirty="0"/>
              <a:t>плата за страхование, которую страхователь (выгодоприобретатель) обязан уплатить страховщику в порядке и в сроки, которые установлены договором страхования</a:t>
            </a:r>
          </a:p>
          <a:p>
            <a:pPr lvl="0" algn="just"/>
            <a:endParaRPr lang="ru-RU" sz="1700" dirty="0">
              <a:solidFill>
                <a:prstClr val="white"/>
              </a:solidFill>
            </a:endParaRPr>
          </a:p>
          <a:p>
            <a:pPr lvl="0" algn="ctr"/>
            <a:r>
              <a:rPr lang="ru-RU" sz="1700" dirty="0">
                <a:solidFill>
                  <a:prstClr val="white"/>
                </a:solidFill>
              </a:rPr>
              <a:t>(ст. 954 ГК РФ)</a:t>
            </a:r>
          </a:p>
        </p:txBody>
      </p:sp>
      <p:sp>
        <p:nvSpPr>
          <p:cNvPr id="17" name="Заголовок 1"/>
          <p:cNvSpPr txBox="1">
            <a:spLocks noGrp="1"/>
          </p:cNvSpPr>
          <p:nvPr>
            <p:ph type="title"/>
          </p:nvPr>
        </p:nvSpPr>
        <p:spPr>
          <a:xfrm>
            <a:off x="827584" y="381000"/>
            <a:ext cx="7272808" cy="660123"/>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8600"/>
                </a:solidFill>
                <a:effectLst>
                  <a:outerShdw blurRad="50800" dist="38100" dir="2700000" algn="tl" rotWithShape="0">
                    <a:srgbClr val="000000">
                      <a:alpha val="43000"/>
                    </a:srgbClr>
                  </a:outerShdw>
                </a:effectLst>
              </a:rPr>
              <a:t>Основные понятия</a:t>
            </a:r>
            <a:endParaRPr lang="ru-RU" sz="1600" b="1" dirty="0">
              <a:solidFill>
                <a:srgbClr val="FF8600"/>
              </a:solidFill>
              <a:effectLst>
                <a:outerShdw blurRad="50800" dist="38100" dir="2700000" algn="tl" rotWithShape="0">
                  <a:srgbClr val="000000">
                    <a:alpha val="43000"/>
                  </a:srgbClr>
                </a:outerShdw>
              </a:effectLst>
            </a:endParaRPr>
          </a:p>
        </p:txBody>
      </p:sp>
      <p:sp>
        <p:nvSpPr>
          <p:cNvPr id="16" name="TextBox 15"/>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195</a:t>
            </a:r>
          </a:p>
        </p:txBody>
      </p:sp>
      <p:sp>
        <p:nvSpPr>
          <p:cNvPr id="6" name="AutoShape 5"/>
          <p:cNvSpPr>
            <a:spLocks noChangeArrowheads="1"/>
          </p:cNvSpPr>
          <p:nvPr/>
        </p:nvSpPr>
        <p:spPr bwMode="auto">
          <a:xfrm>
            <a:off x="162370" y="3380712"/>
            <a:ext cx="8691148" cy="2131326"/>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just"/>
            <a:r>
              <a:rPr lang="ru-RU" dirty="0">
                <a:solidFill>
                  <a:prstClr val="white"/>
                </a:solidFill>
              </a:rPr>
              <a:t>             </a:t>
            </a:r>
            <a:r>
              <a:rPr lang="ru-RU" sz="1700" b="1" dirty="0">
                <a:solidFill>
                  <a:schemeClr val="tx2"/>
                </a:solidFill>
                <a:effectLst>
                  <a:outerShdw blurRad="38100" dist="38100" dir="2700000" algn="tl">
                    <a:srgbClr val="000000">
                      <a:alpha val="43137"/>
                    </a:srgbClr>
                  </a:outerShdw>
                </a:effectLst>
              </a:rPr>
              <a:t>Страховой риск</a:t>
            </a:r>
            <a:r>
              <a:rPr lang="ru-RU" sz="1700" dirty="0">
                <a:solidFill>
                  <a:prstClr val="white"/>
                </a:solidFill>
              </a:rPr>
              <a:t> – </a:t>
            </a:r>
            <a:r>
              <a:rPr lang="ru-RU" sz="1600" dirty="0"/>
              <a:t>предполагаемое событие, на случай наступления которого проводится страхование. Событие, рассматриваемое в качестве страхового риска, должно обладать признаками вероятности и случайности его наступления</a:t>
            </a:r>
          </a:p>
          <a:p>
            <a:pPr algn="just"/>
            <a:endParaRPr lang="ru-RU" sz="1600" dirty="0"/>
          </a:p>
          <a:p>
            <a:pPr algn="ctr"/>
            <a:r>
              <a:rPr lang="ru-RU" sz="1600" dirty="0"/>
              <a:t>(ст. 9 Закона РФ от 27.11.1992 г. № 4015-1 «Об организации страхового дела в Российской Федерации»)</a:t>
            </a:r>
          </a:p>
        </p:txBody>
      </p:sp>
    </p:spTree>
    <p:extLst>
      <p:ext uri="{BB962C8B-B14F-4D97-AF65-F5344CB8AC3E}">
        <p14:creationId xmlns:p14="http://schemas.microsoft.com/office/powerpoint/2010/main" val="2171717065"/>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3844" name="Прямая соединительная линия 11"/>
          <p:cNvCxnSpPr>
            <a:cxnSpLocks noChangeShapeType="1"/>
          </p:cNvCxnSpPr>
          <p:nvPr/>
        </p:nvCxnSpPr>
        <p:spPr bwMode="auto">
          <a:xfrm>
            <a:off x="3654796" y="1408684"/>
            <a:ext cx="1800225" cy="0"/>
          </a:xfrm>
          <a:prstGeom prst="line">
            <a:avLst/>
          </a:prstGeom>
          <a:noFill/>
          <a:ln w="38100" algn="ctr">
            <a:solidFill>
              <a:srgbClr val="838D9B"/>
            </a:solidFill>
            <a:round/>
            <a:headEnd/>
            <a:tailEnd/>
          </a:ln>
          <a:scene3d>
            <a:camera prst="orthographicFront"/>
            <a:lightRig rig="threePt" dir="t"/>
          </a:scene3d>
          <a:sp3d>
            <a:bevelT prst="convex"/>
          </a:sp3d>
        </p:spPr>
      </p:cxnSp>
      <p:sp>
        <p:nvSpPr>
          <p:cNvPr id="6" name="AutoShape 5"/>
          <p:cNvSpPr>
            <a:spLocks noChangeArrowheads="1"/>
          </p:cNvSpPr>
          <p:nvPr/>
        </p:nvSpPr>
        <p:spPr bwMode="auto">
          <a:xfrm>
            <a:off x="250825" y="2075040"/>
            <a:ext cx="3600450" cy="736526"/>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sz="1700" dirty="0">
                <a:latin typeface="+mn-lt"/>
              </a:rPr>
              <a:t>Добровольное страхование</a:t>
            </a:r>
          </a:p>
        </p:txBody>
      </p:sp>
      <p:sp>
        <p:nvSpPr>
          <p:cNvPr id="16" name="Заголовок 1"/>
          <p:cNvSpPr txBox="1">
            <a:spLocks/>
          </p:cNvSpPr>
          <p:nvPr/>
        </p:nvSpPr>
        <p:spPr>
          <a:xfrm>
            <a:off x="1461964" y="332656"/>
            <a:ext cx="6058335" cy="838118"/>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t>Формы страхования</a:t>
            </a:r>
            <a:endParaRPr lang="ru-RU" sz="1800" b="1" dirty="0">
              <a:solidFill>
                <a:srgbClr val="FF8600"/>
              </a:solidFill>
              <a:effectLst>
                <a:outerShdw blurRad="50800" dist="38100" dir="2700000" algn="tl" rotWithShape="0">
                  <a:srgbClr val="000000">
                    <a:alpha val="43000"/>
                  </a:srgbClr>
                </a:outerShdw>
              </a:effectLst>
            </a:endParaRPr>
          </a:p>
        </p:txBody>
      </p:sp>
      <p:cxnSp>
        <p:nvCxnSpPr>
          <p:cNvPr id="22" name="Прямая со стрелкой 21"/>
          <p:cNvCxnSpPr>
            <a:endCxn id="6" idx="3"/>
          </p:cNvCxnSpPr>
          <p:nvPr/>
        </p:nvCxnSpPr>
        <p:spPr bwMode="auto">
          <a:xfrm flipH="1">
            <a:off x="3851275" y="1408684"/>
            <a:ext cx="720726" cy="1034619"/>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196</a:t>
            </a:r>
          </a:p>
        </p:txBody>
      </p:sp>
      <p:sp>
        <p:nvSpPr>
          <p:cNvPr id="17" name="AutoShape 5"/>
          <p:cNvSpPr>
            <a:spLocks noChangeArrowheads="1"/>
          </p:cNvSpPr>
          <p:nvPr/>
        </p:nvSpPr>
        <p:spPr bwMode="auto">
          <a:xfrm>
            <a:off x="4918458" y="1852921"/>
            <a:ext cx="3600450" cy="736526"/>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sz="1700" dirty="0">
                <a:latin typeface="+mn-lt"/>
              </a:rPr>
              <a:t>Обязательное страхование</a:t>
            </a:r>
          </a:p>
        </p:txBody>
      </p:sp>
      <p:sp>
        <p:nvSpPr>
          <p:cNvPr id="4" name="Блок-схема: перфолента 3"/>
          <p:cNvSpPr/>
          <p:nvPr/>
        </p:nvSpPr>
        <p:spPr>
          <a:xfrm>
            <a:off x="111095" y="4358355"/>
            <a:ext cx="1452785" cy="1649338"/>
          </a:xfrm>
          <a:prstGeom prst="flowChartPunchedTape">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sz="1200" b="1" dirty="0"/>
              <a:t>Утверждаются страховщиком или объединением страховщиков</a:t>
            </a:r>
          </a:p>
        </p:txBody>
      </p:sp>
      <p:cxnSp>
        <p:nvCxnSpPr>
          <p:cNvPr id="27" name="Прямая со стрелкой 26"/>
          <p:cNvCxnSpPr>
            <a:endCxn id="17" idx="0"/>
          </p:cNvCxnSpPr>
          <p:nvPr/>
        </p:nvCxnSpPr>
        <p:spPr bwMode="auto">
          <a:xfrm>
            <a:off x="4572001" y="1408684"/>
            <a:ext cx="2146682" cy="444237"/>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38" name="Прямая со стрелкой 37"/>
          <p:cNvCxnSpPr>
            <a:endCxn id="30" idx="0"/>
          </p:cNvCxnSpPr>
          <p:nvPr/>
        </p:nvCxnSpPr>
        <p:spPr bwMode="auto">
          <a:xfrm>
            <a:off x="3526640" y="4106976"/>
            <a:ext cx="162273" cy="494080"/>
          </a:xfrm>
          <a:prstGeom prst="straightConnector1">
            <a:avLst/>
          </a:prstGeom>
          <a:ln w="38100" cmpd="sng">
            <a:solidFill>
              <a:schemeClr val="bg1">
                <a:lumMod val="20000"/>
                <a:lumOff val="80000"/>
              </a:schemeClr>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39" name="Прямая со стрелкой 38"/>
          <p:cNvCxnSpPr>
            <a:stCxn id="29" idx="2"/>
            <a:endCxn id="4" idx="3"/>
          </p:cNvCxnSpPr>
          <p:nvPr/>
        </p:nvCxnSpPr>
        <p:spPr bwMode="auto">
          <a:xfrm flipH="1">
            <a:off x="1563880" y="4106976"/>
            <a:ext cx="1962760" cy="1076048"/>
          </a:xfrm>
          <a:prstGeom prst="straightConnector1">
            <a:avLst/>
          </a:prstGeom>
          <a:ln w="38100" cmpd="sng">
            <a:solidFill>
              <a:schemeClr val="bg1">
                <a:lumMod val="20000"/>
                <a:lumOff val="80000"/>
              </a:schemeClr>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23" name="AutoShape 5"/>
          <p:cNvSpPr>
            <a:spLocks noChangeArrowheads="1"/>
          </p:cNvSpPr>
          <p:nvPr/>
        </p:nvSpPr>
        <p:spPr bwMode="auto">
          <a:xfrm>
            <a:off x="250825" y="3370450"/>
            <a:ext cx="2056539" cy="736526"/>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sz="1700" dirty="0">
                <a:latin typeface="+mn-lt"/>
              </a:rPr>
              <a:t>Договор страхования</a:t>
            </a:r>
          </a:p>
        </p:txBody>
      </p:sp>
      <p:sp>
        <p:nvSpPr>
          <p:cNvPr id="29" name="AutoShape 5"/>
          <p:cNvSpPr>
            <a:spLocks noChangeArrowheads="1"/>
          </p:cNvSpPr>
          <p:nvPr/>
        </p:nvSpPr>
        <p:spPr bwMode="auto">
          <a:xfrm>
            <a:off x="2498370" y="3370450"/>
            <a:ext cx="2056539" cy="736526"/>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sz="1700" dirty="0">
                <a:latin typeface="+mn-lt"/>
              </a:rPr>
              <a:t>Правила страхования</a:t>
            </a:r>
          </a:p>
        </p:txBody>
      </p:sp>
      <p:sp>
        <p:nvSpPr>
          <p:cNvPr id="30" name="Блок-схема: перфолента 29"/>
          <p:cNvSpPr/>
          <p:nvPr/>
        </p:nvSpPr>
        <p:spPr>
          <a:xfrm>
            <a:off x="1922805" y="4358355"/>
            <a:ext cx="3532216" cy="2427006"/>
          </a:xfrm>
          <a:prstGeom prst="flowChartPunchedTape">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sz="1200" b="1" dirty="0"/>
              <a:t>Содержат положения о: субъектах, объектах страхования, страховых случаях, рисках, порядке определения страховой суммы, порядке заключения, исполнения и прекращения договоров страхования, порядке определения страховой выплаты и т.д. </a:t>
            </a:r>
          </a:p>
          <a:p>
            <a:pPr algn="ctr"/>
            <a:r>
              <a:rPr lang="ru-RU" sz="1200" b="1" dirty="0"/>
              <a:t>(п. 3 ст. 3 Закона о страховании) </a:t>
            </a:r>
          </a:p>
        </p:txBody>
      </p:sp>
      <p:sp>
        <p:nvSpPr>
          <p:cNvPr id="19" name="Блок-схема: перфолента 18"/>
          <p:cNvSpPr/>
          <p:nvPr/>
        </p:nvSpPr>
        <p:spPr>
          <a:xfrm>
            <a:off x="5546221" y="2912690"/>
            <a:ext cx="3382637" cy="3325740"/>
          </a:xfrm>
          <a:prstGeom prst="flowChartPunchedTape">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sz="1200" b="1" dirty="0"/>
              <a:t>Условия и порядок осуществления определяются  законами о конкретных видах обязательного страхования, определяющими: субъекты, объекты страхования, страховые случаи, минимальный размер страховой суммы, определение страхового тарифа, порядок уплаты страховой премии и т.д. </a:t>
            </a:r>
          </a:p>
          <a:p>
            <a:pPr algn="ctr"/>
            <a:r>
              <a:rPr lang="ru-RU" sz="1200" b="1" dirty="0"/>
              <a:t>(п. 4 ст. 3 Закона о страховании)</a:t>
            </a:r>
          </a:p>
        </p:txBody>
      </p:sp>
      <p:cxnSp>
        <p:nvCxnSpPr>
          <p:cNvPr id="20" name="Прямая со стрелкой 19"/>
          <p:cNvCxnSpPr>
            <a:endCxn id="19" idx="0"/>
          </p:cNvCxnSpPr>
          <p:nvPr/>
        </p:nvCxnSpPr>
        <p:spPr bwMode="auto">
          <a:xfrm>
            <a:off x="6718683" y="2589447"/>
            <a:ext cx="518857" cy="655817"/>
          </a:xfrm>
          <a:prstGeom prst="straightConnector1">
            <a:avLst/>
          </a:prstGeom>
          <a:ln w="38100" cmpd="sng">
            <a:solidFill>
              <a:schemeClr val="bg1">
                <a:lumMod val="20000"/>
                <a:lumOff val="80000"/>
              </a:schemeClr>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263520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bwMode="auto">
          <a:xfrm>
            <a:off x="251520" y="3212976"/>
            <a:ext cx="3240360" cy="1152128"/>
          </a:xfrm>
          <a:prstGeom prst="roundRect">
            <a:avLst/>
          </a:prstGeom>
          <a:solidFill>
            <a:schemeClr val="accent1">
              <a:lumMod val="50000"/>
            </a:schemeClr>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solidFill>
                  <a:schemeClr val="tx2"/>
                </a:solidFill>
                <a:effectLst>
                  <a:outerShdw blurRad="38100" dist="38100" dir="2700000" algn="tl">
                    <a:srgbClr val="000000">
                      <a:alpha val="43137"/>
                    </a:srgbClr>
                  </a:outerShdw>
                </a:effectLst>
                <a:latin typeface="+mn-lt"/>
              </a:rPr>
              <a:t>Договоры, направленные на передачу имущества</a:t>
            </a:r>
            <a:endParaRPr lang="ru-RU" dirty="0">
              <a:solidFill>
                <a:schemeClr val="tx2"/>
              </a:solidFill>
              <a:effectLst>
                <a:outerShdw blurRad="38100" dist="38100" dir="2700000" algn="tl">
                  <a:srgbClr val="000000">
                    <a:alpha val="43137"/>
                  </a:srgbClr>
                </a:outerShdw>
              </a:effectLst>
              <a:latin typeface="+mn-lt"/>
            </a:endParaRPr>
          </a:p>
        </p:txBody>
      </p:sp>
      <p:sp>
        <p:nvSpPr>
          <p:cNvPr id="6" name="AutoShape 5"/>
          <p:cNvSpPr>
            <a:spLocks noChangeArrowheads="1"/>
          </p:cNvSpPr>
          <p:nvPr/>
        </p:nvSpPr>
        <p:spPr bwMode="auto">
          <a:xfrm>
            <a:off x="6948264" y="1844824"/>
            <a:ext cx="2016224" cy="647700"/>
          </a:xfrm>
          <a:prstGeom prst="roundRect">
            <a:avLst>
              <a:gd name="adj" fmla="val 16667"/>
            </a:avLst>
          </a:prstGeom>
          <a:solidFill>
            <a:schemeClr val="accent1">
              <a:lumMod val="50000"/>
            </a:schemeClr>
          </a:solidFill>
          <a:ln w="19050">
            <a:solidFill>
              <a:srgbClr val="869AA9"/>
            </a:solidFill>
            <a:round/>
            <a:headEnd/>
            <a:tailEnd/>
          </a:ln>
          <a:effectLst/>
          <a:scene3d>
            <a:camera prst="orthographicFront"/>
            <a:lightRig rig="threePt" dir="t"/>
          </a:scene3d>
          <a:sp3d>
            <a:bevelT prst="convex"/>
          </a:sp3d>
        </p:spPr>
        <p:txBody>
          <a:bodyPr wrap="none" anchor="ctr"/>
          <a:lstStyle/>
          <a:p>
            <a:pPr algn="ctr"/>
            <a:r>
              <a:rPr lang="ru-RU" dirty="0">
                <a:latin typeface="+mn-lt"/>
              </a:rPr>
              <a:t>Возмездные</a:t>
            </a:r>
          </a:p>
        </p:txBody>
      </p:sp>
      <p:sp>
        <p:nvSpPr>
          <p:cNvPr id="7" name="AutoShape 5"/>
          <p:cNvSpPr>
            <a:spLocks noChangeArrowheads="1"/>
          </p:cNvSpPr>
          <p:nvPr/>
        </p:nvSpPr>
        <p:spPr bwMode="auto">
          <a:xfrm>
            <a:off x="3923928" y="2276872"/>
            <a:ext cx="2376264" cy="936104"/>
          </a:xfrm>
          <a:prstGeom prst="roundRect">
            <a:avLst>
              <a:gd name="adj" fmla="val 16667"/>
            </a:avLst>
          </a:prstGeom>
          <a:solidFill>
            <a:schemeClr val="accent1">
              <a:lumMod val="50000"/>
            </a:schemeClr>
          </a:solidFill>
          <a:ln w="38100">
            <a:solidFill>
              <a:srgbClr val="869AA9"/>
            </a:solidFill>
            <a:round/>
            <a:headEnd/>
            <a:tailEnd/>
          </a:ln>
          <a:effectLst/>
          <a:scene3d>
            <a:camera prst="orthographicFront"/>
            <a:lightRig rig="threePt" dir="t"/>
          </a:scene3d>
          <a:sp3d>
            <a:bevelT prst="convex"/>
          </a:sp3d>
        </p:spPr>
        <p:txBody>
          <a:bodyPr wrap="none" anchor="ctr"/>
          <a:lstStyle/>
          <a:p>
            <a:pPr algn="ctr"/>
            <a:r>
              <a:rPr lang="ru-RU" dirty="0">
                <a:latin typeface="+mn-lt"/>
              </a:rPr>
              <a:t>Договоры передачи </a:t>
            </a:r>
          </a:p>
          <a:p>
            <a:pPr algn="ctr"/>
            <a:r>
              <a:rPr lang="ru-RU" dirty="0">
                <a:latin typeface="+mn-lt"/>
              </a:rPr>
              <a:t>имущества в </a:t>
            </a:r>
          </a:p>
          <a:p>
            <a:pPr algn="ctr"/>
            <a:r>
              <a:rPr lang="ru-RU" dirty="0">
                <a:latin typeface="+mn-lt"/>
              </a:rPr>
              <a:t>собственность</a:t>
            </a:r>
          </a:p>
        </p:txBody>
      </p:sp>
      <p:sp>
        <p:nvSpPr>
          <p:cNvPr id="11" name="AutoShape 5"/>
          <p:cNvSpPr>
            <a:spLocks noChangeArrowheads="1"/>
          </p:cNvSpPr>
          <p:nvPr/>
        </p:nvSpPr>
        <p:spPr bwMode="auto">
          <a:xfrm>
            <a:off x="6948264" y="2852936"/>
            <a:ext cx="2016224" cy="647700"/>
          </a:xfrm>
          <a:prstGeom prst="roundRect">
            <a:avLst>
              <a:gd name="adj" fmla="val 16667"/>
            </a:avLst>
          </a:prstGeom>
          <a:solidFill>
            <a:schemeClr val="accent1">
              <a:lumMod val="50000"/>
            </a:schemeClr>
          </a:solidFill>
          <a:ln w="19050">
            <a:solidFill>
              <a:srgbClr val="869AA9"/>
            </a:solidFill>
            <a:round/>
            <a:headEnd/>
            <a:tailEnd/>
          </a:ln>
          <a:effectLst/>
          <a:scene3d>
            <a:camera prst="orthographicFront"/>
            <a:lightRig rig="threePt" dir="t"/>
          </a:scene3d>
          <a:sp3d>
            <a:bevelT prst="convex"/>
          </a:sp3d>
        </p:spPr>
        <p:txBody>
          <a:bodyPr wrap="none" anchor="ctr"/>
          <a:lstStyle/>
          <a:p>
            <a:pPr algn="ctr"/>
            <a:r>
              <a:rPr lang="ru-RU" dirty="0">
                <a:latin typeface="+mn-lt"/>
              </a:rPr>
              <a:t>Безвозмездные</a:t>
            </a:r>
          </a:p>
        </p:txBody>
      </p:sp>
      <p:sp>
        <p:nvSpPr>
          <p:cNvPr id="12" name="AutoShape 5"/>
          <p:cNvSpPr>
            <a:spLocks noChangeArrowheads="1"/>
          </p:cNvSpPr>
          <p:nvPr/>
        </p:nvSpPr>
        <p:spPr bwMode="auto">
          <a:xfrm>
            <a:off x="3995936" y="4221088"/>
            <a:ext cx="2376264" cy="936104"/>
          </a:xfrm>
          <a:prstGeom prst="roundRect">
            <a:avLst>
              <a:gd name="adj" fmla="val 16667"/>
            </a:avLst>
          </a:prstGeom>
          <a:solidFill>
            <a:schemeClr val="accent1">
              <a:lumMod val="50000"/>
            </a:schemeClr>
          </a:solidFill>
          <a:ln w="38100">
            <a:solidFill>
              <a:srgbClr val="869AA9"/>
            </a:solidFill>
            <a:round/>
            <a:headEnd/>
            <a:tailEnd/>
          </a:ln>
          <a:effectLst/>
          <a:scene3d>
            <a:camera prst="orthographicFront"/>
            <a:lightRig rig="threePt" dir="t"/>
          </a:scene3d>
          <a:sp3d>
            <a:bevelT prst="convex"/>
          </a:sp3d>
        </p:spPr>
        <p:txBody>
          <a:bodyPr wrap="none" anchor="ctr"/>
          <a:lstStyle/>
          <a:p>
            <a:pPr algn="ctr"/>
            <a:r>
              <a:rPr lang="ru-RU" dirty="0">
                <a:latin typeface="+mn-lt"/>
              </a:rPr>
              <a:t>Договоры передачи </a:t>
            </a:r>
          </a:p>
          <a:p>
            <a:pPr algn="ctr"/>
            <a:r>
              <a:rPr lang="ru-RU" dirty="0">
                <a:latin typeface="+mn-lt"/>
              </a:rPr>
              <a:t>имущества в </a:t>
            </a:r>
          </a:p>
          <a:p>
            <a:pPr algn="ctr"/>
            <a:r>
              <a:rPr lang="ru-RU" dirty="0">
                <a:latin typeface="+mn-lt"/>
              </a:rPr>
              <a:t>пользование</a:t>
            </a:r>
          </a:p>
        </p:txBody>
      </p:sp>
      <p:sp>
        <p:nvSpPr>
          <p:cNvPr id="13" name="AutoShape 5"/>
          <p:cNvSpPr>
            <a:spLocks noChangeArrowheads="1"/>
          </p:cNvSpPr>
          <p:nvPr/>
        </p:nvSpPr>
        <p:spPr bwMode="auto">
          <a:xfrm>
            <a:off x="6948264" y="3933056"/>
            <a:ext cx="2016224" cy="647700"/>
          </a:xfrm>
          <a:prstGeom prst="roundRect">
            <a:avLst>
              <a:gd name="adj" fmla="val 16667"/>
            </a:avLst>
          </a:prstGeom>
          <a:solidFill>
            <a:schemeClr val="accent1">
              <a:lumMod val="50000"/>
            </a:schemeClr>
          </a:solidFill>
          <a:ln w="19050">
            <a:solidFill>
              <a:srgbClr val="869AA9"/>
            </a:solidFill>
            <a:round/>
            <a:headEnd/>
            <a:tailEnd/>
          </a:ln>
          <a:effectLst/>
          <a:scene3d>
            <a:camera prst="orthographicFront"/>
            <a:lightRig rig="threePt" dir="t"/>
          </a:scene3d>
          <a:sp3d>
            <a:bevelT prst="convex"/>
          </a:sp3d>
        </p:spPr>
        <p:txBody>
          <a:bodyPr wrap="none" anchor="ctr"/>
          <a:lstStyle/>
          <a:p>
            <a:pPr algn="ctr"/>
            <a:r>
              <a:rPr lang="ru-RU" dirty="0">
                <a:latin typeface="+mn-lt"/>
              </a:rPr>
              <a:t>Возмездные</a:t>
            </a:r>
          </a:p>
        </p:txBody>
      </p:sp>
      <p:sp>
        <p:nvSpPr>
          <p:cNvPr id="14" name="AutoShape 5"/>
          <p:cNvSpPr>
            <a:spLocks noChangeArrowheads="1"/>
          </p:cNvSpPr>
          <p:nvPr/>
        </p:nvSpPr>
        <p:spPr bwMode="auto">
          <a:xfrm>
            <a:off x="6948264" y="4941168"/>
            <a:ext cx="2016224" cy="647700"/>
          </a:xfrm>
          <a:prstGeom prst="roundRect">
            <a:avLst>
              <a:gd name="adj" fmla="val 16667"/>
            </a:avLst>
          </a:prstGeom>
          <a:solidFill>
            <a:schemeClr val="accent1">
              <a:lumMod val="50000"/>
            </a:schemeClr>
          </a:solidFill>
          <a:ln w="19050">
            <a:solidFill>
              <a:srgbClr val="869AA9"/>
            </a:solidFill>
            <a:round/>
            <a:headEnd/>
            <a:tailEnd/>
          </a:ln>
          <a:effectLst/>
          <a:scene3d>
            <a:camera prst="orthographicFront"/>
            <a:lightRig rig="threePt" dir="t"/>
          </a:scene3d>
          <a:sp3d>
            <a:bevelT prst="convex"/>
          </a:sp3d>
        </p:spPr>
        <p:txBody>
          <a:bodyPr wrap="none" anchor="ctr"/>
          <a:lstStyle/>
          <a:p>
            <a:pPr algn="ctr"/>
            <a:r>
              <a:rPr lang="ru-RU" dirty="0">
                <a:latin typeface="+mn-lt"/>
              </a:rPr>
              <a:t>Безвозмездные</a:t>
            </a:r>
          </a:p>
        </p:txBody>
      </p:sp>
      <p:sp>
        <p:nvSpPr>
          <p:cNvPr id="34" name="TextBox 33"/>
          <p:cNvSpPr txBox="1"/>
          <p:nvPr/>
        </p:nvSpPr>
        <p:spPr>
          <a:xfrm>
            <a:off x="1331640" y="2492896"/>
            <a:ext cx="1183144" cy="400110"/>
          </a:xfrm>
          <a:prstGeom prst="rect">
            <a:avLst/>
          </a:prstGeom>
          <a:noFill/>
          <a:ln w="19050">
            <a:solidFill>
              <a:srgbClr val="FFFFFF"/>
            </a:solidFill>
          </a:ln>
          <a:scene3d>
            <a:camera prst="orthographicFront"/>
            <a:lightRig rig="threePt" dir="t"/>
          </a:scene3d>
          <a:sp3d>
            <a:bevelT prst="convex"/>
          </a:sp3d>
        </p:spPr>
        <p:txBody>
          <a:bodyPr wrap="none" rtlCol="0">
            <a:spAutoFit/>
          </a:bodyPr>
          <a:lstStyle/>
          <a:p>
            <a:r>
              <a:rPr lang="en-US" sz="2000" b="1" u="sng" dirty="0">
                <a:solidFill>
                  <a:srgbClr val="FFFFFF"/>
                </a:solidFill>
              </a:rPr>
              <a:t>I </a:t>
            </a:r>
            <a:r>
              <a:rPr lang="ru-RU" sz="2000" b="1" u="sng" dirty="0">
                <a:solidFill>
                  <a:srgbClr val="FFFFFF"/>
                </a:solidFill>
              </a:rPr>
              <a:t>группа</a:t>
            </a:r>
          </a:p>
        </p:txBody>
      </p:sp>
      <p:sp>
        <p:nvSpPr>
          <p:cNvPr id="22" name="TextBox 21"/>
          <p:cNvSpPr txBox="1"/>
          <p:nvPr/>
        </p:nvSpPr>
        <p:spPr>
          <a:xfrm>
            <a:off x="8502879" y="548680"/>
            <a:ext cx="234547" cy="861774"/>
          </a:xfrm>
          <a:prstGeom prst="rect">
            <a:avLst/>
          </a:prstGeom>
          <a:noFill/>
        </p:spPr>
        <p:txBody>
          <a:bodyPr wrap="none" rtlCol="0">
            <a:spAutoFit/>
          </a:bodyPr>
          <a:lstStyle/>
          <a:p>
            <a:endParaRPr lang="ru-RU" sz="3200" b="1" dirty="0">
              <a:solidFill>
                <a:srgbClr val="40464F"/>
              </a:solidFill>
            </a:endParaRPr>
          </a:p>
          <a:p>
            <a:endParaRPr lang="ru-RU" dirty="0"/>
          </a:p>
        </p:txBody>
      </p:sp>
      <p:sp>
        <p:nvSpPr>
          <p:cNvPr id="21" name="Заголовок 1"/>
          <p:cNvSpPr>
            <a:spLocks noGrp="1"/>
          </p:cNvSpPr>
          <p:nvPr>
            <p:ph type="title"/>
          </p:nvPr>
        </p:nvSpPr>
        <p:spPr>
          <a:xfrm>
            <a:off x="539552" y="188640"/>
            <a:ext cx="7776864" cy="1080120"/>
          </a:xfrm>
          <a:solidFill>
            <a:schemeClr val="accent1">
              <a:lumMod val="50000"/>
            </a:schemeClr>
          </a:solidFill>
          <a:ln w="38100" cmpd="sng">
            <a:solidFill>
              <a:schemeClr val="tx2"/>
            </a:solidFill>
            <a:prstDash val="solid"/>
          </a:ln>
          <a:scene3d>
            <a:camera prst="orthographicFront"/>
            <a:lightRig rig="threePt" dir="t"/>
          </a:scene3d>
          <a:sp3d>
            <a:bevelT w="120650" prst="convex"/>
          </a:sp3d>
        </p:spPr>
        <p:txBody>
          <a:bodyPr>
            <a:noAutofit/>
          </a:body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000" b="1" dirty="0"/>
              <a:t>Классификация гражданско-правовых договоров по направленности результата.</a:t>
            </a:r>
            <a:br>
              <a:rPr lang="ru-RU" sz="2000" b="1" dirty="0"/>
            </a:br>
            <a:endParaRPr lang="ru-RU" sz="2000" b="1" dirty="0"/>
          </a:p>
        </p:txBody>
      </p:sp>
      <p:cxnSp>
        <p:nvCxnSpPr>
          <p:cNvPr id="23" name="Прямая со стрелкой 22"/>
          <p:cNvCxnSpPr>
            <a:stCxn id="12" idx="3"/>
            <a:endCxn id="13" idx="1"/>
          </p:cNvCxnSpPr>
          <p:nvPr/>
        </p:nvCxnSpPr>
        <p:spPr bwMode="auto">
          <a:xfrm flipV="1">
            <a:off x="6372200" y="4256906"/>
            <a:ext cx="576064" cy="43223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4" name="Прямая со стрелкой 23"/>
          <p:cNvCxnSpPr>
            <a:stCxn id="12" idx="3"/>
            <a:endCxn id="14" idx="1"/>
          </p:cNvCxnSpPr>
          <p:nvPr/>
        </p:nvCxnSpPr>
        <p:spPr bwMode="auto">
          <a:xfrm>
            <a:off x="6372200" y="4689140"/>
            <a:ext cx="576064" cy="575878"/>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5" name="Прямая со стрелкой 24"/>
          <p:cNvCxnSpPr>
            <a:stCxn id="7" idx="3"/>
            <a:endCxn id="6" idx="1"/>
          </p:cNvCxnSpPr>
          <p:nvPr/>
        </p:nvCxnSpPr>
        <p:spPr bwMode="auto">
          <a:xfrm flipV="1">
            <a:off x="6300192" y="2168674"/>
            <a:ext cx="648072" cy="576250"/>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6" name="Прямая со стрелкой 25"/>
          <p:cNvCxnSpPr>
            <a:stCxn id="7" idx="3"/>
            <a:endCxn id="11" idx="1"/>
          </p:cNvCxnSpPr>
          <p:nvPr/>
        </p:nvCxnSpPr>
        <p:spPr bwMode="auto">
          <a:xfrm>
            <a:off x="6300192" y="2744924"/>
            <a:ext cx="648072" cy="431862"/>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7" name="Прямая со стрелкой 26"/>
          <p:cNvCxnSpPr>
            <a:stCxn id="4" idx="3"/>
            <a:endCxn id="12" idx="1"/>
          </p:cNvCxnSpPr>
          <p:nvPr/>
        </p:nvCxnSpPr>
        <p:spPr bwMode="auto">
          <a:xfrm>
            <a:off x="3491880" y="3789040"/>
            <a:ext cx="504056" cy="900100"/>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8" name="Прямая со стрелкой 27"/>
          <p:cNvCxnSpPr>
            <a:stCxn id="4" idx="3"/>
            <a:endCxn id="7" idx="1"/>
          </p:cNvCxnSpPr>
          <p:nvPr/>
        </p:nvCxnSpPr>
        <p:spPr bwMode="auto">
          <a:xfrm flipV="1">
            <a:off x="3491880" y="2744924"/>
            <a:ext cx="432048" cy="1044116"/>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37" name="TextBox 36"/>
          <p:cNvSpPr txBox="1"/>
          <p:nvPr/>
        </p:nvSpPr>
        <p:spPr>
          <a:xfrm>
            <a:off x="8506374" y="548680"/>
            <a:ext cx="641121" cy="584776"/>
          </a:xfrm>
          <a:prstGeom prst="rect">
            <a:avLst/>
          </a:prstGeom>
          <a:noFill/>
        </p:spPr>
        <p:txBody>
          <a:bodyPr wrap="none" rtlCol="0">
            <a:spAutoFit/>
          </a:bodyPr>
          <a:lstStyle/>
          <a:p>
            <a:r>
              <a:rPr lang="ru-RU" sz="3200" b="1" dirty="0">
                <a:solidFill>
                  <a:srgbClr val="40464F"/>
                </a:solidFill>
              </a:rPr>
              <a:t>19</a:t>
            </a:r>
          </a:p>
        </p:txBody>
      </p:sp>
    </p:spTree>
    <p:extLst>
      <p:ext uri="{BB962C8B-B14F-4D97-AF65-F5344CB8AC3E}">
        <p14:creationId xmlns:p14="http://schemas.microsoft.com/office/powerpoint/2010/main" val="938256058"/>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583001"/>
          </a:xfrm>
        </p:spPr>
        <p:txBody>
          <a:bodyPr>
            <a:normAutofit/>
          </a:bodyPr>
          <a:lstStyle/>
          <a:p>
            <a:pPr algn="ctr">
              <a:defRPr/>
            </a:pPr>
            <a:r>
              <a:rPr lang="ru-RU" sz="2400" b="1" dirty="0">
                <a:solidFill>
                  <a:srgbClr val="FF8600"/>
                </a:solidFill>
              </a:rPr>
              <a:t>Объекты личного страхования</a:t>
            </a:r>
            <a:endParaRPr lang="ru-RU" sz="2400" dirty="0">
              <a:solidFill>
                <a:srgbClr val="FF8600"/>
              </a:solidFill>
            </a:endParaRPr>
          </a:p>
        </p:txBody>
      </p:sp>
      <p:sp>
        <p:nvSpPr>
          <p:cNvPr id="24" name="AutoShape 6"/>
          <p:cNvSpPr>
            <a:spLocks noChangeArrowheads="1"/>
          </p:cNvSpPr>
          <p:nvPr/>
        </p:nvSpPr>
        <p:spPr bwMode="auto">
          <a:xfrm>
            <a:off x="3971456" y="1341742"/>
            <a:ext cx="4092489" cy="1574567"/>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a:bodyPr>
          <a:lstStyle/>
          <a:p>
            <a:pPr algn="ctr">
              <a:defRPr/>
            </a:pPr>
            <a:r>
              <a:rPr lang="ru-RU" sz="1600" dirty="0">
                <a:latin typeface="+mn-lt"/>
              </a:rPr>
              <a:t>Имущественные интересы, связанные с дожитием граждан до определенного возраста или срока либо наступлением иных событий в жизни граждан, а также с их смертью</a:t>
            </a:r>
            <a:endParaRPr lang="ru-RU" dirty="0">
              <a:latin typeface="+mn-lt"/>
            </a:endParaRPr>
          </a:p>
        </p:txBody>
      </p:sp>
      <p:cxnSp>
        <p:nvCxnSpPr>
          <p:cNvPr id="41" name="Прямая со стрелкой 9"/>
          <p:cNvCxnSpPr>
            <a:cxnSpLocks noChangeShapeType="1"/>
            <a:stCxn id="28" idx="3"/>
            <a:endCxn id="29" idx="1"/>
          </p:cNvCxnSpPr>
          <p:nvPr/>
        </p:nvCxnSpPr>
        <p:spPr bwMode="auto">
          <a:xfrm>
            <a:off x="2828842" y="3942877"/>
            <a:ext cx="1142614" cy="1"/>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cxnSp>
        <p:nvCxnSpPr>
          <p:cNvPr id="42" name="Прямая со стрелкой 9"/>
          <p:cNvCxnSpPr>
            <a:cxnSpLocks noChangeShapeType="1"/>
            <a:stCxn id="26" idx="3"/>
            <a:endCxn id="24" idx="1"/>
          </p:cNvCxnSpPr>
          <p:nvPr/>
        </p:nvCxnSpPr>
        <p:spPr bwMode="auto">
          <a:xfrm flipV="1">
            <a:off x="2828842" y="2129026"/>
            <a:ext cx="1142614" cy="1"/>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2" name="Прямоугольник 1"/>
          <p:cNvSpPr/>
          <p:nvPr/>
        </p:nvSpPr>
        <p:spPr>
          <a:xfrm>
            <a:off x="8471802" y="602430"/>
            <a:ext cx="740971" cy="492443"/>
          </a:xfrm>
          <a:prstGeom prst="rect">
            <a:avLst/>
          </a:prstGeom>
        </p:spPr>
        <p:txBody>
          <a:bodyPr wrap="none">
            <a:spAutoFit/>
          </a:bodyPr>
          <a:lstStyle/>
          <a:p>
            <a:r>
              <a:rPr lang="ru-RU" sz="2600" b="1" dirty="0">
                <a:solidFill>
                  <a:srgbClr val="40464F"/>
                </a:solidFill>
              </a:rPr>
              <a:t>197</a:t>
            </a:r>
          </a:p>
        </p:txBody>
      </p:sp>
      <p:sp>
        <p:nvSpPr>
          <p:cNvPr id="26" name="AutoShape 6"/>
          <p:cNvSpPr>
            <a:spLocks noChangeArrowheads="1"/>
          </p:cNvSpPr>
          <p:nvPr/>
        </p:nvSpPr>
        <p:spPr bwMode="auto">
          <a:xfrm>
            <a:off x="700641" y="1743252"/>
            <a:ext cx="2128201" cy="771549"/>
          </a:xfrm>
          <a:prstGeom prst="roundRect">
            <a:avLst>
              <a:gd name="adj" fmla="val 16667"/>
            </a:avLst>
          </a:prstGeom>
          <a:solidFill>
            <a:schemeClr val="accent1">
              <a:lumMod val="50000"/>
            </a:schemeClr>
          </a:solidFill>
          <a:ln w="38100">
            <a:solidFill>
              <a:schemeClr val="tx2"/>
            </a:solidFill>
            <a:round/>
            <a:headEnd/>
            <a:tailEnd/>
          </a:ln>
          <a:effectLst/>
        </p:spPr>
        <p:txBody>
          <a:bodyPr wrap="none" anchor="ctr"/>
          <a:lstStyle/>
          <a:p>
            <a:pPr algn="ctr">
              <a:defRPr/>
            </a:pPr>
            <a:r>
              <a:rPr lang="ru-RU" sz="1600" dirty="0">
                <a:solidFill>
                  <a:schemeClr val="tx2"/>
                </a:solidFill>
                <a:latin typeface="+mn-lt"/>
              </a:rPr>
              <a:t>Страхование </a:t>
            </a:r>
          </a:p>
          <a:p>
            <a:pPr algn="ctr">
              <a:defRPr/>
            </a:pPr>
            <a:r>
              <a:rPr lang="ru-RU" sz="1600" dirty="0">
                <a:solidFill>
                  <a:schemeClr val="tx2"/>
                </a:solidFill>
                <a:latin typeface="+mn-lt"/>
              </a:rPr>
              <a:t>жизни</a:t>
            </a:r>
          </a:p>
        </p:txBody>
      </p:sp>
      <p:sp>
        <p:nvSpPr>
          <p:cNvPr id="28" name="AutoShape 6"/>
          <p:cNvSpPr>
            <a:spLocks noChangeArrowheads="1"/>
          </p:cNvSpPr>
          <p:nvPr/>
        </p:nvSpPr>
        <p:spPr bwMode="auto">
          <a:xfrm>
            <a:off x="700641" y="3557102"/>
            <a:ext cx="2128201" cy="77154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fontScale="85000" lnSpcReduction="20000"/>
          </a:bodyPr>
          <a:lstStyle/>
          <a:p>
            <a:pPr algn="ctr">
              <a:defRPr/>
            </a:pPr>
            <a:r>
              <a:rPr lang="ru-RU" dirty="0">
                <a:solidFill>
                  <a:schemeClr val="tx2"/>
                </a:solidFill>
                <a:latin typeface="+mn-lt"/>
              </a:rPr>
              <a:t>Страхование </a:t>
            </a:r>
          </a:p>
          <a:p>
            <a:pPr algn="ctr">
              <a:defRPr/>
            </a:pPr>
            <a:r>
              <a:rPr lang="ru-RU" dirty="0">
                <a:solidFill>
                  <a:schemeClr val="tx2"/>
                </a:solidFill>
                <a:latin typeface="+mn-lt"/>
              </a:rPr>
              <a:t>от несчастных случаев и болезней</a:t>
            </a:r>
          </a:p>
        </p:txBody>
      </p:sp>
      <p:sp>
        <p:nvSpPr>
          <p:cNvPr id="29" name="AutoShape 6"/>
          <p:cNvSpPr>
            <a:spLocks noChangeArrowheads="1"/>
          </p:cNvSpPr>
          <p:nvPr/>
        </p:nvSpPr>
        <p:spPr bwMode="auto">
          <a:xfrm>
            <a:off x="3971456" y="3155594"/>
            <a:ext cx="4092489" cy="1574567"/>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a:bodyPr>
          <a:lstStyle/>
          <a:p>
            <a:pPr algn="ctr">
              <a:defRPr/>
            </a:pPr>
            <a:r>
              <a:rPr lang="ru-RU" sz="1600" dirty="0">
                <a:latin typeface="+mn-lt"/>
              </a:rPr>
              <a:t>Имущественные интересы, связанные с причинением вреда здоровью граждан, а также их смертью в результате несчастного случая или болезни</a:t>
            </a:r>
            <a:endParaRPr lang="ru-RU" dirty="0">
              <a:latin typeface="+mn-lt"/>
            </a:endParaRPr>
          </a:p>
        </p:txBody>
      </p:sp>
      <p:sp>
        <p:nvSpPr>
          <p:cNvPr id="43" name="AutoShape 6"/>
          <p:cNvSpPr>
            <a:spLocks noChangeArrowheads="1"/>
          </p:cNvSpPr>
          <p:nvPr/>
        </p:nvSpPr>
        <p:spPr bwMode="auto">
          <a:xfrm>
            <a:off x="700640" y="5419012"/>
            <a:ext cx="2128202" cy="77154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dirty="0">
                <a:solidFill>
                  <a:schemeClr val="tx2"/>
                </a:solidFill>
                <a:latin typeface="+mn-lt"/>
              </a:rPr>
              <a:t>Медицинское страхование</a:t>
            </a:r>
          </a:p>
        </p:txBody>
      </p:sp>
      <p:sp>
        <p:nvSpPr>
          <p:cNvPr id="44" name="AutoShape 6"/>
          <p:cNvSpPr>
            <a:spLocks noChangeArrowheads="1"/>
          </p:cNvSpPr>
          <p:nvPr/>
        </p:nvSpPr>
        <p:spPr bwMode="auto">
          <a:xfrm>
            <a:off x="3971455" y="5017504"/>
            <a:ext cx="4092490" cy="1574567"/>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fontScale="92500" lnSpcReduction="10000"/>
          </a:bodyPr>
          <a:lstStyle/>
          <a:p>
            <a:pPr algn="ctr">
              <a:defRPr/>
            </a:pPr>
            <a:r>
              <a:rPr lang="ru-RU" sz="1600" dirty="0">
                <a:latin typeface="+mn-lt"/>
              </a:rPr>
              <a:t>Имущественные интересы, связанные с оплатой организации и оказания медицинской и лекарственной помощи, и иных услуг вследствие расстройства здоровья, включая профилактические мероприятия</a:t>
            </a:r>
            <a:endParaRPr lang="ru-RU" dirty="0">
              <a:latin typeface="+mn-lt"/>
            </a:endParaRPr>
          </a:p>
        </p:txBody>
      </p:sp>
      <p:cxnSp>
        <p:nvCxnSpPr>
          <p:cNvPr id="47" name="Прямая со стрелкой 9"/>
          <p:cNvCxnSpPr>
            <a:cxnSpLocks noChangeShapeType="1"/>
          </p:cNvCxnSpPr>
          <p:nvPr/>
        </p:nvCxnSpPr>
        <p:spPr bwMode="auto">
          <a:xfrm>
            <a:off x="2828842" y="5804785"/>
            <a:ext cx="1142614" cy="1"/>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3449097718"/>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583001"/>
          </a:xfrm>
        </p:spPr>
        <p:txBody>
          <a:bodyPr>
            <a:normAutofit/>
          </a:bodyPr>
          <a:lstStyle/>
          <a:p>
            <a:pPr algn="ctr">
              <a:defRPr/>
            </a:pPr>
            <a:r>
              <a:rPr lang="ru-RU" sz="2400" b="1" dirty="0">
                <a:solidFill>
                  <a:srgbClr val="FF8600"/>
                </a:solidFill>
              </a:rPr>
              <a:t>Объекты имущественного страхования</a:t>
            </a:r>
            <a:endParaRPr lang="ru-RU" sz="2400" dirty="0">
              <a:solidFill>
                <a:srgbClr val="FF8600"/>
              </a:solidFill>
            </a:endParaRPr>
          </a:p>
        </p:txBody>
      </p:sp>
      <p:sp>
        <p:nvSpPr>
          <p:cNvPr id="24" name="AutoShape 6"/>
          <p:cNvSpPr>
            <a:spLocks noChangeArrowheads="1"/>
          </p:cNvSpPr>
          <p:nvPr/>
        </p:nvSpPr>
        <p:spPr bwMode="auto">
          <a:xfrm>
            <a:off x="2444098" y="848651"/>
            <a:ext cx="5939326" cy="766003"/>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a:bodyPr>
          <a:lstStyle/>
          <a:p>
            <a:pPr algn="ctr">
              <a:defRPr/>
            </a:pPr>
            <a:r>
              <a:rPr lang="ru-RU" sz="1600" dirty="0">
                <a:latin typeface="+mn-lt"/>
              </a:rPr>
              <a:t>Имущественные интересы, связанные с риском утраты (гибели), недостачи или повреждения имущества</a:t>
            </a:r>
            <a:endParaRPr lang="ru-RU" dirty="0">
              <a:latin typeface="+mn-lt"/>
            </a:endParaRPr>
          </a:p>
        </p:txBody>
      </p:sp>
      <p:cxnSp>
        <p:nvCxnSpPr>
          <p:cNvPr id="41" name="Прямая со стрелкой 9"/>
          <p:cNvCxnSpPr>
            <a:cxnSpLocks noChangeShapeType="1"/>
            <a:stCxn id="28" idx="3"/>
            <a:endCxn id="29" idx="1"/>
          </p:cNvCxnSpPr>
          <p:nvPr/>
        </p:nvCxnSpPr>
        <p:spPr bwMode="auto">
          <a:xfrm>
            <a:off x="2290273" y="3750559"/>
            <a:ext cx="538569" cy="0"/>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42" name="Прямая со стрелкой 9"/>
          <p:cNvCxnSpPr>
            <a:cxnSpLocks noChangeShapeType="1"/>
            <a:stCxn id="26" idx="3"/>
            <a:endCxn id="24" idx="1"/>
          </p:cNvCxnSpPr>
          <p:nvPr/>
        </p:nvCxnSpPr>
        <p:spPr bwMode="auto">
          <a:xfrm flipV="1">
            <a:off x="2136448" y="1231653"/>
            <a:ext cx="307650" cy="682104"/>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sp>
        <p:nvSpPr>
          <p:cNvPr id="2" name="Прямоугольник 1"/>
          <p:cNvSpPr/>
          <p:nvPr/>
        </p:nvSpPr>
        <p:spPr>
          <a:xfrm>
            <a:off x="8471802" y="602430"/>
            <a:ext cx="740971" cy="492443"/>
          </a:xfrm>
          <a:prstGeom prst="rect">
            <a:avLst/>
          </a:prstGeom>
        </p:spPr>
        <p:txBody>
          <a:bodyPr wrap="none">
            <a:spAutoFit/>
          </a:bodyPr>
          <a:lstStyle/>
          <a:p>
            <a:r>
              <a:rPr lang="ru-RU" sz="2600" b="1" dirty="0">
                <a:solidFill>
                  <a:srgbClr val="40464F"/>
                </a:solidFill>
              </a:rPr>
              <a:t>198</a:t>
            </a:r>
          </a:p>
        </p:txBody>
      </p:sp>
      <p:sp>
        <p:nvSpPr>
          <p:cNvPr id="26" name="AutoShape 6"/>
          <p:cNvSpPr>
            <a:spLocks noChangeArrowheads="1"/>
          </p:cNvSpPr>
          <p:nvPr/>
        </p:nvSpPr>
        <p:spPr bwMode="auto">
          <a:xfrm>
            <a:off x="102551" y="1315551"/>
            <a:ext cx="2033897" cy="1196411"/>
          </a:xfrm>
          <a:prstGeom prst="roundRect">
            <a:avLst>
              <a:gd name="adj" fmla="val 16667"/>
            </a:avLst>
          </a:prstGeom>
          <a:solidFill>
            <a:schemeClr val="accent1">
              <a:lumMod val="50000"/>
            </a:schemeClr>
          </a:solidFill>
          <a:ln w="38100">
            <a:solidFill>
              <a:schemeClr val="tx2"/>
            </a:solidFill>
            <a:round/>
            <a:headEnd/>
            <a:tailEnd/>
          </a:ln>
          <a:effectLst/>
        </p:spPr>
        <p:txBody>
          <a:bodyPr wrap="none" anchor="ctr"/>
          <a:lstStyle/>
          <a:p>
            <a:pPr algn="ctr">
              <a:defRPr/>
            </a:pPr>
            <a:r>
              <a:rPr lang="ru-RU" dirty="0">
                <a:solidFill>
                  <a:schemeClr val="tx2"/>
                </a:solidFill>
                <a:latin typeface="+mn-lt"/>
              </a:rPr>
              <a:t>Страхование </a:t>
            </a:r>
          </a:p>
          <a:p>
            <a:pPr algn="ctr">
              <a:defRPr/>
            </a:pPr>
            <a:r>
              <a:rPr lang="ru-RU" dirty="0">
                <a:solidFill>
                  <a:schemeClr val="tx2"/>
                </a:solidFill>
                <a:latin typeface="+mn-lt"/>
              </a:rPr>
              <a:t>имущества</a:t>
            </a:r>
          </a:p>
        </p:txBody>
      </p:sp>
      <p:sp>
        <p:nvSpPr>
          <p:cNvPr id="28" name="AutoShape 6"/>
          <p:cNvSpPr>
            <a:spLocks noChangeArrowheads="1"/>
          </p:cNvSpPr>
          <p:nvPr/>
        </p:nvSpPr>
        <p:spPr bwMode="auto">
          <a:xfrm>
            <a:off x="102550" y="3126716"/>
            <a:ext cx="2187723" cy="1247686"/>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sz="1400" dirty="0">
                <a:solidFill>
                  <a:schemeClr val="tx2"/>
                </a:solidFill>
                <a:latin typeface="+mn-lt"/>
              </a:rPr>
              <a:t>Страхование </a:t>
            </a:r>
          </a:p>
          <a:p>
            <a:pPr algn="ctr">
              <a:defRPr/>
            </a:pPr>
            <a:r>
              <a:rPr lang="ru-RU" sz="1400" dirty="0">
                <a:solidFill>
                  <a:schemeClr val="tx2"/>
                </a:solidFill>
                <a:latin typeface="+mn-lt"/>
              </a:rPr>
              <a:t>предпринимательских рисков</a:t>
            </a:r>
          </a:p>
        </p:txBody>
      </p:sp>
      <p:sp>
        <p:nvSpPr>
          <p:cNvPr id="29" name="AutoShape 6"/>
          <p:cNvSpPr>
            <a:spLocks noChangeArrowheads="1"/>
          </p:cNvSpPr>
          <p:nvPr/>
        </p:nvSpPr>
        <p:spPr bwMode="auto">
          <a:xfrm>
            <a:off x="2828842" y="2929118"/>
            <a:ext cx="6101513" cy="1642882"/>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fontScale="92500" lnSpcReduction="20000"/>
          </a:bodyPr>
          <a:lstStyle/>
          <a:p>
            <a:pPr algn="ctr">
              <a:defRPr/>
            </a:pPr>
            <a:r>
              <a:rPr lang="ru-RU" sz="1600" dirty="0">
                <a:latin typeface="+mn-lt"/>
              </a:rPr>
              <a:t>Имущественные интересы, связанные с риском возникновения убытков от предпринимательской деятельности из-за нарушения своих обязательств контрагентами предпринимателя или изменения условий этой деятельности по независящим от предпринимателя обстоятельствам, в том числе с риском неполучения ожидаемых доходов</a:t>
            </a:r>
          </a:p>
          <a:p>
            <a:pPr algn="ctr">
              <a:defRPr/>
            </a:pPr>
            <a:r>
              <a:rPr lang="ru-RU" sz="1600" b="1" i="1" dirty="0">
                <a:solidFill>
                  <a:schemeClr val="tx2"/>
                </a:solidFill>
                <a:latin typeface="+mn-lt"/>
              </a:rPr>
              <a:t>(страхование предпринимательских рисков)</a:t>
            </a:r>
            <a:endParaRPr lang="ru-RU" b="1" i="1" dirty="0">
              <a:solidFill>
                <a:schemeClr val="tx2"/>
              </a:solidFill>
              <a:latin typeface="+mn-lt"/>
            </a:endParaRPr>
          </a:p>
        </p:txBody>
      </p:sp>
      <p:sp>
        <p:nvSpPr>
          <p:cNvPr id="43" name="AutoShape 6"/>
          <p:cNvSpPr>
            <a:spLocks noChangeArrowheads="1"/>
          </p:cNvSpPr>
          <p:nvPr/>
        </p:nvSpPr>
        <p:spPr bwMode="auto">
          <a:xfrm>
            <a:off x="102550" y="4931484"/>
            <a:ext cx="2187721" cy="1196412"/>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dirty="0">
                <a:solidFill>
                  <a:schemeClr val="tx2"/>
                </a:solidFill>
                <a:latin typeface="+mn-lt"/>
              </a:rPr>
              <a:t>Страхование гражданской ответственности</a:t>
            </a:r>
          </a:p>
        </p:txBody>
      </p:sp>
      <p:sp>
        <p:nvSpPr>
          <p:cNvPr id="44" name="AutoShape 6"/>
          <p:cNvSpPr>
            <a:spLocks noChangeArrowheads="1"/>
          </p:cNvSpPr>
          <p:nvPr/>
        </p:nvSpPr>
        <p:spPr bwMode="auto">
          <a:xfrm>
            <a:off x="2623559" y="4700188"/>
            <a:ext cx="6306796" cy="967050"/>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fontScale="92500" lnSpcReduction="20000"/>
          </a:bodyPr>
          <a:lstStyle/>
          <a:p>
            <a:pPr algn="ctr">
              <a:defRPr/>
            </a:pPr>
            <a:r>
              <a:rPr lang="ru-RU" sz="1600" dirty="0">
                <a:latin typeface="+mn-lt"/>
              </a:rPr>
              <a:t>Имущественные интересы, связанные с риском наступления ответственности за причинения вреда жизни, здоровью или имуществу граждан, имуществу юридических лиц, публичных субъектов</a:t>
            </a:r>
            <a:endParaRPr lang="ru-RU" dirty="0">
              <a:latin typeface="+mn-lt"/>
            </a:endParaRPr>
          </a:p>
        </p:txBody>
      </p:sp>
      <p:cxnSp>
        <p:nvCxnSpPr>
          <p:cNvPr id="47" name="Прямая со стрелкой 9"/>
          <p:cNvCxnSpPr>
            <a:cxnSpLocks noChangeShapeType="1"/>
            <a:stCxn id="43" idx="3"/>
            <a:endCxn id="44" idx="1"/>
          </p:cNvCxnSpPr>
          <p:nvPr/>
        </p:nvCxnSpPr>
        <p:spPr bwMode="auto">
          <a:xfrm flipV="1">
            <a:off x="2290271" y="5183713"/>
            <a:ext cx="333288" cy="345977"/>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sp>
        <p:nvSpPr>
          <p:cNvPr id="22" name="AutoShape 6"/>
          <p:cNvSpPr>
            <a:spLocks noChangeArrowheads="1"/>
          </p:cNvSpPr>
          <p:nvPr/>
        </p:nvSpPr>
        <p:spPr bwMode="auto">
          <a:xfrm>
            <a:off x="2444096" y="1742841"/>
            <a:ext cx="6486259" cy="1008404"/>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fontScale="92500" lnSpcReduction="20000"/>
          </a:bodyPr>
          <a:lstStyle/>
          <a:p>
            <a:pPr algn="ctr">
              <a:defRPr/>
            </a:pPr>
            <a:r>
              <a:rPr lang="ru-RU" sz="1600" dirty="0">
                <a:latin typeface="+mn-lt"/>
              </a:rPr>
              <a:t>Имущественные интересы страхователя (застрахованного лица), связанные с риском неполучения доходов, возникновения непредвиденных расходов физических лиц </a:t>
            </a:r>
          </a:p>
          <a:p>
            <a:pPr algn="ctr">
              <a:defRPr/>
            </a:pPr>
            <a:r>
              <a:rPr lang="ru-RU" sz="1600" b="1" i="1" dirty="0">
                <a:solidFill>
                  <a:schemeClr val="tx2"/>
                </a:solidFill>
                <a:latin typeface="+mn-lt"/>
              </a:rPr>
              <a:t>(страхование финансовых рисков)</a:t>
            </a:r>
            <a:endParaRPr lang="ru-RU" b="1" i="1" dirty="0">
              <a:solidFill>
                <a:schemeClr val="tx2"/>
              </a:solidFill>
              <a:latin typeface="+mn-lt"/>
            </a:endParaRPr>
          </a:p>
        </p:txBody>
      </p:sp>
      <p:cxnSp>
        <p:nvCxnSpPr>
          <p:cNvPr id="25" name="Прямая со стрелкой 9"/>
          <p:cNvCxnSpPr>
            <a:cxnSpLocks noChangeShapeType="1"/>
            <a:stCxn id="26" idx="3"/>
            <a:endCxn id="22" idx="1"/>
          </p:cNvCxnSpPr>
          <p:nvPr/>
        </p:nvCxnSpPr>
        <p:spPr bwMode="auto">
          <a:xfrm>
            <a:off x="2136448" y="1913757"/>
            <a:ext cx="307648" cy="333286"/>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sp>
        <p:nvSpPr>
          <p:cNvPr id="50" name="AutoShape 6"/>
          <p:cNvSpPr>
            <a:spLocks noChangeArrowheads="1"/>
          </p:cNvSpPr>
          <p:nvPr/>
        </p:nvSpPr>
        <p:spPr bwMode="auto">
          <a:xfrm>
            <a:off x="2623559" y="5804785"/>
            <a:ext cx="6306797" cy="672927"/>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a:bodyPr>
          <a:lstStyle/>
          <a:p>
            <a:pPr algn="ctr">
              <a:defRPr/>
            </a:pPr>
            <a:r>
              <a:rPr lang="ru-RU" sz="1600" dirty="0">
                <a:latin typeface="+mn-lt"/>
              </a:rPr>
              <a:t>Имущественные интересы, связанные с риском наступления ответственности за нарушение договора</a:t>
            </a:r>
            <a:endParaRPr lang="ru-RU" dirty="0">
              <a:latin typeface="+mn-lt"/>
            </a:endParaRPr>
          </a:p>
        </p:txBody>
      </p:sp>
      <p:cxnSp>
        <p:nvCxnSpPr>
          <p:cNvPr id="78" name="Прямая со стрелкой 9"/>
          <p:cNvCxnSpPr>
            <a:cxnSpLocks noChangeShapeType="1"/>
            <a:stCxn id="43" idx="3"/>
            <a:endCxn id="50" idx="1"/>
          </p:cNvCxnSpPr>
          <p:nvPr/>
        </p:nvCxnSpPr>
        <p:spPr bwMode="auto">
          <a:xfrm>
            <a:off x="2290271" y="5529690"/>
            <a:ext cx="333288" cy="611559"/>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132286950"/>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4" y="188913"/>
            <a:ext cx="7832152" cy="2890444"/>
          </a:xfrm>
          <a:solidFill>
            <a:schemeClr val="accent1">
              <a:lumMod val="50000"/>
            </a:schemeClr>
          </a:solidFill>
          <a:ln w="38100" cmpd="sng">
            <a:solidFill>
              <a:srgbClr val="869AA9"/>
            </a:solidFill>
            <a:prstDash val="solid"/>
          </a:ln>
        </p:spPr>
        <p:txBody>
          <a:bodyPr wrap="square" anchor="ctr">
            <a:normAutofit fontScale="90000"/>
          </a:bodyPr>
          <a:lstStyle/>
          <a:p>
            <a:pPr algn="ctr">
              <a:defRPr/>
            </a:pPr>
            <a:r>
              <a:rPr lang="ru-RU" sz="1800" b="1" u="sng" dirty="0"/>
              <a:t>Договор имущественного страхования </a:t>
            </a:r>
            <a:r>
              <a:rPr lang="ru-RU" sz="1800" b="1" dirty="0"/>
              <a:t>–</a:t>
            </a:r>
            <a:br>
              <a:rPr lang="ru-RU" sz="1800" b="1" dirty="0"/>
            </a:br>
            <a:r>
              <a:rPr lang="ru-RU" sz="1800" b="1" dirty="0"/>
              <a:t/>
            </a:r>
            <a:br>
              <a:rPr lang="ru-RU" sz="1800" b="1" dirty="0"/>
            </a:br>
            <a:r>
              <a:rPr lang="ru-RU" sz="1800" dirty="0">
                <a:solidFill>
                  <a:schemeClr val="tx1"/>
                </a:solidFill>
              </a:rPr>
              <a:t>по договору имущественного страхования одна сторона (страховщик) обязуется за обусловленную договором плату (страховую премию) при наступлении предусмотренного в договоре события (страхового случая)  возместить другой стороне (страхователю) или иному лицу, в пользу которого заключен договор (выгодоприобретателю), причиненные вследствие этого события убытки в застрахованном имуществе либо убытки в связи с иными имущественными интересами страхователя (выплатить страховое возмещение в пределах определенной договором суммы (страховой суммы)</a:t>
            </a:r>
            <a:br>
              <a:rPr lang="ru-RU" sz="1800" dirty="0">
                <a:solidFill>
                  <a:schemeClr val="tx1"/>
                </a:solidFill>
              </a:rPr>
            </a:br>
            <a:r>
              <a:rPr lang="ru-RU" sz="1800" dirty="0">
                <a:solidFill>
                  <a:schemeClr val="tx1"/>
                </a:solidFill>
              </a:rPr>
              <a:t>(ст. 929 ГК РФ)</a:t>
            </a:r>
          </a:p>
        </p:txBody>
      </p:sp>
      <p:sp>
        <p:nvSpPr>
          <p:cNvPr id="4" name="Прямоугольник 3"/>
          <p:cNvSpPr/>
          <p:nvPr/>
        </p:nvSpPr>
        <p:spPr bwMode="auto">
          <a:xfrm>
            <a:off x="468315" y="3220457"/>
            <a:ext cx="8363380" cy="896418"/>
          </a:xfrm>
          <a:prstGeom prst="rect">
            <a:avLst/>
          </a:prstGeom>
          <a:solidFill>
            <a:schemeClr val="accent1">
              <a:lumMod val="50000"/>
            </a:schemeClr>
          </a:solidFill>
          <a:ln w="38100" cap="sq" cmpd="sng" algn="ctr">
            <a:solidFill>
              <a:schemeClr val="bg2">
                <a:lumMod val="50000"/>
                <a:lumOff val="50000"/>
              </a:schemeClr>
            </a:solidFill>
            <a:prstDash val="solid"/>
            <a:round/>
            <a:headEnd type="none" w="med" len="med"/>
            <a:tailEnd type="none" w="med" len="med"/>
          </a:ln>
          <a:effectLst/>
        </p:spPr>
        <p:txBody>
          <a:bodyPr anchor="ctr"/>
          <a:lstStyle/>
          <a:p>
            <a:pPr algn="ctr">
              <a:defRPr/>
            </a:pPr>
            <a:r>
              <a:rPr lang="ru-RU" sz="1600" b="1" u="sng" dirty="0">
                <a:solidFill>
                  <a:srgbClr val="FF8600"/>
                </a:solidFill>
                <a:effectLst>
                  <a:outerShdw blurRad="38100" dist="38100" dir="2700000" algn="tl">
                    <a:srgbClr val="000000">
                      <a:alpha val="43137"/>
                    </a:srgbClr>
                  </a:outerShdw>
                </a:effectLst>
                <a:latin typeface="+mn-lt"/>
              </a:rPr>
              <a:t>Правовая квалификация договора –</a:t>
            </a:r>
            <a:endParaRPr lang="ru-RU" sz="1600" dirty="0">
              <a:solidFill>
                <a:srgbClr val="FF8600"/>
              </a:solidFill>
              <a:effectLst>
                <a:outerShdw blurRad="38100" dist="38100" dir="2700000" algn="tl">
                  <a:srgbClr val="000000">
                    <a:alpha val="43137"/>
                  </a:srgbClr>
                </a:outerShdw>
              </a:effectLst>
              <a:latin typeface="+mn-lt"/>
            </a:endParaRPr>
          </a:p>
          <a:p>
            <a:pPr marL="285750" indent="-285750" algn="ctr">
              <a:buFont typeface="Wingdings" charset="2"/>
              <a:buChar char="ü"/>
              <a:defRPr/>
            </a:pPr>
            <a:r>
              <a:rPr lang="ru-RU" sz="1600" dirty="0">
                <a:effectLst>
                  <a:outerShdw blurRad="38100" dist="38100" dir="2700000" algn="tl">
                    <a:srgbClr val="000000">
                      <a:alpha val="43137"/>
                    </a:srgbClr>
                  </a:outerShdw>
                </a:effectLst>
                <a:latin typeface="+mn-lt"/>
              </a:rPr>
              <a:t> отраслевой, возмездный, </a:t>
            </a:r>
            <a:r>
              <a:rPr lang="ru-RU" sz="1600" dirty="0" err="1">
                <a:effectLst>
                  <a:outerShdw blurRad="38100" dist="38100" dir="2700000" algn="tl">
                    <a:srgbClr val="000000">
                      <a:alpha val="43137"/>
                    </a:srgbClr>
                  </a:outerShdw>
                </a:effectLst>
                <a:latin typeface="+mn-lt"/>
              </a:rPr>
              <a:t>алеаторный</a:t>
            </a:r>
            <a:r>
              <a:rPr lang="ru-RU" sz="1600" dirty="0">
                <a:effectLst>
                  <a:outerShdw blurRad="38100" dist="38100" dir="2700000" algn="tl">
                    <a:srgbClr val="000000">
                      <a:alpha val="43137"/>
                    </a:srgbClr>
                  </a:outerShdw>
                </a:effectLst>
                <a:latin typeface="+mn-lt"/>
              </a:rPr>
              <a:t> (рисковый), двусторонний, может быть построен как по модели реального, так и по модели консенсуального договора</a:t>
            </a:r>
          </a:p>
        </p:txBody>
      </p:sp>
      <p:sp>
        <p:nvSpPr>
          <p:cNvPr id="5" name="TextBox 4"/>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199</a:t>
            </a:r>
          </a:p>
        </p:txBody>
      </p:sp>
      <p:sp>
        <p:nvSpPr>
          <p:cNvPr id="6" name="Прямоугольник 5"/>
          <p:cNvSpPr/>
          <p:nvPr/>
        </p:nvSpPr>
        <p:spPr bwMode="auto">
          <a:xfrm>
            <a:off x="468315" y="4271550"/>
            <a:ext cx="8363380" cy="2214708"/>
          </a:xfrm>
          <a:prstGeom prst="rect">
            <a:avLst/>
          </a:prstGeom>
          <a:solidFill>
            <a:schemeClr val="accent1">
              <a:lumMod val="50000"/>
            </a:schemeClr>
          </a:solidFill>
          <a:ln w="38100" cap="flat" cmpd="sng" algn="ctr">
            <a:solidFill>
              <a:srgbClr val="869AA9"/>
            </a:solidFill>
            <a:prstDash val="dash"/>
            <a:round/>
            <a:headEnd type="none" w="med" len="med"/>
            <a:tailEnd type="none" w="med" len="med"/>
          </a:ln>
          <a:effectLst/>
          <a:scene3d>
            <a:camera prst="orthographicFront"/>
            <a:lightRig rig="threePt" dir="t"/>
          </a:scene3d>
          <a:sp3d>
            <a:bevelT prst="convex"/>
          </a:sp3d>
        </p:spPr>
        <p:txBody>
          <a:bodyPr>
            <a:normAutofit fontScale="92500" lnSpcReduction="10000"/>
          </a:bodyPr>
          <a:lstStyle/>
          <a:p>
            <a:pPr algn="ctr">
              <a:defRPr/>
            </a:pPr>
            <a:r>
              <a:rPr lang="ru-RU" sz="1600" b="1" u="sng" dirty="0">
                <a:solidFill>
                  <a:schemeClr val="tx2"/>
                </a:solidFill>
                <a:effectLst>
                  <a:outerShdw blurRad="38100" dist="38100" dir="2700000" algn="tl">
                    <a:srgbClr val="000000">
                      <a:alpha val="43137"/>
                    </a:srgbClr>
                  </a:outerShdw>
                </a:effectLst>
                <a:latin typeface="+mn-lt"/>
              </a:rPr>
              <a:t>Форма договора </a:t>
            </a:r>
          </a:p>
          <a:p>
            <a:pPr algn="ctr">
              <a:defRPr/>
            </a:pPr>
            <a:r>
              <a:rPr lang="ru-RU" sz="1600" dirty="0">
                <a:effectLst>
                  <a:outerShdw blurRad="38100" dist="38100" dir="2700000" algn="tl">
                    <a:srgbClr val="000000">
                      <a:alpha val="43137"/>
                    </a:srgbClr>
                  </a:outerShdw>
                </a:effectLst>
                <a:latin typeface="+mn-lt"/>
              </a:rPr>
              <a:t>Обязательная письменная форма договора. </a:t>
            </a:r>
          </a:p>
          <a:p>
            <a:pPr algn="ctr">
              <a:defRPr/>
            </a:pPr>
            <a:r>
              <a:rPr lang="ru-RU" sz="1600" dirty="0">
                <a:effectLst>
                  <a:outerShdw blurRad="38100" dist="38100" dir="2700000" algn="tl">
                    <a:srgbClr val="000000">
                      <a:alpha val="43137"/>
                    </a:srgbClr>
                  </a:outerShdw>
                </a:effectLst>
                <a:latin typeface="+mn-lt"/>
              </a:rPr>
              <a:t>Несоблюдение формы договора влечет его недействительность, за исключением договора обязательного государственного страхования.</a:t>
            </a:r>
          </a:p>
          <a:p>
            <a:pPr algn="ctr">
              <a:defRPr/>
            </a:pPr>
            <a:endParaRPr lang="ru-RU" sz="1600" dirty="0">
              <a:effectLst>
                <a:outerShdw blurRad="38100" dist="38100" dir="2700000" algn="tl">
                  <a:srgbClr val="000000">
                    <a:alpha val="43137"/>
                  </a:srgbClr>
                </a:outerShdw>
              </a:effectLst>
              <a:latin typeface="+mn-lt"/>
            </a:endParaRPr>
          </a:p>
          <a:p>
            <a:pPr algn="ctr">
              <a:defRPr/>
            </a:pPr>
            <a:r>
              <a:rPr lang="ru-RU" sz="1600" dirty="0">
                <a:effectLst>
                  <a:outerShdw blurRad="38100" dist="38100" dir="2700000" algn="tl">
                    <a:srgbClr val="000000">
                      <a:alpha val="43137"/>
                    </a:srgbClr>
                  </a:outerShdw>
                </a:effectLst>
                <a:latin typeface="+mn-lt"/>
              </a:rPr>
              <a:t>Договор заключается либо путем составления одного документа либо вручения страховщиком страхователю на основании его письменного или устного заявления страхового полиса (свидетельства, сертификата, квитанции), подписанного страховщиком</a:t>
            </a:r>
          </a:p>
          <a:p>
            <a:pPr algn="ctr">
              <a:defRPr/>
            </a:pPr>
            <a:endParaRPr lang="ru-RU" sz="1600" dirty="0">
              <a:effectLst>
                <a:outerShdw blurRad="38100" dist="38100" dir="2700000" algn="tl">
                  <a:srgbClr val="000000">
                    <a:alpha val="43137"/>
                  </a:srgbClr>
                </a:outerShdw>
              </a:effectLst>
              <a:latin typeface="+mn-lt"/>
            </a:endParaRPr>
          </a:p>
          <a:p>
            <a:pPr algn="ctr">
              <a:defRPr/>
            </a:pPr>
            <a:r>
              <a:rPr lang="ru-RU" sz="1600" dirty="0">
                <a:effectLst>
                  <a:outerShdw blurRad="38100" dist="38100" dir="2700000" algn="tl">
                    <a:srgbClr val="000000">
                      <a:alpha val="43137"/>
                    </a:srgbClr>
                  </a:outerShdw>
                </a:effectLst>
                <a:latin typeface="+mn-lt"/>
              </a:rPr>
              <a:t>(ст. 940 ГК РФ).</a:t>
            </a:r>
          </a:p>
          <a:p>
            <a:pPr algn="ctr">
              <a:defRPr/>
            </a:pPr>
            <a:endParaRPr lang="ru-RU" dirty="0">
              <a:effectLst>
                <a:outerShdw blurRad="38100" dist="38100" dir="2700000" algn="tl">
                  <a:srgbClr val="000000">
                    <a:alpha val="43137"/>
                  </a:srgbClr>
                </a:outerShdw>
              </a:effectLst>
              <a:latin typeface="+mn-lt"/>
            </a:endParaRPr>
          </a:p>
        </p:txBody>
      </p:sp>
    </p:spTree>
    <p:extLst>
      <p:ext uri="{BB962C8B-B14F-4D97-AF65-F5344CB8AC3E}">
        <p14:creationId xmlns:p14="http://schemas.microsoft.com/office/powerpoint/2010/main" val="3307727912"/>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3844" name="Прямая соединительная линия 11"/>
          <p:cNvCxnSpPr>
            <a:cxnSpLocks noChangeShapeType="1"/>
          </p:cNvCxnSpPr>
          <p:nvPr/>
        </p:nvCxnSpPr>
        <p:spPr bwMode="auto">
          <a:xfrm>
            <a:off x="3635375" y="1553702"/>
            <a:ext cx="1800225" cy="0"/>
          </a:xfrm>
          <a:prstGeom prst="line">
            <a:avLst/>
          </a:prstGeom>
          <a:noFill/>
          <a:ln w="38100" algn="ctr">
            <a:solidFill>
              <a:srgbClr val="838D9B"/>
            </a:solidFill>
            <a:round/>
            <a:headEnd/>
            <a:tailEnd/>
          </a:ln>
          <a:scene3d>
            <a:camera prst="orthographicFront"/>
            <a:lightRig rig="threePt" dir="t"/>
          </a:scene3d>
          <a:sp3d>
            <a:bevelT prst="convex"/>
          </a:sp3d>
        </p:spPr>
      </p:cxnSp>
      <p:sp>
        <p:nvSpPr>
          <p:cNvPr id="6" name="AutoShape 5"/>
          <p:cNvSpPr>
            <a:spLocks noChangeArrowheads="1"/>
          </p:cNvSpPr>
          <p:nvPr/>
        </p:nvSpPr>
        <p:spPr bwMode="auto">
          <a:xfrm>
            <a:off x="309163" y="2050279"/>
            <a:ext cx="3671887" cy="138513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b="1" dirty="0">
                <a:solidFill>
                  <a:schemeClr val="tx2"/>
                </a:solidFill>
                <a:latin typeface="+mn-lt"/>
              </a:rPr>
              <a:t>Объект страхования </a:t>
            </a:r>
          </a:p>
          <a:p>
            <a:pPr algn="ctr"/>
            <a:r>
              <a:rPr lang="ru-RU" dirty="0">
                <a:latin typeface="+mn-lt"/>
              </a:rPr>
              <a:t>(имущество либо иной имущественный интерес)</a:t>
            </a:r>
          </a:p>
        </p:txBody>
      </p:sp>
      <p:sp>
        <p:nvSpPr>
          <p:cNvPr id="10" name="AutoShape 5"/>
          <p:cNvSpPr>
            <a:spLocks noChangeArrowheads="1"/>
          </p:cNvSpPr>
          <p:nvPr/>
        </p:nvSpPr>
        <p:spPr bwMode="auto">
          <a:xfrm>
            <a:off x="309163" y="4051384"/>
            <a:ext cx="3673475" cy="1272646"/>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lnSpcReduction="10000"/>
          </a:bodyPr>
          <a:lstStyle/>
          <a:p>
            <a:pPr algn="ctr"/>
            <a:r>
              <a:rPr lang="ru-RU" b="1" dirty="0">
                <a:solidFill>
                  <a:schemeClr val="tx2"/>
                </a:solidFill>
                <a:latin typeface="+mn-lt"/>
              </a:rPr>
              <a:t>Страховой случай </a:t>
            </a:r>
          </a:p>
          <a:p>
            <a:pPr algn="ctr"/>
            <a:r>
              <a:rPr lang="ru-RU" dirty="0">
                <a:latin typeface="+mn-lt"/>
              </a:rPr>
              <a:t>(характер события, на случай наступления которых осуществляется страхование</a:t>
            </a:r>
          </a:p>
        </p:txBody>
      </p:sp>
      <p:sp>
        <p:nvSpPr>
          <p:cNvPr id="16" name="Заголовок 1"/>
          <p:cNvSpPr txBox="1">
            <a:spLocks/>
          </p:cNvSpPr>
          <p:nvPr/>
        </p:nvSpPr>
        <p:spPr>
          <a:xfrm>
            <a:off x="755576" y="332656"/>
            <a:ext cx="7488832" cy="953867"/>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t">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8600"/>
                </a:solidFill>
                <a:effectLst>
                  <a:outerShdw blurRad="50800" dist="38100" dir="2700000" algn="tl" rotWithShape="0">
                    <a:srgbClr val="000000">
                      <a:alpha val="43000"/>
                    </a:srgbClr>
                  </a:outerShdw>
                </a:effectLst>
              </a:rPr>
              <a:t>Существенные условия</a:t>
            </a:r>
          </a:p>
          <a:p>
            <a:pPr indent="715963" algn="ctr">
              <a:defRPr/>
            </a:pPr>
            <a:r>
              <a:rPr lang="ru-RU" sz="2200" b="1" dirty="0">
                <a:solidFill>
                  <a:srgbClr val="FF8600"/>
                </a:solidFill>
                <a:effectLst>
                  <a:outerShdw blurRad="50800" dist="38100" dir="2700000" algn="tl" rotWithShape="0">
                    <a:srgbClr val="000000">
                      <a:alpha val="43000"/>
                    </a:srgbClr>
                  </a:outerShdw>
                </a:effectLst>
              </a:rPr>
              <a:t>договора имущественного страхования</a:t>
            </a:r>
          </a:p>
        </p:txBody>
      </p:sp>
      <p:cxnSp>
        <p:nvCxnSpPr>
          <p:cNvPr id="21" name="Прямая со стрелкой 20"/>
          <p:cNvCxnSpPr/>
          <p:nvPr/>
        </p:nvCxnSpPr>
        <p:spPr bwMode="auto">
          <a:xfrm flipH="1">
            <a:off x="3982638" y="1628800"/>
            <a:ext cx="589364" cy="319957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2" name="Прямая со стрелкой 21"/>
          <p:cNvCxnSpPr>
            <a:endCxn id="6" idx="3"/>
          </p:cNvCxnSpPr>
          <p:nvPr/>
        </p:nvCxnSpPr>
        <p:spPr bwMode="auto">
          <a:xfrm flipH="1">
            <a:off x="3981050" y="1557338"/>
            <a:ext cx="590952" cy="1185506"/>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200</a:t>
            </a:r>
          </a:p>
        </p:txBody>
      </p:sp>
      <p:sp>
        <p:nvSpPr>
          <p:cNvPr id="23" name="AutoShape 5"/>
          <p:cNvSpPr>
            <a:spLocks noChangeArrowheads="1"/>
          </p:cNvSpPr>
          <p:nvPr/>
        </p:nvSpPr>
        <p:spPr bwMode="auto">
          <a:xfrm>
            <a:off x="5324377" y="2409292"/>
            <a:ext cx="3673475" cy="81166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dirty="0">
                <a:latin typeface="+mn-lt"/>
              </a:rPr>
              <a:t>Размер </a:t>
            </a:r>
            <a:r>
              <a:rPr lang="ru-RU" b="1" dirty="0">
                <a:solidFill>
                  <a:schemeClr val="tx2"/>
                </a:solidFill>
                <a:latin typeface="+mn-lt"/>
              </a:rPr>
              <a:t>страховой суммы</a:t>
            </a:r>
            <a:endParaRPr lang="ru-RU" b="1" i="1" u="sng" dirty="0">
              <a:solidFill>
                <a:schemeClr val="tx2"/>
              </a:solidFill>
              <a:latin typeface="+mn-lt"/>
            </a:endParaRPr>
          </a:p>
        </p:txBody>
      </p:sp>
      <p:cxnSp>
        <p:nvCxnSpPr>
          <p:cNvPr id="19" name="Прямая со стрелкой 18"/>
          <p:cNvCxnSpPr/>
          <p:nvPr/>
        </p:nvCxnSpPr>
        <p:spPr bwMode="auto">
          <a:xfrm>
            <a:off x="4572001" y="1557338"/>
            <a:ext cx="792162" cy="1166283"/>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30" name="AutoShape 5"/>
          <p:cNvSpPr>
            <a:spLocks noChangeArrowheads="1"/>
          </p:cNvSpPr>
          <p:nvPr/>
        </p:nvSpPr>
        <p:spPr bwMode="auto">
          <a:xfrm>
            <a:off x="5364163" y="4190565"/>
            <a:ext cx="3673475" cy="81166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b="1" dirty="0">
                <a:solidFill>
                  <a:schemeClr val="tx2"/>
                </a:solidFill>
                <a:latin typeface="+mn-lt"/>
              </a:rPr>
              <a:t>Срок </a:t>
            </a:r>
            <a:r>
              <a:rPr lang="ru-RU" dirty="0">
                <a:latin typeface="+mn-lt"/>
              </a:rPr>
              <a:t>действия договора</a:t>
            </a:r>
            <a:endParaRPr lang="ru-RU" i="1" u="sng" dirty="0">
              <a:latin typeface="+mn-lt"/>
            </a:endParaRPr>
          </a:p>
        </p:txBody>
      </p:sp>
      <p:cxnSp>
        <p:nvCxnSpPr>
          <p:cNvPr id="18" name="Прямая со стрелкой 17"/>
          <p:cNvCxnSpPr>
            <a:endCxn id="30" idx="1"/>
          </p:cNvCxnSpPr>
          <p:nvPr/>
        </p:nvCxnSpPr>
        <p:spPr bwMode="auto">
          <a:xfrm>
            <a:off x="4572000" y="1557338"/>
            <a:ext cx="792163" cy="3039060"/>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49639906"/>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5"/>
          <p:cNvSpPr>
            <a:spLocks noChangeArrowheads="1"/>
          </p:cNvSpPr>
          <p:nvPr/>
        </p:nvSpPr>
        <p:spPr bwMode="auto">
          <a:xfrm>
            <a:off x="1531211" y="1467137"/>
            <a:ext cx="5749806" cy="1002598"/>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dirty="0">
                <a:latin typeface="+mn-lt"/>
              </a:rPr>
              <a:t>Определяется в соответствии с правилами страхования и в соответствии со ст. 947 ГК РФ</a:t>
            </a:r>
          </a:p>
        </p:txBody>
      </p:sp>
      <p:sp>
        <p:nvSpPr>
          <p:cNvPr id="10" name="AutoShape 5"/>
          <p:cNvSpPr>
            <a:spLocks noChangeArrowheads="1"/>
          </p:cNvSpPr>
          <p:nvPr/>
        </p:nvSpPr>
        <p:spPr bwMode="auto">
          <a:xfrm>
            <a:off x="309162" y="2852267"/>
            <a:ext cx="5365245" cy="2266664"/>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92500" lnSpcReduction="20000"/>
          </a:bodyPr>
          <a:lstStyle/>
          <a:p>
            <a:pPr algn="ctr"/>
            <a:r>
              <a:rPr lang="ru-RU" dirty="0">
                <a:latin typeface="+mn-lt"/>
              </a:rPr>
              <a:t>При страховании имущества или предпринимательского риска страховая сумма не может превышать их действительную стоимость:</a:t>
            </a:r>
          </a:p>
          <a:p>
            <a:pPr marL="285750" indent="-285750" algn="ctr">
              <a:buFontTx/>
              <a:buChar char="-"/>
            </a:pPr>
            <a:r>
              <a:rPr lang="ru-RU" b="1" dirty="0">
                <a:solidFill>
                  <a:schemeClr val="tx2"/>
                </a:solidFill>
                <a:latin typeface="+mn-lt"/>
              </a:rPr>
              <a:t>для имущества </a:t>
            </a:r>
            <a:r>
              <a:rPr lang="ru-RU" dirty="0">
                <a:latin typeface="+mn-lt"/>
              </a:rPr>
              <a:t>– в месте его нахождения в день заключения договора;</a:t>
            </a:r>
          </a:p>
          <a:p>
            <a:pPr algn="ctr"/>
            <a:r>
              <a:rPr lang="ru-RU" dirty="0">
                <a:latin typeface="+mn-lt"/>
              </a:rPr>
              <a:t>- </a:t>
            </a:r>
            <a:r>
              <a:rPr lang="ru-RU" b="1" dirty="0">
                <a:solidFill>
                  <a:schemeClr val="tx2"/>
                </a:solidFill>
                <a:latin typeface="+mn-lt"/>
              </a:rPr>
              <a:t>для предпринимательского риска </a:t>
            </a:r>
            <a:r>
              <a:rPr lang="ru-RU" dirty="0">
                <a:latin typeface="+mn-lt"/>
              </a:rPr>
              <a:t>– убытки, которые предприниматель, как можно ожидать, понес бы при наступлении страхового случая.</a:t>
            </a:r>
          </a:p>
          <a:p>
            <a:pPr algn="ctr"/>
            <a:endParaRPr lang="ru-RU" dirty="0">
              <a:latin typeface="+mn-lt"/>
            </a:endParaRPr>
          </a:p>
        </p:txBody>
      </p:sp>
      <p:sp>
        <p:nvSpPr>
          <p:cNvPr id="16" name="Заголовок 1"/>
          <p:cNvSpPr txBox="1">
            <a:spLocks/>
          </p:cNvSpPr>
          <p:nvPr/>
        </p:nvSpPr>
        <p:spPr>
          <a:xfrm>
            <a:off x="755576" y="332656"/>
            <a:ext cx="7488832" cy="953867"/>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8600"/>
                </a:solidFill>
                <a:effectLst>
                  <a:outerShdw blurRad="50800" dist="38100" dir="2700000" algn="tl" rotWithShape="0">
                    <a:srgbClr val="000000">
                      <a:alpha val="43000"/>
                    </a:srgbClr>
                  </a:outerShdw>
                </a:effectLst>
              </a:rPr>
              <a:t>Требования к определению страховой суммы</a:t>
            </a:r>
          </a:p>
        </p:txBody>
      </p:sp>
      <p:cxnSp>
        <p:nvCxnSpPr>
          <p:cNvPr id="22" name="Прямая со стрелкой 21"/>
          <p:cNvCxnSpPr>
            <a:endCxn id="10" idx="0"/>
          </p:cNvCxnSpPr>
          <p:nvPr/>
        </p:nvCxnSpPr>
        <p:spPr bwMode="auto">
          <a:xfrm flipH="1">
            <a:off x="2991785" y="2469735"/>
            <a:ext cx="1414330" cy="382532"/>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201</a:t>
            </a:r>
          </a:p>
        </p:txBody>
      </p:sp>
      <p:cxnSp>
        <p:nvCxnSpPr>
          <p:cNvPr id="18" name="Прямая со стрелкой 17"/>
          <p:cNvCxnSpPr/>
          <p:nvPr/>
        </p:nvCxnSpPr>
        <p:spPr bwMode="auto">
          <a:xfrm>
            <a:off x="4406114" y="2469735"/>
            <a:ext cx="1738312" cy="382532"/>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3" name="AutoShape 5"/>
          <p:cNvSpPr>
            <a:spLocks noChangeArrowheads="1"/>
          </p:cNvSpPr>
          <p:nvPr/>
        </p:nvSpPr>
        <p:spPr bwMode="auto">
          <a:xfrm>
            <a:off x="5879508" y="2852267"/>
            <a:ext cx="2985330" cy="182228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92500" lnSpcReduction="10000"/>
          </a:bodyPr>
          <a:lstStyle/>
          <a:p>
            <a:pPr algn="ctr"/>
            <a:r>
              <a:rPr lang="ru-RU" dirty="0">
                <a:latin typeface="+mn-lt"/>
              </a:rPr>
              <a:t>При личном страховании и страховании гражданской ответственности сумма определяется сторонами по их усмотрению</a:t>
            </a:r>
          </a:p>
        </p:txBody>
      </p:sp>
      <p:sp>
        <p:nvSpPr>
          <p:cNvPr id="17" name="AutoShape 5"/>
          <p:cNvSpPr>
            <a:spLocks noChangeArrowheads="1"/>
          </p:cNvSpPr>
          <p:nvPr/>
        </p:nvSpPr>
        <p:spPr bwMode="auto">
          <a:xfrm>
            <a:off x="1622367" y="5371140"/>
            <a:ext cx="5749806" cy="1200576"/>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85000" lnSpcReduction="10000"/>
          </a:bodyPr>
          <a:lstStyle/>
          <a:p>
            <a:pPr algn="ctr"/>
            <a:r>
              <a:rPr lang="ru-RU" dirty="0">
                <a:latin typeface="+mn-lt"/>
              </a:rPr>
              <a:t>Страховая сумма </a:t>
            </a:r>
            <a:r>
              <a:rPr lang="ru-RU" b="1" u="sng" dirty="0">
                <a:solidFill>
                  <a:srgbClr val="FF0000"/>
                </a:solidFill>
                <a:latin typeface="+mn-lt"/>
              </a:rPr>
              <a:t>не может быть оспорена</a:t>
            </a:r>
            <a:r>
              <a:rPr lang="ru-RU" dirty="0">
                <a:latin typeface="+mn-lt"/>
              </a:rPr>
              <a:t>, за исключением случая, когда страховщик не воспользовался правом на оценку имущества и был введен в заблуждение относительно стоимости имущества</a:t>
            </a:r>
          </a:p>
        </p:txBody>
      </p:sp>
    </p:spTree>
    <p:extLst>
      <p:ext uri="{BB962C8B-B14F-4D97-AF65-F5344CB8AC3E}">
        <p14:creationId xmlns:p14="http://schemas.microsoft.com/office/powerpoint/2010/main" val="1044808531"/>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3844" name="Прямая соединительная линия 11"/>
          <p:cNvCxnSpPr>
            <a:cxnSpLocks noChangeShapeType="1"/>
          </p:cNvCxnSpPr>
          <p:nvPr/>
        </p:nvCxnSpPr>
        <p:spPr bwMode="auto">
          <a:xfrm>
            <a:off x="3635375" y="1553702"/>
            <a:ext cx="1800225" cy="0"/>
          </a:xfrm>
          <a:prstGeom prst="line">
            <a:avLst/>
          </a:prstGeom>
          <a:noFill/>
          <a:ln w="38100" algn="ctr">
            <a:solidFill>
              <a:srgbClr val="838D9B"/>
            </a:solidFill>
            <a:round/>
            <a:headEnd/>
            <a:tailEnd/>
          </a:ln>
          <a:scene3d>
            <a:camera prst="orthographicFront"/>
            <a:lightRig rig="threePt" dir="t"/>
          </a:scene3d>
          <a:sp3d>
            <a:bevelT prst="convex"/>
          </a:sp3d>
        </p:spPr>
      </p:cxnSp>
      <p:sp>
        <p:nvSpPr>
          <p:cNvPr id="6" name="AutoShape 5"/>
          <p:cNvSpPr>
            <a:spLocks noChangeArrowheads="1"/>
          </p:cNvSpPr>
          <p:nvPr/>
        </p:nvSpPr>
        <p:spPr bwMode="auto">
          <a:xfrm>
            <a:off x="309163" y="2050279"/>
            <a:ext cx="3671887" cy="138513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b="1" dirty="0">
                <a:solidFill>
                  <a:schemeClr val="tx2"/>
                </a:solidFill>
                <a:latin typeface="+mn-lt"/>
              </a:rPr>
              <a:t>Застрахованное лицо</a:t>
            </a:r>
          </a:p>
          <a:p>
            <a:pPr algn="ctr"/>
            <a:r>
              <a:rPr lang="ru-RU" dirty="0">
                <a:latin typeface="+mn-lt"/>
              </a:rPr>
              <a:t>(имущество либо иной имущественный интерес)</a:t>
            </a:r>
          </a:p>
        </p:txBody>
      </p:sp>
      <p:sp>
        <p:nvSpPr>
          <p:cNvPr id="10" name="AutoShape 5"/>
          <p:cNvSpPr>
            <a:spLocks noChangeArrowheads="1"/>
          </p:cNvSpPr>
          <p:nvPr/>
        </p:nvSpPr>
        <p:spPr bwMode="auto">
          <a:xfrm>
            <a:off x="309163" y="4051384"/>
            <a:ext cx="3673475" cy="1272646"/>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lnSpcReduction="10000"/>
          </a:bodyPr>
          <a:lstStyle/>
          <a:p>
            <a:pPr algn="ctr"/>
            <a:r>
              <a:rPr lang="ru-RU" b="1" dirty="0">
                <a:solidFill>
                  <a:schemeClr val="tx2"/>
                </a:solidFill>
                <a:latin typeface="+mn-lt"/>
              </a:rPr>
              <a:t>Страховой случай </a:t>
            </a:r>
          </a:p>
          <a:p>
            <a:pPr algn="ctr"/>
            <a:r>
              <a:rPr lang="ru-RU" dirty="0">
                <a:latin typeface="+mn-lt"/>
              </a:rPr>
              <a:t>(характер события, на случай наступления которых осуществляется страхование</a:t>
            </a:r>
          </a:p>
        </p:txBody>
      </p:sp>
      <p:sp>
        <p:nvSpPr>
          <p:cNvPr id="16" name="Заголовок 1"/>
          <p:cNvSpPr txBox="1">
            <a:spLocks/>
          </p:cNvSpPr>
          <p:nvPr/>
        </p:nvSpPr>
        <p:spPr>
          <a:xfrm>
            <a:off x="755576" y="332656"/>
            <a:ext cx="7488832" cy="953867"/>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t">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8600"/>
                </a:solidFill>
                <a:effectLst>
                  <a:outerShdw blurRad="50800" dist="38100" dir="2700000" algn="tl" rotWithShape="0">
                    <a:srgbClr val="000000">
                      <a:alpha val="43000"/>
                    </a:srgbClr>
                  </a:outerShdw>
                </a:effectLst>
              </a:rPr>
              <a:t>Существенные условия</a:t>
            </a:r>
          </a:p>
          <a:p>
            <a:pPr indent="715963" algn="ctr">
              <a:defRPr/>
            </a:pPr>
            <a:r>
              <a:rPr lang="ru-RU" sz="2200" b="1" dirty="0">
                <a:solidFill>
                  <a:srgbClr val="FF8600"/>
                </a:solidFill>
                <a:effectLst>
                  <a:outerShdw blurRad="50800" dist="38100" dir="2700000" algn="tl" rotWithShape="0">
                    <a:srgbClr val="000000">
                      <a:alpha val="43000"/>
                    </a:srgbClr>
                  </a:outerShdw>
                </a:effectLst>
              </a:rPr>
              <a:t>договора личного страхования</a:t>
            </a:r>
          </a:p>
        </p:txBody>
      </p:sp>
      <p:cxnSp>
        <p:nvCxnSpPr>
          <p:cNvPr id="21" name="Прямая со стрелкой 20"/>
          <p:cNvCxnSpPr/>
          <p:nvPr/>
        </p:nvCxnSpPr>
        <p:spPr bwMode="auto">
          <a:xfrm flipH="1">
            <a:off x="3982638" y="1628800"/>
            <a:ext cx="589364" cy="319957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2" name="Прямая со стрелкой 21"/>
          <p:cNvCxnSpPr>
            <a:endCxn id="6" idx="3"/>
          </p:cNvCxnSpPr>
          <p:nvPr/>
        </p:nvCxnSpPr>
        <p:spPr bwMode="auto">
          <a:xfrm flipH="1">
            <a:off x="3981050" y="1557338"/>
            <a:ext cx="590952" cy="1185506"/>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202</a:t>
            </a:r>
          </a:p>
        </p:txBody>
      </p:sp>
      <p:sp>
        <p:nvSpPr>
          <p:cNvPr id="23" name="AutoShape 5"/>
          <p:cNvSpPr>
            <a:spLocks noChangeArrowheads="1"/>
          </p:cNvSpPr>
          <p:nvPr/>
        </p:nvSpPr>
        <p:spPr bwMode="auto">
          <a:xfrm>
            <a:off x="5324377" y="2409292"/>
            <a:ext cx="3673475" cy="81166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dirty="0">
                <a:latin typeface="+mn-lt"/>
              </a:rPr>
              <a:t>Размер </a:t>
            </a:r>
            <a:r>
              <a:rPr lang="ru-RU" b="1" dirty="0">
                <a:solidFill>
                  <a:schemeClr val="tx2"/>
                </a:solidFill>
                <a:latin typeface="+mn-lt"/>
              </a:rPr>
              <a:t>страховой суммы</a:t>
            </a:r>
            <a:endParaRPr lang="ru-RU" b="1" i="1" u="sng" dirty="0">
              <a:solidFill>
                <a:schemeClr val="tx2"/>
              </a:solidFill>
              <a:latin typeface="+mn-lt"/>
            </a:endParaRPr>
          </a:p>
        </p:txBody>
      </p:sp>
      <p:cxnSp>
        <p:nvCxnSpPr>
          <p:cNvPr id="19" name="Прямая со стрелкой 18"/>
          <p:cNvCxnSpPr/>
          <p:nvPr/>
        </p:nvCxnSpPr>
        <p:spPr bwMode="auto">
          <a:xfrm>
            <a:off x="4572001" y="1557338"/>
            <a:ext cx="792162" cy="1166283"/>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30" name="AutoShape 5"/>
          <p:cNvSpPr>
            <a:spLocks noChangeArrowheads="1"/>
          </p:cNvSpPr>
          <p:nvPr/>
        </p:nvSpPr>
        <p:spPr bwMode="auto">
          <a:xfrm>
            <a:off x="5364163" y="4190565"/>
            <a:ext cx="3673475" cy="81166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b="1" dirty="0">
                <a:solidFill>
                  <a:schemeClr val="tx2"/>
                </a:solidFill>
                <a:latin typeface="+mn-lt"/>
              </a:rPr>
              <a:t>Срок </a:t>
            </a:r>
            <a:r>
              <a:rPr lang="ru-RU" dirty="0">
                <a:latin typeface="+mn-lt"/>
              </a:rPr>
              <a:t>действия договора</a:t>
            </a:r>
            <a:endParaRPr lang="ru-RU" i="1" u="sng" dirty="0">
              <a:latin typeface="+mn-lt"/>
            </a:endParaRPr>
          </a:p>
        </p:txBody>
      </p:sp>
      <p:cxnSp>
        <p:nvCxnSpPr>
          <p:cNvPr id="18" name="Прямая со стрелкой 17"/>
          <p:cNvCxnSpPr>
            <a:endCxn id="30" idx="1"/>
          </p:cNvCxnSpPr>
          <p:nvPr/>
        </p:nvCxnSpPr>
        <p:spPr bwMode="auto">
          <a:xfrm>
            <a:off x="4572000" y="1557338"/>
            <a:ext cx="792163" cy="3039060"/>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43993085"/>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3844" name="Прямая соединительная линия 11"/>
          <p:cNvCxnSpPr>
            <a:cxnSpLocks noChangeShapeType="1"/>
          </p:cNvCxnSpPr>
          <p:nvPr/>
        </p:nvCxnSpPr>
        <p:spPr bwMode="auto">
          <a:xfrm>
            <a:off x="3635375" y="1553702"/>
            <a:ext cx="1800225" cy="0"/>
          </a:xfrm>
          <a:prstGeom prst="line">
            <a:avLst/>
          </a:prstGeom>
          <a:noFill/>
          <a:ln w="38100" algn="ctr">
            <a:solidFill>
              <a:srgbClr val="838D9B"/>
            </a:solidFill>
            <a:round/>
            <a:headEnd/>
            <a:tailEnd/>
          </a:ln>
          <a:scene3d>
            <a:camera prst="orthographicFront"/>
            <a:lightRig rig="threePt" dir="t"/>
          </a:scene3d>
          <a:sp3d>
            <a:bevelT prst="convex"/>
          </a:sp3d>
        </p:spPr>
      </p:cxnSp>
      <p:sp>
        <p:nvSpPr>
          <p:cNvPr id="6" name="AutoShape 5"/>
          <p:cNvSpPr>
            <a:spLocks noChangeArrowheads="1"/>
          </p:cNvSpPr>
          <p:nvPr/>
        </p:nvSpPr>
        <p:spPr bwMode="auto">
          <a:xfrm>
            <a:off x="372530" y="2049409"/>
            <a:ext cx="3671887" cy="76484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sz="1600" dirty="0">
                <a:latin typeface="+mn-lt"/>
              </a:rPr>
              <a:t>Осмотреть имущество</a:t>
            </a:r>
          </a:p>
        </p:txBody>
      </p:sp>
      <p:sp>
        <p:nvSpPr>
          <p:cNvPr id="10" name="AutoShape 5"/>
          <p:cNvSpPr>
            <a:spLocks noChangeArrowheads="1"/>
          </p:cNvSpPr>
          <p:nvPr/>
        </p:nvSpPr>
        <p:spPr bwMode="auto">
          <a:xfrm>
            <a:off x="361215" y="3038828"/>
            <a:ext cx="3673475" cy="994814"/>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sz="1600" dirty="0">
                <a:latin typeface="+mn-lt"/>
              </a:rPr>
              <a:t>Проверить сведения, предоставленные страхователем об имуществе</a:t>
            </a:r>
          </a:p>
        </p:txBody>
      </p:sp>
      <p:sp>
        <p:nvSpPr>
          <p:cNvPr id="16" name="Заголовок 1"/>
          <p:cNvSpPr txBox="1">
            <a:spLocks/>
          </p:cNvSpPr>
          <p:nvPr/>
        </p:nvSpPr>
        <p:spPr>
          <a:xfrm>
            <a:off x="755576" y="332656"/>
            <a:ext cx="7488832" cy="953867"/>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8600"/>
                </a:solidFill>
                <a:effectLst>
                  <a:outerShdw blurRad="50800" dist="38100" dir="2700000" algn="tl" rotWithShape="0">
                    <a:srgbClr val="000000">
                      <a:alpha val="43000"/>
                    </a:srgbClr>
                  </a:outerShdw>
                </a:effectLst>
              </a:rPr>
              <a:t>Основные права и обязанности страховщика</a:t>
            </a:r>
          </a:p>
        </p:txBody>
      </p:sp>
      <p:cxnSp>
        <p:nvCxnSpPr>
          <p:cNvPr id="21" name="Прямая со стрелкой 20"/>
          <p:cNvCxnSpPr/>
          <p:nvPr/>
        </p:nvCxnSpPr>
        <p:spPr bwMode="auto">
          <a:xfrm flipH="1">
            <a:off x="4044417" y="1628800"/>
            <a:ext cx="570315" cy="2694133"/>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2" name="Прямая со стрелкой 21"/>
          <p:cNvCxnSpPr>
            <a:endCxn id="6" idx="3"/>
          </p:cNvCxnSpPr>
          <p:nvPr/>
        </p:nvCxnSpPr>
        <p:spPr bwMode="auto">
          <a:xfrm flipH="1">
            <a:off x="4044417" y="1556468"/>
            <a:ext cx="590953" cy="87536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203</a:t>
            </a:r>
          </a:p>
        </p:txBody>
      </p:sp>
      <p:cxnSp>
        <p:nvCxnSpPr>
          <p:cNvPr id="19" name="Прямая со стрелкой 18"/>
          <p:cNvCxnSpPr/>
          <p:nvPr/>
        </p:nvCxnSpPr>
        <p:spPr bwMode="auto">
          <a:xfrm flipH="1">
            <a:off x="4026144" y="1590760"/>
            <a:ext cx="610003" cy="1945475"/>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8" name="Прямая со стрелкой 17"/>
          <p:cNvCxnSpPr/>
          <p:nvPr/>
        </p:nvCxnSpPr>
        <p:spPr bwMode="auto">
          <a:xfrm flipH="1">
            <a:off x="4044417" y="1628800"/>
            <a:ext cx="590952" cy="3814871"/>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5" name="AutoShape 5"/>
          <p:cNvSpPr>
            <a:spLocks noChangeArrowheads="1"/>
          </p:cNvSpPr>
          <p:nvPr/>
        </p:nvSpPr>
        <p:spPr bwMode="auto">
          <a:xfrm>
            <a:off x="372530" y="4322933"/>
            <a:ext cx="3671887" cy="76484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sz="1600" dirty="0">
                <a:latin typeface="+mn-lt"/>
              </a:rPr>
              <a:t>Оценить имущество, в том числе и с привлечением экспертов</a:t>
            </a:r>
          </a:p>
        </p:txBody>
      </p:sp>
      <p:sp>
        <p:nvSpPr>
          <p:cNvPr id="17" name="AutoShape 5"/>
          <p:cNvSpPr>
            <a:spLocks noChangeArrowheads="1"/>
          </p:cNvSpPr>
          <p:nvPr/>
        </p:nvSpPr>
        <p:spPr bwMode="auto">
          <a:xfrm>
            <a:off x="5159607" y="2084591"/>
            <a:ext cx="3671887" cy="176956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600" dirty="0">
                <a:latin typeface="+mn-lt"/>
              </a:rPr>
              <a:t>Не разглашать сведения о страхователе, застрахованном лице и выгодоприобретателе, состоянии их здоровья, а также об имущественном положении </a:t>
            </a:r>
          </a:p>
          <a:p>
            <a:pPr algn="ctr"/>
            <a:r>
              <a:rPr lang="ru-RU" sz="1600" dirty="0">
                <a:latin typeface="+mn-lt"/>
              </a:rPr>
              <a:t>(тайна страхования)</a:t>
            </a:r>
          </a:p>
        </p:txBody>
      </p:sp>
      <p:sp>
        <p:nvSpPr>
          <p:cNvPr id="20" name="AutoShape 5"/>
          <p:cNvSpPr>
            <a:spLocks noChangeArrowheads="1"/>
          </p:cNvSpPr>
          <p:nvPr/>
        </p:nvSpPr>
        <p:spPr bwMode="auto">
          <a:xfrm>
            <a:off x="353481" y="5299106"/>
            <a:ext cx="3671887" cy="117860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85000" lnSpcReduction="10000"/>
          </a:bodyPr>
          <a:lstStyle/>
          <a:p>
            <a:pPr algn="ctr"/>
            <a:r>
              <a:rPr lang="ru-RU" dirty="0">
                <a:latin typeface="+mn-lt"/>
              </a:rPr>
              <a:t>Провести обследование страхуемого лица для оценки фактического состояния его здоровья (при личном страховании)</a:t>
            </a:r>
          </a:p>
        </p:txBody>
      </p:sp>
      <p:sp>
        <p:nvSpPr>
          <p:cNvPr id="24" name="AutoShape 5"/>
          <p:cNvSpPr>
            <a:spLocks noChangeArrowheads="1"/>
          </p:cNvSpPr>
          <p:nvPr/>
        </p:nvSpPr>
        <p:spPr bwMode="auto">
          <a:xfrm>
            <a:off x="5159607" y="4322933"/>
            <a:ext cx="3671887" cy="76484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85000" lnSpcReduction="10000"/>
          </a:bodyPr>
          <a:lstStyle/>
          <a:p>
            <a:pPr algn="ctr"/>
            <a:r>
              <a:rPr lang="ru-RU" dirty="0">
                <a:latin typeface="+mn-lt"/>
              </a:rPr>
              <a:t>Выплатить страховое возмещение при наступлении страхового случая</a:t>
            </a:r>
          </a:p>
        </p:txBody>
      </p:sp>
      <p:cxnSp>
        <p:nvCxnSpPr>
          <p:cNvPr id="26" name="Прямая со стрелкой 25"/>
          <p:cNvCxnSpPr/>
          <p:nvPr/>
        </p:nvCxnSpPr>
        <p:spPr bwMode="auto">
          <a:xfrm>
            <a:off x="4601963" y="1628800"/>
            <a:ext cx="600374" cy="2694133"/>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7" name="Прямая со стрелкой 26"/>
          <p:cNvCxnSpPr>
            <a:endCxn id="17" idx="1"/>
          </p:cNvCxnSpPr>
          <p:nvPr/>
        </p:nvCxnSpPr>
        <p:spPr bwMode="auto">
          <a:xfrm>
            <a:off x="4559233" y="1590730"/>
            <a:ext cx="600374" cy="1378642"/>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42609101"/>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3844" name="Прямая соединительная линия 11"/>
          <p:cNvCxnSpPr>
            <a:cxnSpLocks noChangeShapeType="1"/>
          </p:cNvCxnSpPr>
          <p:nvPr/>
        </p:nvCxnSpPr>
        <p:spPr bwMode="auto">
          <a:xfrm>
            <a:off x="3635375" y="1553702"/>
            <a:ext cx="1800225" cy="0"/>
          </a:xfrm>
          <a:prstGeom prst="line">
            <a:avLst/>
          </a:prstGeom>
          <a:noFill/>
          <a:ln w="38100" algn="ctr">
            <a:solidFill>
              <a:srgbClr val="838D9B"/>
            </a:solidFill>
            <a:round/>
            <a:headEnd/>
            <a:tailEnd/>
          </a:ln>
          <a:scene3d>
            <a:camera prst="orthographicFront"/>
            <a:lightRig rig="threePt" dir="t"/>
          </a:scene3d>
          <a:sp3d>
            <a:bevelT prst="convex"/>
          </a:sp3d>
        </p:spPr>
      </p:cxnSp>
      <p:sp>
        <p:nvSpPr>
          <p:cNvPr id="6" name="AutoShape 5"/>
          <p:cNvSpPr>
            <a:spLocks noChangeArrowheads="1"/>
          </p:cNvSpPr>
          <p:nvPr/>
        </p:nvSpPr>
        <p:spPr bwMode="auto">
          <a:xfrm>
            <a:off x="5022625" y="3527808"/>
            <a:ext cx="3671887" cy="965564"/>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sz="1600" dirty="0">
                <a:latin typeface="+mn-lt"/>
              </a:rPr>
              <a:t>Воздерживаться от любых действий, провоцирующих страховой случай</a:t>
            </a:r>
          </a:p>
        </p:txBody>
      </p:sp>
      <p:sp>
        <p:nvSpPr>
          <p:cNvPr id="10" name="AutoShape 5"/>
          <p:cNvSpPr>
            <a:spLocks noChangeArrowheads="1"/>
          </p:cNvSpPr>
          <p:nvPr/>
        </p:nvSpPr>
        <p:spPr bwMode="auto">
          <a:xfrm>
            <a:off x="4347868" y="4913832"/>
            <a:ext cx="3673475" cy="994814"/>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lnSpcReduction="10000"/>
          </a:bodyPr>
          <a:lstStyle/>
          <a:p>
            <a:pPr algn="ctr"/>
            <a:r>
              <a:rPr lang="ru-RU" dirty="0">
                <a:latin typeface="+mn-lt"/>
              </a:rPr>
              <a:t>Передать страховщику все документы и иные доказательства суброгации</a:t>
            </a:r>
          </a:p>
        </p:txBody>
      </p:sp>
      <p:sp>
        <p:nvSpPr>
          <p:cNvPr id="16" name="Заголовок 1"/>
          <p:cNvSpPr txBox="1">
            <a:spLocks/>
          </p:cNvSpPr>
          <p:nvPr/>
        </p:nvSpPr>
        <p:spPr>
          <a:xfrm>
            <a:off x="755576" y="332656"/>
            <a:ext cx="7488832" cy="953867"/>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8600"/>
                </a:solidFill>
                <a:effectLst>
                  <a:outerShdw blurRad="50800" dist="38100" dir="2700000" algn="tl" rotWithShape="0">
                    <a:srgbClr val="000000">
                      <a:alpha val="43000"/>
                    </a:srgbClr>
                  </a:outerShdw>
                </a:effectLst>
              </a:rPr>
              <a:t>Основные обязанности страхователя</a:t>
            </a:r>
          </a:p>
        </p:txBody>
      </p:sp>
      <p:cxnSp>
        <p:nvCxnSpPr>
          <p:cNvPr id="21" name="Прямая со стрелкой 20"/>
          <p:cNvCxnSpPr/>
          <p:nvPr/>
        </p:nvCxnSpPr>
        <p:spPr bwMode="auto">
          <a:xfrm flipH="1">
            <a:off x="4123733" y="1557338"/>
            <a:ext cx="448270" cy="2621555"/>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2" name="Прямая со стрелкой 21"/>
          <p:cNvCxnSpPr/>
          <p:nvPr/>
        </p:nvCxnSpPr>
        <p:spPr bwMode="auto">
          <a:xfrm>
            <a:off x="4572003" y="1566471"/>
            <a:ext cx="264917" cy="3347361"/>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204</a:t>
            </a:r>
          </a:p>
        </p:txBody>
      </p:sp>
      <p:sp>
        <p:nvSpPr>
          <p:cNvPr id="17" name="AutoShape 5"/>
          <p:cNvSpPr>
            <a:spLocks noChangeArrowheads="1"/>
          </p:cNvSpPr>
          <p:nvPr/>
        </p:nvSpPr>
        <p:spPr bwMode="auto">
          <a:xfrm>
            <a:off x="480078" y="1847073"/>
            <a:ext cx="3671887" cy="1841149"/>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85000" lnSpcReduction="10000"/>
          </a:bodyPr>
          <a:lstStyle/>
          <a:p>
            <a:pPr algn="ctr"/>
            <a:r>
              <a:rPr lang="ru-RU" dirty="0">
                <a:latin typeface="+mn-lt"/>
              </a:rPr>
              <a:t>Сообщить страховщику известные ему обстоятельства, имеющие существенное значение для определения вероятности наступления страхового случая и размера возможных убытков от его наступления (страхового риска)</a:t>
            </a:r>
          </a:p>
        </p:txBody>
      </p:sp>
      <p:sp>
        <p:nvSpPr>
          <p:cNvPr id="13" name="AutoShape 5"/>
          <p:cNvSpPr>
            <a:spLocks noChangeArrowheads="1"/>
          </p:cNvSpPr>
          <p:nvPr/>
        </p:nvSpPr>
        <p:spPr bwMode="auto">
          <a:xfrm>
            <a:off x="451845" y="4112491"/>
            <a:ext cx="3671887" cy="967814"/>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85000" lnSpcReduction="20000"/>
          </a:bodyPr>
          <a:lstStyle/>
          <a:p>
            <a:pPr algn="ctr"/>
            <a:r>
              <a:rPr lang="ru-RU" dirty="0">
                <a:latin typeface="+mn-lt"/>
              </a:rPr>
              <a:t>Сообщить страховщику обо всех заключаемых договорах страхования в отношении данного страхового интереса</a:t>
            </a:r>
          </a:p>
        </p:txBody>
      </p:sp>
      <p:sp>
        <p:nvSpPr>
          <p:cNvPr id="20" name="AutoShape 5"/>
          <p:cNvSpPr>
            <a:spLocks noChangeArrowheads="1"/>
          </p:cNvSpPr>
          <p:nvPr/>
        </p:nvSpPr>
        <p:spPr bwMode="auto">
          <a:xfrm>
            <a:off x="4945714" y="1953292"/>
            <a:ext cx="3671887" cy="967814"/>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85000" lnSpcReduction="20000"/>
          </a:bodyPr>
          <a:lstStyle/>
          <a:p>
            <a:pPr algn="ctr"/>
            <a:r>
              <a:rPr lang="ru-RU" dirty="0">
                <a:latin typeface="+mn-lt"/>
              </a:rPr>
              <a:t>При наступлении страхового случая принимать разумные и доступные меры в целях уменьшения возможных убытков</a:t>
            </a:r>
          </a:p>
        </p:txBody>
      </p:sp>
      <p:cxnSp>
        <p:nvCxnSpPr>
          <p:cNvPr id="19" name="Прямая со стрелкой 18"/>
          <p:cNvCxnSpPr/>
          <p:nvPr/>
        </p:nvCxnSpPr>
        <p:spPr bwMode="auto">
          <a:xfrm flipH="1">
            <a:off x="4153553" y="1557338"/>
            <a:ext cx="418450" cy="1210310"/>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8" name="Прямая со стрелкой 17"/>
          <p:cNvCxnSpPr>
            <a:endCxn id="20" idx="1"/>
          </p:cNvCxnSpPr>
          <p:nvPr/>
        </p:nvCxnSpPr>
        <p:spPr bwMode="auto">
          <a:xfrm>
            <a:off x="4572003" y="1566471"/>
            <a:ext cx="373711" cy="870728"/>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6" name="Прямая со стрелкой 25"/>
          <p:cNvCxnSpPr/>
          <p:nvPr/>
        </p:nvCxnSpPr>
        <p:spPr bwMode="auto">
          <a:xfrm>
            <a:off x="4572003" y="1566471"/>
            <a:ext cx="512745" cy="1961337"/>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50623532"/>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457200" y="381000"/>
            <a:ext cx="8229600" cy="671736"/>
          </a:xfrm>
        </p:spPr>
        <p:txBody>
          <a:bodyPr>
            <a:normAutofit fontScale="90000"/>
          </a:bodyPr>
          <a:lstStyle/>
          <a:p>
            <a:pPr algn="ctr">
              <a:defRPr/>
            </a:pPr>
            <a:r>
              <a:rPr lang="ru-RU" sz="2400" b="1" u="sng" dirty="0">
                <a:solidFill>
                  <a:srgbClr val="FF8600"/>
                </a:solidFill>
                <a:effectLst>
                  <a:outerShdw blurRad="50800" dist="38100" dir="2700000" algn="tl" rotWithShape="0">
                    <a:srgbClr val="000000">
                      <a:alpha val="43000"/>
                    </a:srgbClr>
                  </a:outerShdw>
                </a:effectLst>
              </a:rPr>
              <a:t>Переход к страховщику прав страхователя на возмещение ущерба </a:t>
            </a:r>
            <a:r>
              <a:rPr lang="ru-RU" sz="2400" b="1" i="1" u="sng" dirty="0">
                <a:solidFill>
                  <a:srgbClr val="FF8600"/>
                </a:solidFill>
                <a:effectLst>
                  <a:outerShdw blurRad="50800" dist="38100" dir="2700000" algn="tl" rotWithShape="0">
                    <a:srgbClr val="000000">
                      <a:alpha val="43000"/>
                    </a:srgbClr>
                  </a:outerShdw>
                </a:effectLst>
              </a:rPr>
              <a:t>(суброгация)</a:t>
            </a:r>
            <a:endParaRPr lang="ru-RU" sz="2400" b="1" u="sng" dirty="0"/>
          </a:p>
        </p:txBody>
      </p:sp>
      <p:sp>
        <p:nvSpPr>
          <p:cNvPr id="5" name="AutoShape 6"/>
          <p:cNvSpPr>
            <a:spLocks noChangeArrowheads="1"/>
          </p:cNvSpPr>
          <p:nvPr/>
        </p:nvSpPr>
        <p:spPr bwMode="auto">
          <a:xfrm>
            <a:off x="324493" y="1770748"/>
            <a:ext cx="2448272" cy="2040676"/>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Страховщик </a:t>
            </a:r>
          </a:p>
        </p:txBody>
      </p:sp>
      <p:sp>
        <p:nvSpPr>
          <p:cNvPr id="8" name="AutoShape 6"/>
          <p:cNvSpPr>
            <a:spLocks noChangeArrowheads="1"/>
          </p:cNvSpPr>
          <p:nvPr/>
        </p:nvSpPr>
        <p:spPr bwMode="auto">
          <a:xfrm>
            <a:off x="3400695" y="4762497"/>
            <a:ext cx="2448272" cy="115212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err="1">
                <a:latin typeface="+mn-lt"/>
              </a:rPr>
              <a:t>Причинитель</a:t>
            </a:r>
            <a:r>
              <a:rPr lang="ru-RU" b="1" u="sng" dirty="0">
                <a:latin typeface="+mn-lt"/>
              </a:rPr>
              <a:t> </a:t>
            </a:r>
          </a:p>
          <a:p>
            <a:pPr algn="ctr"/>
            <a:r>
              <a:rPr lang="ru-RU" b="1" u="sng" dirty="0">
                <a:latin typeface="+mn-lt"/>
              </a:rPr>
              <a:t>вреда</a:t>
            </a:r>
            <a:endParaRPr lang="ru-RU" dirty="0">
              <a:latin typeface="+mn-lt"/>
            </a:endParaRPr>
          </a:p>
        </p:txBody>
      </p:sp>
      <p:sp>
        <p:nvSpPr>
          <p:cNvPr id="9" name="AutoShape 6"/>
          <p:cNvSpPr>
            <a:spLocks noChangeArrowheads="1"/>
          </p:cNvSpPr>
          <p:nvPr/>
        </p:nvSpPr>
        <p:spPr bwMode="auto">
          <a:xfrm>
            <a:off x="6235613" y="1770748"/>
            <a:ext cx="2664296" cy="2040676"/>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Страхователь</a:t>
            </a:r>
          </a:p>
        </p:txBody>
      </p:sp>
      <p:sp>
        <p:nvSpPr>
          <p:cNvPr id="17" name="TextBox 16"/>
          <p:cNvSpPr txBox="1"/>
          <p:nvPr/>
        </p:nvSpPr>
        <p:spPr>
          <a:xfrm>
            <a:off x="2939754" y="1509137"/>
            <a:ext cx="3179036" cy="523220"/>
          </a:xfrm>
          <a:prstGeom prst="rect">
            <a:avLst/>
          </a:prstGeom>
          <a:noFill/>
          <a:ln w="38100">
            <a:solidFill>
              <a:srgbClr val="FFFF00"/>
            </a:solidFill>
          </a:ln>
        </p:spPr>
        <p:txBody>
          <a:bodyPr wrap="square" rtlCol="0">
            <a:spAutoFit/>
          </a:bodyPr>
          <a:lstStyle/>
          <a:p>
            <a:pPr algn="ctr"/>
            <a:r>
              <a:rPr lang="ru-RU" sz="1400" dirty="0">
                <a:solidFill>
                  <a:srgbClr val="FFFF00"/>
                </a:solidFill>
              </a:rPr>
              <a:t>1б. Требование о выплате страхового возмещения</a:t>
            </a:r>
          </a:p>
        </p:txBody>
      </p:sp>
      <p:cxnSp>
        <p:nvCxnSpPr>
          <p:cNvPr id="19" name="Прямая со стрелкой 18"/>
          <p:cNvCxnSpPr/>
          <p:nvPr/>
        </p:nvCxnSpPr>
        <p:spPr bwMode="auto">
          <a:xfrm flipH="1">
            <a:off x="2857406" y="3251675"/>
            <a:ext cx="3261386" cy="0"/>
          </a:xfrm>
          <a:prstGeom prst="straightConnector1">
            <a:avLst/>
          </a:prstGeom>
          <a:ln w="38100" cmpd="sng">
            <a:solidFill>
              <a:srgbClr val="FF33CC"/>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2" name="TextBox 21"/>
          <p:cNvSpPr txBox="1"/>
          <p:nvPr/>
        </p:nvSpPr>
        <p:spPr>
          <a:xfrm>
            <a:off x="2939753" y="3464133"/>
            <a:ext cx="3179035" cy="523220"/>
          </a:xfrm>
          <a:prstGeom prst="rect">
            <a:avLst/>
          </a:prstGeom>
          <a:noFill/>
          <a:ln w="38100" cmpd="sng">
            <a:solidFill>
              <a:srgbClr val="FF33CC"/>
            </a:solidFill>
          </a:ln>
        </p:spPr>
        <p:txBody>
          <a:bodyPr wrap="square" rtlCol="0">
            <a:spAutoFit/>
          </a:bodyPr>
          <a:lstStyle/>
          <a:p>
            <a:pPr algn="ctr"/>
            <a:r>
              <a:rPr lang="ru-RU" sz="1400" dirty="0">
                <a:solidFill>
                  <a:srgbClr val="FF33CC"/>
                </a:solidFill>
              </a:rPr>
              <a:t>3. Переход права требовать возмещения выплаченной суммы</a:t>
            </a:r>
          </a:p>
        </p:txBody>
      </p:sp>
      <p:cxnSp>
        <p:nvCxnSpPr>
          <p:cNvPr id="24" name="Прямая со стрелкой 23"/>
          <p:cNvCxnSpPr>
            <a:stCxn id="9" idx="2"/>
            <a:endCxn id="8" idx="3"/>
          </p:cNvCxnSpPr>
          <p:nvPr/>
        </p:nvCxnSpPr>
        <p:spPr bwMode="auto">
          <a:xfrm flipH="1">
            <a:off x="5848967" y="3811424"/>
            <a:ext cx="1718794" cy="1527137"/>
          </a:xfrm>
          <a:prstGeom prst="straightConnector1">
            <a:avLst/>
          </a:prstGeom>
          <a:ln w="38100" cmpd="sng">
            <a:solidFill>
              <a:srgbClr val="FFFF0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36" name="TextBox 35"/>
          <p:cNvSpPr txBox="1"/>
          <p:nvPr/>
        </p:nvSpPr>
        <p:spPr>
          <a:xfrm>
            <a:off x="2939756" y="2731807"/>
            <a:ext cx="3179036" cy="307777"/>
          </a:xfrm>
          <a:prstGeom prst="rect">
            <a:avLst/>
          </a:prstGeom>
          <a:noFill/>
          <a:ln w="38100">
            <a:solidFill>
              <a:srgbClr val="00B0F0"/>
            </a:solidFill>
          </a:ln>
        </p:spPr>
        <p:txBody>
          <a:bodyPr wrap="square" rtlCol="0">
            <a:spAutoFit/>
          </a:bodyPr>
          <a:lstStyle/>
          <a:p>
            <a:pPr algn="ctr"/>
            <a:r>
              <a:rPr lang="ru-RU" sz="1400" dirty="0">
                <a:solidFill>
                  <a:srgbClr val="00B0F0"/>
                </a:solidFill>
              </a:rPr>
              <a:t>2. Выплата страхового возмещения</a:t>
            </a:r>
          </a:p>
        </p:txBody>
      </p:sp>
      <p:cxnSp>
        <p:nvCxnSpPr>
          <p:cNvPr id="44" name="Прямая со стрелкой 43"/>
          <p:cNvCxnSpPr/>
          <p:nvPr/>
        </p:nvCxnSpPr>
        <p:spPr bwMode="auto">
          <a:xfrm>
            <a:off x="2857406" y="2555193"/>
            <a:ext cx="3343731" cy="0"/>
          </a:xfrm>
          <a:prstGeom prst="straightConnector1">
            <a:avLst/>
          </a:prstGeom>
          <a:ln w="38100" cmpd="sng">
            <a:solidFill>
              <a:srgbClr val="00B0F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64" name="TextBox 63"/>
          <p:cNvSpPr txBox="1"/>
          <p:nvPr/>
        </p:nvSpPr>
        <p:spPr>
          <a:xfrm>
            <a:off x="6685965" y="4957095"/>
            <a:ext cx="1953879" cy="523220"/>
          </a:xfrm>
          <a:prstGeom prst="rect">
            <a:avLst/>
          </a:prstGeom>
          <a:noFill/>
          <a:ln w="38100">
            <a:solidFill>
              <a:srgbClr val="FFFF00"/>
            </a:solidFill>
          </a:ln>
        </p:spPr>
        <p:txBody>
          <a:bodyPr wrap="square" rtlCol="0">
            <a:spAutoFit/>
          </a:bodyPr>
          <a:lstStyle/>
          <a:p>
            <a:pPr algn="ctr"/>
            <a:r>
              <a:rPr lang="ru-RU" sz="1400" dirty="0">
                <a:solidFill>
                  <a:srgbClr val="FFFF00"/>
                </a:solidFill>
              </a:rPr>
              <a:t>1а. Требование о возмещении ущерба</a:t>
            </a:r>
          </a:p>
        </p:txBody>
      </p:sp>
      <p:sp>
        <p:nvSpPr>
          <p:cNvPr id="25" name="TextBox 24"/>
          <p:cNvSpPr txBox="1"/>
          <p:nvPr/>
        </p:nvSpPr>
        <p:spPr>
          <a:xfrm>
            <a:off x="8458192" y="548680"/>
            <a:ext cx="783763" cy="523220"/>
          </a:xfrm>
          <a:prstGeom prst="rect">
            <a:avLst/>
          </a:prstGeom>
          <a:noFill/>
        </p:spPr>
        <p:txBody>
          <a:bodyPr wrap="none" rtlCol="0">
            <a:spAutoFit/>
          </a:bodyPr>
          <a:lstStyle/>
          <a:p>
            <a:r>
              <a:rPr lang="ru-RU" sz="2800" b="1" dirty="0">
                <a:solidFill>
                  <a:schemeClr val="accent1">
                    <a:lumMod val="50000"/>
                  </a:schemeClr>
                </a:solidFill>
              </a:rPr>
              <a:t>205</a:t>
            </a:r>
          </a:p>
        </p:txBody>
      </p:sp>
      <p:cxnSp>
        <p:nvCxnSpPr>
          <p:cNvPr id="21" name="Прямая со стрелкой 20"/>
          <p:cNvCxnSpPr/>
          <p:nvPr/>
        </p:nvCxnSpPr>
        <p:spPr bwMode="auto">
          <a:xfrm flipH="1">
            <a:off x="2772765" y="2238997"/>
            <a:ext cx="3416716" cy="0"/>
          </a:xfrm>
          <a:prstGeom prst="straightConnector1">
            <a:avLst/>
          </a:prstGeom>
          <a:ln w="38100" cmpd="sng">
            <a:solidFill>
              <a:srgbClr val="FFFF00"/>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32" name="Прямая со стрелкой 31"/>
          <p:cNvCxnSpPr>
            <a:stCxn id="5" idx="2"/>
            <a:endCxn id="8" idx="1"/>
          </p:cNvCxnSpPr>
          <p:nvPr/>
        </p:nvCxnSpPr>
        <p:spPr bwMode="auto">
          <a:xfrm>
            <a:off x="1548629" y="3811424"/>
            <a:ext cx="1852066" cy="1527137"/>
          </a:xfrm>
          <a:prstGeom prst="straightConnector1">
            <a:avLst/>
          </a:prstGeom>
          <a:ln w="38100" cmpd="sng">
            <a:solidFill>
              <a:srgbClr val="FF000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35" name="TextBox 34"/>
          <p:cNvSpPr txBox="1"/>
          <p:nvPr/>
        </p:nvSpPr>
        <p:spPr>
          <a:xfrm>
            <a:off x="504857" y="4957095"/>
            <a:ext cx="2125957" cy="738664"/>
          </a:xfrm>
          <a:prstGeom prst="rect">
            <a:avLst/>
          </a:prstGeom>
          <a:noFill/>
          <a:ln w="38100" cmpd="sng">
            <a:solidFill>
              <a:srgbClr val="FF0000"/>
            </a:solidFill>
          </a:ln>
        </p:spPr>
        <p:txBody>
          <a:bodyPr wrap="square" rtlCol="0">
            <a:spAutoFit/>
          </a:bodyPr>
          <a:lstStyle/>
          <a:p>
            <a:pPr algn="ctr"/>
            <a:r>
              <a:rPr lang="ru-RU" sz="1400" dirty="0">
                <a:solidFill>
                  <a:srgbClr val="FF0000"/>
                </a:solidFill>
              </a:rPr>
              <a:t>4. Регрессное требование возмещения ущерба</a:t>
            </a:r>
          </a:p>
        </p:txBody>
      </p:sp>
    </p:spTree>
    <p:extLst>
      <p:ext uri="{BB962C8B-B14F-4D97-AF65-F5344CB8AC3E}">
        <p14:creationId xmlns:p14="http://schemas.microsoft.com/office/powerpoint/2010/main" val="4238492845"/>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457200" y="165196"/>
            <a:ext cx="7893068" cy="1031875"/>
          </a:xfrm>
          <a:prstGeom prst="rect">
            <a:avLst/>
          </a:prstGeom>
          <a:noFill/>
          <a:ln w="9525">
            <a:noFill/>
            <a:miter lim="800000"/>
            <a:headEnd/>
            <a:tailEnd/>
          </a:ln>
          <a:effectLst/>
        </p:spPr>
        <p:txBody>
          <a:bodyPr anchor="ctr"/>
          <a:lstStyle/>
          <a:p>
            <a:pPr algn="ctr" eaLnBrk="0" hangingPunct="0"/>
            <a:r>
              <a:rPr lang="ru-RU" sz="2000" b="1" dirty="0">
                <a:solidFill>
                  <a:schemeClr val="tx2"/>
                </a:solidFill>
                <a:effectLst>
                  <a:outerShdw blurRad="38100" dist="38100" dir="2700000" algn="tl">
                    <a:srgbClr val="000000"/>
                  </a:outerShdw>
                </a:effectLst>
                <a:latin typeface="+mn-lt"/>
              </a:rPr>
              <a:t>Сравнительный анализ договора страхования как </a:t>
            </a:r>
            <a:r>
              <a:rPr lang="ru-RU" sz="2000" b="1" dirty="0" err="1">
                <a:solidFill>
                  <a:schemeClr val="tx2"/>
                </a:solidFill>
                <a:effectLst>
                  <a:outerShdw blurRad="38100" dist="38100" dir="2700000" algn="tl">
                    <a:srgbClr val="000000"/>
                  </a:outerShdw>
                </a:effectLst>
                <a:latin typeface="+mn-lt"/>
              </a:rPr>
              <a:t>алеаторной</a:t>
            </a:r>
            <a:r>
              <a:rPr lang="ru-RU" sz="2000" b="1" dirty="0">
                <a:solidFill>
                  <a:schemeClr val="tx2"/>
                </a:solidFill>
                <a:effectLst>
                  <a:outerShdw blurRad="38100" dist="38100" dir="2700000" algn="tl">
                    <a:srgbClr val="000000"/>
                  </a:outerShdw>
                </a:effectLst>
                <a:latin typeface="+mn-lt"/>
              </a:rPr>
              <a:t> (рисковой ) сделки и условных сделок</a:t>
            </a:r>
          </a:p>
        </p:txBody>
      </p:sp>
      <p:graphicFrame>
        <p:nvGraphicFramePr>
          <p:cNvPr id="167030" name="Group 118"/>
          <p:cNvGraphicFramePr>
            <a:graphicFrameLocks noGrp="1"/>
          </p:cNvGraphicFramePr>
          <p:nvPr>
            <p:extLst>
              <p:ext uri="{D42A27DB-BD31-4B8C-83A1-F6EECF244321}">
                <p14:modId xmlns:p14="http://schemas.microsoft.com/office/powerpoint/2010/main" val="2773341582"/>
              </p:ext>
            </p:extLst>
          </p:nvPr>
        </p:nvGraphicFramePr>
        <p:xfrm>
          <a:off x="179388" y="1344624"/>
          <a:ext cx="8785226" cy="4978393"/>
        </p:xfrm>
        <a:graphic>
          <a:graphicData uri="http://schemas.openxmlformats.org/drawingml/2006/table">
            <a:tbl>
              <a:tblPr/>
              <a:tblGrid>
                <a:gridCol w="4392613">
                  <a:extLst>
                    <a:ext uri="{9D8B030D-6E8A-4147-A177-3AD203B41FA5}">
                      <a16:colId xmlns:a16="http://schemas.microsoft.com/office/drawing/2014/main" xmlns="" val="20000"/>
                    </a:ext>
                  </a:extLst>
                </a:gridCol>
                <a:gridCol w="4392613">
                  <a:extLst>
                    <a:ext uri="{9D8B030D-6E8A-4147-A177-3AD203B41FA5}">
                      <a16:colId xmlns:a16="http://schemas.microsoft.com/office/drawing/2014/main" xmlns="" val="20001"/>
                    </a:ext>
                  </a:extLst>
                </a:gridCol>
              </a:tblGrid>
              <a:tr h="1726432">
                <a:tc gridSpan="2">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600" b="1" i="1" u="none" strike="noStrike" cap="none" normalizeH="0" baseline="0" dirty="0">
                          <a:ln>
                            <a:noFill/>
                          </a:ln>
                          <a:solidFill>
                            <a:schemeClr val="accent4">
                              <a:lumMod val="60000"/>
                              <a:lumOff val="40000"/>
                            </a:schemeClr>
                          </a:solidFill>
                          <a:effectLst/>
                          <a:latin typeface="+mn-lt"/>
                        </a:rPr>
                        <a:t>«Страхование имущества содержит всегда условное обязательство: страховщик обязывается к возмещению убытков, если произойдет предусмотренное договором несчастье», но при том, что «условность не относится к силе самого страхования, потому что сделка действительна с самого начала, хотя бы несчастье не наступило вовсе» </a:t>
                      </a: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endParaRPr kumimoji="0" lang="ru-RU" sz="800" b="1" i="1" u="none" strike="noStrike" cap="none" normalizeH="0" baseline="0" dirty="0">
                        <a:ln>
                          <a:noFill/>
                        </a:ln>
                        <a:solidFill>
                          <a:schemeClr val="accent4">
                            <a:lumMod val="60000"/>
                            <a:lumOff val="40000"/>
                          </a:schemeClr>
                        </a:solidFill>
                        <a:effectLst/>
                        <a:latin typeface="+mn-lt"/>
                      </a:endParaRP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300" b="0" i="1" u="none" strike="noStrike" cap="none" normalizeH="0" baseline="0" dirty="0">
                          <a:ln>
                            <a:noFill/>
                          </a:ln>
                          <a:solidFill>
                            <a:schemeClr val="tx1"/>
                          </a:solidFill>
                          <a:effectLst/>
                          <a:latin typeface="+mn-lt"/>
                        </a:rPr>
                        <a:t>(</a:t>
                      </a:r>
                      <a:r>
                        <a:rPr kumimoji="0" lang="ru-RU" sz="1300" b="0" i="1" u="none" strike="noStrike" cap="none" normalizeH="0" baseline="0" dirty="0" err="1">
                          <a:ln>
                            <a:noFill/>
                          </a:ln>
                          <a:solidFill>
                            <a:schemeClr val="tx1"/>
                          </a:solidFill>
                          <a:effectLst/>
                          <a:latin typeface="+mn-lt"/>
                        </a:rPr>
                        <a:t>Шершеневич</a:t>
                      </a:r>
                      <a:r>
                        <a:rPr kumimoji="0" lang="ru-RU" sz="1300" b="0" i="1" u="none" strike="noStrike" cap="none" normalizeH="0" baseline="0" dirty="0">
                          <a:ln>
                            <a:noFill/>
                          </a:ln>
                          <a:solidFill>
                            <a:schemeClr val="tx1"/>
                          </a:solidFill>
                          <a:effectLst/>
                          <a:latin typeface="+mn-lt"/>
                        </a:rPr>
                        <a:t> Г.Ф. Курс торгового права: в 4 т. Т. 2: Товар, торговые сделки. – М.: Статут, 2004. С. 345)</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extLst>
                  <a:ext uri="{0D108BD9-81ED-4DB2-BD59-A6C34878D82A}">
                    <a16:rowId xmlns:a16="http://schemas.microsoft.com/office/drawing/2014/main" xmlns="" val="10001"/>
                  </a:ext>
                </a:extLst>
              </a:tr>
              <a:tr h="549571">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600" b="1" i="1" u="sng" strike="noStrike" cap="none" normalizeH="0" baseline="0" dirty="0">
                          <a:ln>
                            <a:noFill/>
                          </a:ln>
                          <a:solidFill>
                            <a:schemeClr val="tx2"/>
                          </a:solidFill>
                          <a:effectLst/>
                          <a:latin typeface="+mn-lt"/>
                        </a:rPr>
                        <a:t>Условная сделка</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600" b="1" i="1" u="sng" strike="noStrike" cap="none" normalizeH="0" baseline="0" dirty="0">
                          <a:ln>
                            <a:noFill/>
                          </a:ln>
                          <a:solidFill>
                            <a:srgbClr val="FF8600"/>
                          </a:solidFill>
                          <a:effectLst/>
                          <a:latin typeface="+mn-lt"/>
                        </a:rPr>
                        <a:t>Алеаторная (рисковая) сделка</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549571">
                <a:tc gridSpan="2">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600" b="0" i="0" u="none" strike="noStrike" cap="none" normalizeH="0" baseline="0" dirty="0">
                          <a:ln>
                            <a:noFill/>
                          </a:ln>
                          <a:solidFill>
                            <a:schemeClr val="tx1"/>
                          </a:solidFill>
                          <a:effectLst/>
                          <a:latin typeface="+mn-lt"/>
                        </a:rPr>
                        <a:t>Общее: наличие условия, представляющего собой случайное и вероятное событие</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extLst>
                  <a:ext uri="{0D108BD9-81ED-4DB2-BD59-A6C34878D82A}">
                    <a16:rowId xmlns:a16="http://schemas.microsoft.com/office/drawing/2014/main" xmlns="" val="10003"/>
                  </a:ext>
                </a:extLst>
              </a:tr>
              <a:tr h="549571">
                <a:tc gridSpan="2">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600" b="1" i="0" u="none" strike="noStrike" cap="none" normalizeH="0" baseline="0" dirty="0">
                          <a:ln>
                            <a:noFill/>
                          </a:ln>
                          <a:solidFill>
                            <a:srgbClr val="FF8600"/>
                          </a:solidFill>
                          <a:effectLst/>
                          <a:latin typeface="+mn-lt"/>
                        </a:rPr>
                        <a:t>1. Характер условия</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extLst>
                  <a:ext uri="{0D108BD9-81ED-4DB2-BD59-A6C34878D82A}">
                    <a16:rowId xmlns:a16="http://schemas.microsoft.com/office/drawing/2014/main" xmlns="" val="10004"/>
                  </a:ext>
                </a:extLst>
              </a:tr>
              <a:tr h="549571">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600" b="1" i="0" u="none" strike="noStrike" cap="none" normalizeH="0" baseline="0" dirty="0">
                          <a:ln>
                            <a:noFill/>
                          </a:ln>
                          <a:solidFill>
                            <a:schemeClr val="tx1"/>
                          </a:solidFill>
                          <a:effectLst/>
                          <a:latin typeface="+mn-lt"/>
                        </a:rPr>
                        <a:t>Не имеет конститутивного значения</a:t>
                      </a:r>
                      <a:endParaRPr kumimoji="0" lang="ru-RU" sz="800" b="1" i="0" u="none" strike="noStrike" cap="none" normalizeH="0" baseline="0" dirty="0">
                        <a:ln>
                          <a:noFill/>
                        </a:ln>
                        <a:solidFill>
                          <a:schemeClr val="tx1"/>
                        </a:solidFill>
                        <a:effectLst/>
                        <a:latin typeface="+mn-lt"/>
                      </a:endParaRP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600" b="0" i="1" u="none" strike="noStrike" cap="none" normalizeH="0" baseline="0" dirty="0">
                          <a:ln>
                            <a:noFill/>
                          </a:ln>
                          <a:solidFill>
                            <a:schemeClr val="tx1"/>
                          </a:solidFill>
                          <a:effectLst/>
                          <a:latin typeface="+mn-lt"/>
                        </a:rPr>
                        <a:t>(в зависимость от него поставлены возникновение прав и обязанностей, но не существо сделки, случайное обстоятельство не влияет на действительность и существо сделки)</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600" b="1" i="0" u="none" strike="noStrike" cap="none" normalizeH="0" baseline="0" dirty="0">
                          <a:ln>
                            <a:noFill/>
                          </a:ln>
                          <a:solidFill>
                            <a:srgbClr val="FFFFFF"/>
                          </a:solidFill>
                          <a:effectLst/>
                          <a:latin typeface="+mn-lt"/>
                        </a:rPr>
                        <a:t>Имеет конститутивное значение</a:t>
                      </a: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600" b="0" i="1" u="none" strike="noStrike" cap="none" normalizeH="0" baseline="0" dirty="0">
                          <a:ln>
                            <a:noFill/>
                          </a:ln>
                          <a:solidFill>
                            <a:schemeClr val="tx1"/>
                          </a:solidFill>
                          <a:effectLst/>
                          <a:latin typeface="+mn-lt"/>
                        </a:rPr>
                        <a:t>(от случайного события зависит само существо договорной конструкции, событие – часть договора, его существенное условие)</a:t>
                      </a:r>
                      <a:endParaRPr kumimoji="0" lang="ru-RU" sz="1600" b="1" i="0" u="none" strike="noStrike" cap="none" normalizeH="0" baseline="0" dirty="0">
                        <a:ln>
                          <a:noFill/>
                        </a:ln>
                        <a:solidFill>
                          <a:srgbClr val="FF8600"/>
                        </a:solidFill>
                        <a:effectLst/>
                        <a:latin typeface="+mn-lt"/>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bl>
          </a:graphicData>
        </a:graphic>
      </p:graphicFrame>
      <p:sp>
        <p:nvSpPr>
          <p:cNvPr id="22" name="TextBox 21"/>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206</a:t>
            </a:r>
          </a:p>
        </p:txBody>
      </p:sp>
    </p:spTree>
    <p:extLst>
      <p:ext uri="{BB962C8B-B14F-4D97-AF65-F5344CB8AC3E}">
        <p14:creationId xmlns:p14="http://schemas.microsoft.com/office/powerpoint/2010/main" val="3119572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8058" y="2514223"/>
            <a:ext cx="8229600" cy="2482468"/>
          </a:xfrm>
          <a:effectLst>
            <a:innerShdw blurRad="63500" dist="50800" dir="13500000">
              <a:prstClr val="black">
                <a:alpha val="50000"/>
              </a:prstClr>
            </a:innerShdw>
          </a:effectLst>
        </p:spPr>
        <p:txBody>
          <a:bodyPr>
            <a:normAutofit fontScale="90000"/>
          </a:bodyPr>
          <a:lstStyle/>
          <a:p>
            <a:pPr algn="ctr">
              <a:defRPr/>
            </a:pPr>
            <a:r>
              <a:rPr lang="ru-RU" sz="2800" b="1" dirty="0">
                <a:effectLst>
                  <a:outerShdw blurRad="50800" dist="38100" dir="2700000" algn="tl" rotWithShape="0">
                    <a:srgbClr val="000000">
                      <a:alpha val="43000"/>
                    </a:srgbClr>
                  </a:outerShdw>
                </a:effectLst>
              </a:rPr>
              <a:t>Тема 1:</a:t>
            </a:r>
            <a:br>
              <a:rPr lang="ru-RU" sz="2800" b="1" dirty="0">
                <a:effectLst>
                  <a:outerShdw blurRad="50800" dist="38100" dir="2700000" algn="tl" rotWithShape="0">
                    <a:srgbClr val="000000">
                      <a:alpha val="43000"/>
                    </a:srgbClr>
                  </a:outerShdw>
                </a:effectLst>
              </a:rPr>
            </a:br>
            <a:r>
              <a:rPr lang="ru-RU" sz="2800" b="1" dirty="0">
                <a:effectLst>
                  <a:outerShdw blurRad="50800" dist="38100" dir="2700000" algn="tl" rotWithShape="0">
                    <a:srgbClr val="000000">
                      <a:alpha val="43000"/>
                    </a:srgbClr>
                  </a:outerShdw>
                </a:effectLst>
              </a:rPr>
              <a:t> </a:t>
            </a:r>
            <a:br>
              <a:rPr lang="ru-RU" sz="2800" b="1" dirty="0">
                <a:effectLst>
                  <a:outerShdw blurRad="50800" dist="38100" dir="2700000" algn="tl" rotWithShape="0">
                    <a:srgbClr val="000000">
                      <a:alpha val="43000"/>
                    </a:srgbClr>
                  </a:outerShdw>
                </a:effectLst>
              </a:rPr>
            </a:br>
            <a:r>
              <a:rPr lang="ru-RU" sz="2800" b="1" dirty="0" err="1">
                <a:effectLst>
                  <a:outerShdw blurRad="50800" dist="38100" dir="2700000" algn="tl" rotWithShape="0">
                    <a:srgbClr val="000000">
                      <a:alpha val="43000"/>
                    </a:srgbClr>
                  </a:outerShdw>
                </a:effectLst>
              </a:rPr>
              <a:t>Многопонятийное</a:t>
            </a:r>
            <a:r>
              <a:rPr lang="ru-RU" sz="2800" b="1" dirty="0">
                <a:effectLst>
                  <a:outerShdw blurRad="50800" dist="38100" dir="2700000" algn="tl" rotWithShape="0">
                    <a:srgbClr val="000000">
                      <a:alpha val="43000"/>
                    </a:srgbClr>
                  </a:outerShdw>
                </a:effectLst>
              </a:rPr>
              <a:t> представление о договоре, систематизация гражданско-правовых договоров.</a:t>
            </a:r>
            <a:br>
              <a:rPr lang="ru-RU" sz="2800" b="1" dirty="0">
                <a:effectLst>
                  <a:outerShdw blurRad="50800" dist="38100" dir="2700000" algn="tl" rotWithShape="0">
                    <a:srgbClr val="000000">
                      <a:alpha val="43000"/>
                    </a:srgbClr>
                  </a:outerShdw>
                </a:effectLst>
              </a:rPr>
            </a:br>
            <a:endParaRPr lang="ru-RU" dirty="0">
              <a:effectLst>
                <a:outerShdw blurRad="50800" dist="38100" dir="2700000" algn="tl" rotWithShape="0">
                  <a:srgbClr val="000000">
                    <a:alpha val="43000"/>
                  </a:srgbClr>
                </a:outerShdw>
              </a:effectLst>
            </a:endParaRPr>
          </a:p>
        </p:txBody>
      </p:sp>
      <p:sp>
        <p:nvSpPr>
          <p:cNvPr id="4" name="TextBox 3"/>
          <p:cNvSpPr txBox="1"/>
          <p:nvPr/>
        </p:nvSpPr>
        <p:spPr>
          <a:xfrm>
            <a:off x="8488008" y="548680"/>
            <a:ext cx="526907" cy="861774"/>
          </a:xfrm>
          <a:prstGeom prst="rect">
            <a:avLst/>
          </a:prstGeom>
          <a:noFill/>
        </p:spPr>
        <p:txBody>
          <a:bodyPr wrap="none" rtlCol="0">
            <a:spAutoFit/>
          </a:bodyPr>
          <a:lstStyle/>
          <a:p>
            <a:r>
              <a:rPr lang="ru-RU" sz="3200" b="1" dirty="0">
                <a:solidFill>
                  <a:srgbClr val="40464F"/>
                </a:solidFill>
              </a:rPr>
              <a:t> 2</a:t>
            </a:r>
          </a:p>
          <a:p>
            <a:endParaRPr lang="ru-RU" dirty="0"/>
          </a:p>
        </p:txBody>
      </p:sp>
      <p:sp>
        <p:nvSpPr>
          <p:cNvPr id="5" name="Заголовок 1"/>
          <p:cNvSpPr txBox="1">
            <a:spLocks/>
          </p:cNvSpPr>
          <p:nvPr/>
        </p:nvSpPr>
        <p:spPr>
          <a:xfrm>
            <a:off x="418058" y="350881"/>
            <a:ext cx="8229600" cy="1558154"/>
          </a:xfrm>
          <a:prstGeom prst="rect">
            <a:avLst/>
          </a:prstGeom>
          <a:effectLst>
            <a:innerShdw blurRad="63500" dist="50800" dir="13500000">
              <a:prstClr val="black">
                <a:alpha val="50000"/>
              </a:prstClr>
            </a:innerShdw>
          </a:effectLst>
        </p:spPr>
        <p:txBody>
          <a:bodyPr vert="horz" lIns="91440" tIns="45720" rIns="91440" bIns="45720" rtlCol="0" anchor="b">
            <a:normAutofit fontScale="97500"/>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defRPr/>
            </a:pPr>
            <a:r>
              <a:rPr lang="ru-RU" sz="2800" b="1" dirty="0">
                <a:effectLst>
                  <a:outerShdw blurRad="50800" dist="38100" dir="2700000" algn="tl" rotWithShape="0">
                    <a:srgbClr val="000000">
                      <a:alpha val="43000"/>
                    </a:srgbClr>
                  </a:outerShdw>
                </a:effectLst>
              </a:rPr>
              <a:t>Раздел </a:t>
            </a:r>
            <a:r>
              <a:rPr lang="en-US" sz="2800" b="1" dirty="0">
                <a:effectLst>
                  <a:outerShdw blurRad="50800" dist="38100" dir="2700000" algn="tl" rotWithShape="0">
                    <a:srgbClr val="000000">
                      <a:alpha val="43000"/>
                    </a:srgbClr>
                  </a:outerShdw>
                </a:effectLst>
              </a:rPr>
              <a:t>I</a:t>
            </a:r>
            <a:r>
              <a:rPr lang="ru-RU" sz="2800" b="1" dirty="0">
                <a:effectLst>
                  <a:outerShdw blurRad="50800" dist="38100" dir="2700000" algn="tl" rotWithShape="0">
                    <a:srgbClr val="000000">
                      <a:alpha val="43000"/>
                    </a:srgbClr>
                  </a:outerShdw>
                </a:effectLst>
              </a:rPr>
              <a:t>. </a:t>
            </a:r>
            <a:br>
              <a:rPr lang="ru-RU" sz="2800" b="1" dirty="0">
                <a:effectLst>
                  <a:outerShdw blurRad="50800" dist="38100" dir="2700000" algn="tl" rotWithShape="0">
                    <a:srgbClr val="000000">
                      <a:alpha val="43000"/>
                    </a:srgbClr>
                  </a:outerShdw>
                </a:effectLst>
              </a:rPr>
            </a:br>
            <a:r>
              <a:rPr lang="ru-RU" sz="2800" b="1" dirty="0">
                <a:effectLst>
                  <a:outerShdw blurRad="50800" dist="38100" dir="2700000" algn="tl" rotWithShape="0">
                    <a:srgbClr val="000000">
                      <a:alpha val="43000"/>
                    </a:srgbClr>
                  </a:outerShdw>
                </a:effectLst>
              </a:rPr>
              <a:t>Общие положения о договоре</a:t>
            </a:r>
            <a:endParaRPr lang="ru-RU" dirty="0">
              <a:effectLst>
                <a:outerShdw blurRad="50800" dist="38100" dir="2700000" algn="tl" rotWithShape="0">
                  <a:srgbClr val="000000">
                    <a:alpha val="43000"/>
                  </a:srgbClr>
                </a:outerShdw>
              </a:effectLst>
            </a:endParaRPr>
          </a:p>
        </p:txBody>
      </p:sp>
    </p:spTree>
    <p:extLst>
      <p:ext uri="{BB962C8B-B14F-4D97-AF65-F5344CB8AC3E}">
        <p14:creationId xmlns:p14="http://schemas.microsoft.com/office/powerpoint/2010/main" val="20281272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bwMode="auto">
          <a:xfrm>
            <a:off x="323528" y="1340768"/>
            <a:ext cx="3168352" cy="1296144"/>
          </a:xfrm>
          <a:prstGeom prst="roundRect">
            <a:avLst/>
          </a:prstGeom>
          <a:solidFill>
            <a:schemeClr val="accent1">
              <a:lumMod val="50000"/>
            </a:schemeClr>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solidFill>
                  <a:schemeClr val="tx2"/>
                </a:solidFill>
                <a:effectLst>
                  <a:outerShdw blurRad="38100" dist="38100" dir="2700000" algn="tl">
                    <a:srgbClr val="000000">
                      <a:alpha val="43137"/>
                    </a:srgbClr>
                  </a:outerShdw>
                </a:effectLst>
                <a:latin typeface="+mn-lt"/>
              </a:rPr>
              <a:t>Договоры, направленные на выполнение работ</a:t>
            </a:r>
            <a:endParaRPr lang="ru-RU" dirty="0">
              <a:solidFill>
                <a:schemeClr val="tx2"/>
              </a:solidFill>
              <a:effectLst>
                <a:outerShdw blurRad="38100" dist="38100" dir="2700000" algn="tl">
                  <a:srgbClr val="000000">
                    <a:alpha val="43137"/>
                  </a:srgbClr>
                </a:outerShdw>
              </a:effectLst>
              <a:latin typeface="+mn-lt"/>
            </a:endParaRPr>
          </a:p>
        </p:txBody>
      </p:sp>
      <p:sp>
        <p:nvSpPr>
          <p:cNvPr id="5" name="TextBox 4"/>
          <p:cNvSpPr txBox="1"/>
          <p:nvPr/>
        </p:nvSpPr>
        <p:spPr>
          <a:xfrm>
            <a:off x="611560" y="548680"/>
            <a:ext cx="1253677" cy="400110"/>
          </a:xfrm>
          <a:prstGeom prst="rect">
            <a:avLst/>
          </a:prstGeom>
          <a:noFill/>
          <a:ln w="19050">
            <a:solidFill>
              <a:srgbClr val="FFFFFF"/>
            </a:solidFill>
          </a:ln>
          <a:scene3d>
            <a:camera prst="orthographicFront"/>
            <a:lightRig rig="threePt" dir="t"/>
          </a:scene3d>
          <a:sp3d>
            <a:bevelT prst="convex"/>
          </a:sp3d>
        </p:spPr>
        <p:txBody>
          <a:bodyPr wrap="none" rtlCol="0">
            <a:spAutoFit/>
          </a:bodyPr>
          <a:lstStyle/>
          <a:p>
            <a:r>
              <a:rPr lang="en-US" sz="2000" b="1" u="sng" dirty="0">
                <a:solidFill>
                  <a:srgbClr val="FFFFFF"/>
                </a:solidFill>
              </a:rPr>
              <a:t>II </a:t>
            </a:r>
            <a:r>
              <a:rPr lang="ru-RU" sz="2000" b="1" u="sng" dirty="0">
                <a:solidFill>
                  <a:srgbClr val="FFFFFF"/>
                </a:solidFill>
              </a:rPr>
              <a:t>группа</a:t>
            </a:r>
          </a:p>
        </p:txBody>
      </p:sp>
      <p:sp>
        <p:nvSpPr>
          <p:cNvPr id="6" name="AutoShape 5"/>
          <p:cNvSpPr>
            <a:spLocks noChangeArrowheads="1"/>
          </p:cNvSpPr>
          <p:nvPr/>
        </p:nvSpPr>
        <p:spPr bwMode="auto">
          <a:xfrm>
            <a:off x="4211960" y="548680"/>
            <a:ext cx="4104456" cy="1152128"/>
          </a:xfrm>
          <a:prstGeom prst="roundRect">
            <a:avLst>
              <a:gd name="adj" fmla="val 16667"/>
            </a:avLst>
          </a:prstGeom>
          <a:solidFill>
            <a:schemeClr val="accent1">
              <a:lumMod val="50000"/>
            </a:schemeClr>
          </a:solidFill>
          <a:ln w="38100">
            <a:solidFill>
              <a:srgbClr val="869AA9"/>
            </a:solidFill>
            <a:round/>
            <a:headEnd/>
            <a:tailEnd/>
          </a:ln>
          <a:effectLst/>
          <a:scene3d>
            <a:camera prst="orthographicFront"/>
            <a:lightRig rig="threePt" dir="t"/>
          </a:scene3d>
          <a:sp3d>
            <a:bevelT prst="convex"/>
          </a:sp3d>
        </p:spPr>
        <p:txBody>
          <a:bodyPr wrap="none" anchor="ctr"/>
          <a:lstStyle/>
          <a:p>
            <a:pPr algn="ctr"/>
            <a:r>
              <a:rPr lang="ru-RU" dirty="0">
                <a:latin typeface="+mn-lt"/>
              </a:rPr>
              <a:t>Риск случайного неполучения </a:t>
            </a:r>
          </a:p>
          <a:p>
            <a:pPr algn="ctr"/>
            <a:r>
              <a:rPr lang="ru-RU" dirty="0">
                <a:latin typeface="+mn-lt"/>
              </a:rPr>
              <a:t>результата лежит на </a:t>
            </a:r>
          </a:p>
          <a:p>
            <a:pPr algn="ctr"/>
            <a:r>
              <a:rPr lang="ru-RU" dirty="0">
                <a:latin typeface="+mn-lt"/>
              </a:rPr>
              <a:t>ИСПОЛНИТЕЛЕ (ПОДРЯДЧИКЕ)</a:t>
            </a:r>
          </a:p>
        </p:txBody>
      </p:sp>
      <p:sp>
        <p:nvSpPr>
          <p:cNvPr id="7" name="AutoShape 5"/>
          <p:cNvSpPr>
            <a:spLocks noChangeArrowheads="1"/>
          </p:cNvSpPr>
          <p:nvPr/>
        </p:nvSpPr>
        <p:spPr bwMode="auto">
          <a:xfrm>
            <a:off x="4211960" y="2348880"/>
            <a:ext cx="4104456" cy="1152128"/>
          </a:xfrm>
          <a:prstGeom prst="roundRect">
            <a:avLst>
              <a:gd name="adj" fmla="val 16667"/>
            </a:avLst>
          </a:prstGeom>
          <a:solidFill>
            <a:schemeClr val="accent1">
              <a:lumMod val="50000"/>
            </a:schemeClr>
          </a:solidFill>
          <a:ln w="38100">
            <a:solidFill>
              <a:srgbClr val="869AA9"/>
            </a:solidFill>
            <a:round/>
            <a:headEnd/>
            <a:tailEnd/>
          </a:ln>
          <a:effectLst/>
          <a:scene3d>
            <a:camera prst="orthographicFront"/>
            <a:lightRig rig="threePt" dir="t"/>
          </a:scene3d>
          <a:sp3d>
            <a:bevelT prst="convex"/>
          </a:sp3d>
        </p:spPr>
        <p:txBody>
          <a:bodyPr wrap="none" anchor="ctr"/>
          <a:lstStyle/>
          <a:p>
            <a:pPr algn="ctr"/>
            <a:r>
              <a:rPr lang="ru-RU" dirty="0">
                <a:latin typeface="+mn-lt"/>
              </a:rPr>
              <a:t>Риск</a:t>
            </a:r>
            <a:r>
              <a:rPr lang="ru-RU" dirty="0">
                <a:latin typeface="Tahoma" pitchFamily="34" charset="0"/>
              </a:rPr>
              <a:t> </a:t>
            </a:r>
            <a:r>
              <a:rPr lang="ru-RU" dirty="0">
                <a:latin typeface="+mn-lt"/>
              </a:rPr>
              <a:t>случайного неполучения </a:t>
            </a:r>
          </a:p>
          <a:p>
            <a:pPr algn="ctr"/>
            <a:r>
              <a:rPr lang="ru-RU" dirty="0">
                <a:latin typeface="+mn-lt"/>
              </a:rPr>
              <a:t>результата лежит на </a:t>
            </a:r>
          </a:p>
          <a:p>
            <a:pPr algn="ctr"/>
            <a:r>
              <a:rPr lang="ru-RU" dirty="0">
                <a:latin typeface="+mn-lt"/>
              </a:rPr>
              <a:t>ЗАКАЗЧИКЕ</a:t>
            </a:r>
          </a:p>
        </p:txBody>
      </p:sp>
      <p:sp>
        <p:nvSpPr>
          <p:cNvPr id="20" name="TextBox 19"/>
          <p:cNvSpPr txBox="1"/>
          <p:nvPr/>
        </p:nvSpPr>
        <p:spPr>
          <a:xfrm>
            <a:off x="611560" y="3645024"/>
            <a:ext cx="1324209" cy="400110"/>
          </a:xfrm>
          <a:prstGeom prst="rect">
            <a:avLst/>
          </a:prstGeom>
          <a:noFill/>
          <a:ln w="19050">
            <a:solidFill>
              <a:srgbClr val="FFFFFF"/>
            </a:solidFill>
          </a:ln>
          <a:scene3d>
            <a:camera prst="orthographicFront"/>
            <a:lightRig rig="threePt" dir="t"/>
          </a:scene3d>
          <a:sp3d>
            <a:bevelT prst="convex"/>
          </a:sp3d>
        </p:spPr>
        <p:txBody>
          <a:bodyPr wrap="none" rtlCol="0">
            <a:spAutoFit/>
          </a:bodyPr>
          <a:lstStyle/>
          <a:p>
            <a:r>
              <a:rPr lang="en-US" sz="2000" b="1" u="sng" dirty="0"/>
              <a:t>III </a:t>
            </a:r>
            <a:r>
              <a:rPr lang="ru-RU" sz="2000" b="1" u="sng" dirty="0"/>
              <a:t>группа</a:t>
            </a:r>
          </a:p>
        </p:txBody>
      </p:sp>
      <p:sp>
        <p:nvSpPr>
          <p:cNvPr id="21" name="Скругленный прямоугольник 20"/>
          <p:cNvSpPr/>
          <p:nvPr/>
        </p:nvSpPr>
        <p:spPr bwMode="auto">
          <a:xfrm>
            <a:off x="323528" y="4437112"/>
            <a:ext cx="3168352" cy="1296144"/>
          </a:xfrm>
          <a:prstGeom prst="roundRect">
            <a:avLst/>
          </a:prstGeom>
          <a:solidFill>
            <a:schemeClr val="accent1">
              <a:lumMod val="50000"/>
            </a:schemeClr>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solidFill>
                  <a:schemeClr val="tx2"/>
                </a:solidFill>
                <a:effectLst>
                  <a:outerShdw blurRad="38100" dist="38100" dir="2700000" algn="tl">
                    <a:srgbClr val="000000">
                      <a:alpha val="43137"/>
                    </a:srgbClr>
                  </a:outerShdw>
                </a:effectLst>
                <a:latin typeface="+mn-lt"/>
              </a:rPr>
              <a:t>Договоры, направленные на оказание услуг</a:t>
            </a:r>
            <a:endParaRPr lang="ru-RU" dirty="0">
              <a:solidFill>
                <a:schemeClr val="tx2"/>
              </a:solidFill>
              <a:effectLst>
                <a:outerShdw blurRad="38100" dist="38100" dir="2700000" algn="tl">
                  <a:srgbClr val="000000">
                    <a:alpha val="43137"/>
                  </a:srgbClr>
                </a:outerShdw>
              </a:effectLst>
              <a:latin typeface="+mn-lt"/>
            </a:endParaRPr>
          </a:p>
        </p:txBody>
      </p:sp>
      <p:sp>
        <p:nvSpPr>
          <p:cNvPr id="22" name="AutoShape 5"/>
          <p:cNvSpPr>
            <a:spLocks noChangeArrowheads="1"/>
          </p:cNvSpPr>
          <p:nvPr/>
        </p:nvSpPr>
        <p:spPr bwMode="auto">
          <a:xfrm>
            <a:off x="5508104" y="4077072"/>
            <a:ext cx="2016224" cy="792088"/>
          </a:xfrm>
          <a:prstGeom prst="roundRect">
            <a:avLst>
              <a:gd name="adj" fmla="val 16667"/>
            </a:avLst>
          </a:prstGeom>
          <a:solidFill>
            <a:schemeClr val="accent1">
              <a:lumMod val="50000"/>
            </a:schemeClr>
          </a:solidFill>
          <a:ln w="38100">
            <a:solidFill>
              <a:srgbClr val="869AA9"/>
            </a:solidFill>
            <a:round/>
            <a:headEnd/>
            <a:tailEnd/>
          </a:ln>
          <a:effectLst/>
          <a:scene3d>
            <a:camera prst="orthographicFront"/>
            <a:lightRig rig="threePt" dir="t"/>
          </a:scene3d>
          <a:sp3d>
            <a:bevelT prst="convex"/>
          </a:sp3d>
        </p:spPr>
        <p:txBody>
          <a:bodyPr wrap="none" anchor="ctr"/>
          <a:lstStyle/>
          <a:p>
            <a:pPr algn="ctr"/>
            <a:r>
              <a:rPr lang="ru-RU" dirty="0">
                <a:latin typeface="+mn-lt"/>
              </a:rPr>
              <a:t>Возмездные</a:t>
            </a:r>
          </a:p>
        </p:txBody>
      </p:sp>
      <p:sp>
        <p:nvSpPr>
          <p:cNvPr id="23" name="AutoShape 5"/>
          <p:cNvSpPr>
            <a:spLocks noChangeArrowheads="1"/>
          </p:cNvSpPr>
          <p:nvPr/>
        </p:nvSpPr>
        <p:spPr bwMode="auto">
          <a:xfrm>
            <a:off x="5508104" y="5373216"/>
            <a:ext cx="2016224" cy="792088"/>
          </a:xfrm>
          <a:prstGeom prst="roundRect">
            <a:avLst>
              <a:gd name="adj" fmla="val 16667"/>
            </a:avLst>
          </a:prstGeom>
          <a:solidFill>
            <a:schemeClr val="accent1">
              <a:lumMod val="50000"/>
            </a:schemeClr>
          </a:solidFill>
          <a:ln w="38100">
            <a:solidFill>
              <a:srgbClr val="869AA9"/>
            </a:solidFill>
            <a:round/>
            <a:headEnd/>
            <a:tailEnd/>
          </a:ln>
          <a:effectLst/>
          <a:scene3d>
            <a:camera prst="orthographicFront"/>
            <a:lightRig rig="threePt" dir="t"/>
          </a:scene3d>
          <a:sp3d>
            <a:bevelT prst="convex"/>
          </a:sp3d>
        </p:spPr>
        <p:txBody>
          <a:bodyPr wrap="none" anchor="ctr"/>
          <a:lstStyle/>
          <a:p>
            <a:pPr algn="ctr"/>
            <a:r>
              <a:rPr lang="ru-RU" dirty="0">
                <a:latin typeface="+mn-lt"/>
              </a:rPr>
              <a:t>Безвозмездные</a:t>
            </a:r>
          </a:p>
        </p:txBody>
      </p:sp>
      <p:sp>
        <p:nvSpPr>
          <p:cNvPr id="16" name="TextBox 15"/>
          <p:cNvSpPr txBox="1"/>
          <p:nvPr/>
        </p:nvSpPr>
        <p:spPr>
          <a:xfrm>
            <a:off x="8502879" y="548680"/>
            <a:ext cx="234547" cy="861774"/>
          </a:xfrm>
          <a:prstGeom prst="rect">
            <a:avLst/>
          </a:prstGeom>
          <a:noFill/>
        </p:spPr>
        <p:txBody>
          <a:bodyPr wrap="none" rtlCol="0">
            <a:spAutoFit/>
          </a:bodyPr>
          <a:lstStyle/>
          <a:p>
            <a:endParaRPr lang="ru-RU" sz="3200" b="1" dirty="0">
              <a:solidFill>
                <a:srgbClr val="40464F"/>
              </a:solidFill>
            </a:endParaRPr>
          </a:p>
          <a:p>
            <a:endParaRPr lang="ru-RU" dirty="0"/>
          </a:p>
        </p:txBody>
      </p:sp>
      <p:cxnSp>
        <p:nvCxnSpPr>
          <p:cNvPr id="15" name="Прямая со стрелкой 14"/>
          <p:cNvCxnSpPr>
            <a:endCxn id="7" idx="1"/>
          </p:cNvCxnSpPr>
          <p:nvPr/>
        </p:nvCxnSpPr>
        <p:spPr bwMode="auto">
          <a:xfrm>
            <a:off x="3491880" y="1988840"/>
            <a:ext cx="720080" cy="93610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7" name="Прямая со стрелкой 16"/>
          <p:cNvCxnSpPr>
            <a:endCxn id="6" idx="1"/>
          </p:cNvCxnSpPr>
          <p:nvPr/>
        </p:nvCxnSpPr>
        <p:spPr bwMode="auto">
          <a:xfrm flipV="1">
            <a:off x="3491880" y="1124744"/>
            <a:ext cx="720080" cy="864096"/>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8" name="Прямая со стрелкой 17"/>
          <p:cNvCxnSpPr>
            <a:stCxn id="21" idx="3"/>
            <a:endCxn id="22" idx="1"/>
          </p:cNvCxnSpPr>
          <p:nvPr/>
        </p:nvCxnSpPr>
        <p:spPr bwMode="auto">
          <a:xfrm flipV="1">
            <a:off x="3491880" y="4473116"/>
            <a:ext cx="2016224" cy="612068"/>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9" name="Прямая со стрелкой 18"/>
          <p:cNvCxnSpPr>
            <a:stCxn id="21" idx="3"/>
            <a:endCxn id="23" idx="1"/>
          </p:cNvCxnSpPr>
          <p:nvPr/>
        </p:nvCxnSpPr>
        <p:spPr bwMode="auto">
          <a:xfrm>
            <a:off x="3491880" y="5085184"/>
            <a:ext cx="2016224" cy="684076"/>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27" name="TextBox 26"/>
          <p:cNvSpPr txBox="1"/>
          <p:nvPr/>
        </p:nvSpPr>
        <p:spPr>
          <a:xfrm>
            <a:off x="8506374" y="548680"/>
            <a:ext cx="641121" cy="584776"/>
          </a:xfrm>
          <a:prstGeom prst="rect">
            <a:avLst/>
          </a:prstGeom>
          <a:noFill/>
        </p:spPr>
        <p:txBody>
          <a:bodyPr wrap="none" rtlCol="0">
            <a:spAutoFit/>
          </a:bodyPr>
          <a:lstStyle/>
          <a:p>
            <a:r>
              <a:rPr lang="ru-RU" sz="3200" b="1" dirty="0">
                <a:solidFill>
                  <a:srgbClr val="40464F"/>
                </a:solidFill>
              </a:rPr>
              <a:t>20</a:t>
            </a:r>
          </a:p>
        </p:txBody>
      </p:sp>
    </p:spTree>
    <p:extLst>
      <p:ext uri="{BB962C8B-B14F-4D97-AF65-F5344CB8AC3E}">
        <p14:creationId xmlns:p14="http://schemas.microsoft.com/office/powerpoint/2010/main" val="1424007076"/>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457200" y="165196"/>
            <a:ext cx="7893068" cy="619109"/>
          </a:xfrm>
          <a:prstGeom prst="rect">
            <a:avLst/>
          </a:prstGeom>
          <a:noFill/>
          <a:ln w="9525">
            <a:noFill/>
            <a:miter lim="800000"/>
            <a:headEnd/>
            <a:tailEnd/>
          </a:ln>
          <a:effectLst/>
        </p:spPr>
        <p:txBody>
          <a:bodyPr anchor="ctr"/>
          <a:lstStyle/>
          <a:p>
            <a:pPr algn="ctr" eaLnBrk="0" hangingPunct="0"/>
            <a:r>
              <a:rPr lang="ru-RU" sz="2000" b="1" dirty="0">
                <a:solidFill>
                  <a:schemeClr val="tx2"/>
                </a:solidFill>
                <a:effectLst>
                  <a:outerShdw blurRad="38100" dist="38100" dir="2700000" algn="tl">
                    <a:srgbClr val="000000"/>
                  </a:outerShdw>
                </a:effectLst>
                <a:latin typeface="+mn-lt"/>
              </a:rPr>
              <a:t>Сравнительный анализ договора страхования как </a:t>
            </a:r>
            <a:r>
              <a:rPr lang="ru-RU" sz="2000" b="1" dirty="0" err="1">
                <a:solidFill>
                  <a:schemeClr val="tx2"/>
                </a:solidFill>
                <a:effectLst>
                  <a:outerShdw blurRad="38100" dist="38100" dir="2700000" algn="tl">
                    <a:srgbClr val="000000"/>
                  </a:outerShdw>
                </a:effectLst>
                <a:latin typeface="+mn-lt"/>
              </a:rPr>
              <a:t>алеаторной</a:t>
            </a:r>
            <a:r>
              <a:rPr lang="ru-RU" sz="2000" b="1" dirty="0">
                <a:solidFill>
                  <a:schemeClr val="tx2"/>
                </a:solidFill>
                <a:effectLst>
                  <a:outerShdw blurRad="38100" dist="38100" dir="2700000" algn="tl">
                    <a:srgbClr val="000000"/>
                  </a:outerShdw>
                </a:effectLst>
                <a:latin typeface="+mn-lt"/>
              </a:rPr>
              <a:t> (рисковой ) сделки и условных сделок</a:t>
            </a:r>
          </a:p>
        </p:txBody>
      </p:sp>
      <p:graphicFrame>
        <p:nvGraphicFramePr>
          <p:cNvPr id="167030" name="Group 118"/>
          <p:cNvGraphicFramePr>
            <a:graphicFrameLocks noGrp="1"/>
          </p:cNvGraphicFramePr>
          <p:nvPr>
            <p:extLst>
              <p:ext uri="{D42A27DB-BD31-4B8C-83A1-F6EECF244321}">
                <p14:modId xmlns:p14="http://schemas.microsoft.com/office/powerpoint/2010/main" val="1101427081"/>
              </p:ext>
            </p:extLst>
          </p:nvPr>
        </p:nvGraphicFramePr>
        <p:xfrm>
          <a:off x="149404" y="1041123"/>
          <a:ext cx="8814844" cy="5523260"/>
        </p:xfrm>
        <a:graphic>
          <a:graphicData uri="http://schemas.openxmlformats.org/drawingml/2006/table">
            <a:tbl>
              <a:tblPr/>
              <a:tblGrid>
                <a:gridCol w="4398084">
                  <a:extLst>
                    <a:ext uri="{9D8B030D-6E8A-4147-A177-3AD203B41FA5}">
                      <a16:colId xmlns:a16="http://schemas.microsoft.com/office/drawing/2014/main" xmlns="" val="20000"/>
                    </a:ext>
                  </a:extLst>
                </a:gridCol>
                <a:gridCol w="4416760">
                  <a:extLst>
                    <a:ext uri="{9D8B030D-6E8A-4147-A177-3AD203B41FA5}">
                      <a16:colId xmlns:a16="http://schemas.microsoft.com/office/drawing/2014/main" xmlns="" val="20001"/>
                    </a:ext>
                  </a:extLst>
                </a:gridCol>
              </a:tblGrid>
              <a:tr h="520983">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300" b="1" i="1" u="sng" strike="noStrike" cap="none" normalizeH="0" baseline="0" dirty="0">
                          <a:ln>
                            <a:noFill/>
                          </a:ln>
                          <a:solidFill>
                            <a:schemeClr val="tx2"/>
                          </a:solidFill>
                          <a:effectLst/>
                          <a:latin typeface="+mn-lt"/>
                        </a:rPr>
                        <a:t>Условная сделка</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300" b="1" i="1" u="sng" strike="noStrike" cap="none" normalizeH="0" baseline="0" dirty="0">
                          <a:ln>
                            <a:noFill/>
                          </a:ln>
                          <a:solidFill>
                            <a:srgbClr val="FF8600"/>
                          </a:solidFill>
                          <a:effectLst/>
                          <a:latin typeface="+mn-lt"/>
                        </a:rPr>
                        <a:t>Алеаторная (рисковая) сделка</a:t>
                      </a: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300" b="1" i="1" u="sng" strike="noStrike" cap="none" normalizeH="0" baseline="0" dirty="0">
                          <a:ln>
                            <a:noFill/>
                          </a:ln>
                          <a:solidFill>
                            <a:srgbClr val="FF8600"/>
                          </a:solidFill>
                          <a:effectLst/>
                          <a:latin typeface="+mn-lt"/>
                        </a:rPr>
                        <a:t>(договор страхования)</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1478365">
                <a:tc>
                  <a:txBody>
                    <a:bodyPr/>
                    <a:lstStyle/>
                    <a:p>
                      <a:pPr marL="0" marR="0" lvl="0" indent="0" algn="ctr" defTabSz="914400" rtl="0" eaLnBrk="0" fontAlgn="base" latinLnBrk="0" hangingPunct="0">
                        <a:lnSpc>
                          <a:spcPct val="70000"/>
                        </a:lnSpc>
                        <a:spcBef>
                          <a:spcPct val="20000"/>
                        </a:spcBef>
                        <a:spcAft>
                          <a:spcPct val="0"/>
                        </a:spcAft>
                        <a:buClr>
                          <a:schemeClr val="hlink"/>
                        </a:buClr>
                        <a:buSzPct val="65000"/>
                        <a:buFont typeface="Wingdings" pitchFamily="2" charset="2"/>
                        <a:buNone/>
                        <a:tabLst/>
                      </a:pPr>
                      <a:r>
                        <a:rPr kumimoji="0" lang="ru-RU" sz="1300" b="0" i="0" u="none" strike="noStrike" cap="none" normalizeH="0" baseline="0" dirty="0">
                          <a:ln>
                            <a:noFill/>
                          </a:ln>
                          <a:solidFill>
                            <a:srgbClr val="FFFFFF"/>
                          </a:solidFill>
                          <a:effectLst/>
                          <a:latin typeface="+mn-lt"/>
                        </a:rPr>
                        <a:t>Случайное обстоятельство:</a:t>
                      </a:r>
                    </a:p>
                    <a:p>
                      <a:pPr marL="0" marR="0" lvl="0" indent="0" algn="ctr" defTabSz="914400" rtl="0" eaLnBrk="0" fontAlgn="base" latinLnBrk="0" hangingPunct="0">
                        <a:lnSpc>
                          <a:spcPct val="70000"/>
                        </a:lnSpc>
                        <a:spcBef>
                          <a:spcPct val="20000"/>
                        </a:spcBef>
                        <a:spcAft>
                          <a:spcPct val="0"/>
                        </a:spcAft>
                        <a:buClr>
                          <a:schemeClr val="hlink"/>
                        </a:buClr>
                        <a:buSzPct val="65000"/>
                        <a:buFont typeface="Wingdings" pitchFamily="2" charset="2"/>
                        <a:buNone/>
                        <a:tabLst/>
                      </a:pPr>
                      <a:endParaRPr kumimoji="0" lang="ru-RU" sz="1300" b="0" i="0" u="none" strike="noStrike" cap="none" normalizeH="0" baseline="0" dirty="0">
                        <a:ln>
                          <a:noFill/>
                        </a:ln>
                        <a:solidFill>
                          <a:srgbClr val="FFFFFF"/>
                        </a:solidFill>
                        <a:effectLst/>
                        <a:latin typeface="+mn-lt"/>
                      </a:endParaRPr>
                    </a:p>
                    <a:p>
                      <a:pPr marL="0" marR="0" lvl="0" indent="0" algn="ctr" defTabSz="914400" rtl="0" eaLnBrk="0" fontAlgn="base" latinLnBrk="0" hangingPunct="0">
                        <a:lnSpc>
                          <a:spcPct val="70000"/>
                        </a:lnSpc>
                        <a:spcBef>
                          <a:spcPct val="20000"/>
                        </a:spcBef>
                        <a:spcAft>
                          <a:spcPct val="0"/>
                        </a:spcAft>
                        <a:buClr>
                          <a:schemeClr val="hlink"/>
                        </a:buClr>
                        <a:buSzPct val="65000"/>
                        <a:buFontTx/>
                        <a:buNone/>
                        <a:tabLst/>
                      </a:pPr>
                      <a:r>
                        <a:rPr kumimoji="0" lang="ru-RU" sz="1300" b="0" i="0" u="none" strike="noStrike" cap="none" normalizeH="0" baseline="0" dirty="0">
                          <a:ln>
                            <a:noFill/>
                          </a:ln>
                          <a:solidFill>
                            <a:srgbClr val="FFFFFF"/>
                          </a:solidFill>
                          <a:effectLst/>
                          <a:latin typeface="+mn-lt"/>
                        </a:rPr>
                        <a:t>- «случайная принадлежность сделки» </a:t>
                      </a:r>
                    </a:p>
                    <a:p>
                      <a:pPr marL="0" marR="0" lvl="0" indent="0" algn="ctr" defTabSz="914400" rtl="0" eaLnBrk="0" fontAlgn="base" latinLnBrk="0" hangingPunct="0">
                        <a:lnSpc>
                          <a:spcPct val="70000"/>
                        </a:lnSpc>
                        <a:spcBef>
                          <a:spcPct val="20000"/>
                        </a:spcBef>
                        <a:spcAft>
                          <a:spcPct val="0"/>
                        </a:spcAft>
                        <a:buClr>
                          <a:schemeClr val="hlink"/>
                        </a:buClr>
                        <a:buSzPct val="65000"/>
                        <a:buFontTx/>
                        <a:buNone/>
                        <a:tabLst/>
                      </a:pPr>
                      <a:r>
                        <a:rPr kumimoji="0" lang="ru-RU" sz="1300" b="0" i="0" u="none" strike="noStrike" cap="none" normalizeH="0" baseline="0" dirty="0">
                          <a:ln>
                            <a:noFill/>
                          </a:ln>
                          <a:solidFill>
                            <a:srgbClr val="FFFFFF"/>
                          </a:solidFill>
                          <a:effectLst/>
                          <a:latin typeface="+mn-lt"/>
                        </a:rPr>
                        <a:t>(Г.Ф. </a:t>
                      </a:r>
                      <a:r>
                        <a:rPr kumimoji="0" lang="ru-RU" sz="1300" b="0" i="0" u="none" strike="noStrike" cap="none" normalizeH="0" baseline="0" dirty="0" err="1">
                          <a:ln>
                            <a:noFill/>
                          </a:ln>
                          <a:solidFill>
                            <a:srgbClr val="FFFFFF"/>
                          </a:solidFill>
                          <a:effectLst/>
                          <a:latin typeface="+mn-lt"/>
                        </a:rPr>
                        <a:t>Шершеневич</a:t>
                      </a:r>
                      <a:r>
                        <a:rPr kumimoji="0" lang="ru-RU" sz="1300" b="0" i="0" u="none" strike="noStrike" cap="none" normalizeH="0" baseline="0" dirty="0">
                          <a:ln>
                            <a:noFill/>
                          </a:ln>
                          <a:solidFill>
                            <a:srgbClr val="FFFFFF"/>
                          </a:solidFill>
                          <a:effectLst/>
                          <a:latin typeface="+mn-lt"/>
                        </a:rPr>
                        <a:t>)</a:t>
                      </a:r>
                    </a:p>
                    <a:p>
                      <a:pPr marL="0" marR="0" lvl="0" indent="0" algn="ctr" defTabSz="914400" rtl="0" eaLnBrk="0" fontAlgn="base" latinLnBrk="0" hangingPunct="0">
                        <a:lnSpc>
                          <a:spcPct val="70000"/>
                        </a:lnSpc>
                        <a:spcBef>
                          <a:spcPct val="20000"/>
                        </a:spcBef>
                        <a:spcAft>
                          <a:spcPct val="0"/>
                        </a:spcAft>
                        <a:buClr>
                          <a:schemeClr val="hlink"/>
                        </a:buClr>
                        <a:buSzPct val="65000"/>
                        <a:buFontTx/>
                        <a:buNone/>
                        <a:tabLst/>
                      </a:pPr>
                      <a:r>
                        <a:rPr kumimoji="0" lang="ru-RU" sz="1300" b="0" i="0" u="none" strike="noStrike" cap="none" normalizeH="0" baseline="0" dirty="0">
                          <a:ln>
                            <a:noFill/>
                          </a:ln>
                          <a:solidFill>
                            <a:srgbClr val="FFFFFF"/>
                          </a:solidFill>
                          <a:effectLst/>
                          <a:latin typeface="+mn-lt"/>
                        </a:rPr>
                        <a:t>- «побочное определение сделки» (Д.И. Мейер)</a:t>
                      </a:r>
                    </a:p>
                    <a:p>
                      <a:pPr marL="0" marR="0" lvl="0" indent="0" algn="ctr" defTabSz="914400" rtl="0" eaLnBrk="0" fontAlgn="base" latinLnBrk="0" hangingPunct="0">
                        <a:lnSpc>
                          <a:spcPct val="70000"/>
                        </a:lnSpc>
                        <a:spcBef>
                          <a:spcPct val="20000"/>
                        </a:spcBef>
                        <a:spcAft>
                          <a:spcPct val="0"/>
                        </a:spcAft>
                        <a:buClr>
                          <a:schemeClr val="hlink"/>
                        </a:buClr>
                        <a:buSzPct val="65000"/>
                        <a:buFontTx/>
                        <a:buNone/>
                        <a:tabLst/>
                      </a:pPr>
                      <a:r>
                        <a:rPr kumimoji="0" lang="ru-RU" sz="1300" b="0" i="0" u="none" strike="noStrike" cap="none" normalizeH="0" baseline="0" dirty="0">
                          <a:ln>
                            <a:noFill/>
                          </a:ln>
                          <a:solidFill>
                            <a:srgbClr val="FFFFFF"/>
                          </a:solidFill>
                          <a:effectLst/>
                          <a:latin typeface="+mn-lt"/>
                        </a:rPr>
                        <a:t>- «добавочное определение воли» (Е.С. </a:t>
                      </a:r>
                      <a:r>
                        <a:rPr kumimoji="0" lang="ru-RU" sz="1300" b="0" i="0" u="none" strike="noStrike" cap="none" normalizeH="0" baseline="0" dirty="0" err="1">
                          <a:ln>
                            <a:noFill/>
                          </a:ln>
                          <a:solidFill>
                            <a:srgbClr val="FFFFFF"/>
                          </a:solidFill>
                          <a:effectLst/>
                          <a:latin typeface="+mn-lt"/>
                        </a:rPr>
                        <a:t>Гамбаров</a:t>
                      </a:r>
                      <a:r>
                        <a:rPr kumimoji="0" lang="ru-RU" sz="1300" b="0" i="0" u="none" strike="noStrike" cap="none" normalizeH="0" baseline="0" dirty="0">
                          <a:ln>
                            <a:noFill/>
                          </a:ln>
                          <a:solidFill>
                            <a:srgbClr val="FFFFFF"/>
                          </a:solidFill>
                          <a:effectLst/>
                          <a:latin typeface="+mn-lt"/>
                        </a:rPr>
                        <a:t>)</a:t>
                      </a:r>
                    </a:p>
                    <a:p>
                      <a:pPr marL="285750" marR="0" lvl="0" indent="-285750" algn="ctr" defTabSz="914400" rtl="0" eaLnBrk="0" fontAlgn="base" latinLnBrk="0" hangingPunct="0">
                        <a:lnSpc>
                          <a:spcPct val="70000"/>
                        </a:lnSpc>
                        <a:spcBef>
                          <a:spcPct val="20000"/>
                        </a:spcBef>
                        <a:spcAft>
                          <a:spcPct val="0"/>
                        </a:spcAft>
                        <a:buClr>
                          <a:schemeClr val="hlink"/>
                        </a:buClr>
                        <a:buSzPct val="65000"/>
                        <a:buFontTx/>
                        <a:buChar char="-"/>
                        <a:tabLst/>
                      </a:pPr>
                      <a:endParaRPr kumimoji="0" lang="ru-RU" sz="1300" b="0" i="0" u="none" strike="noStrike" cap="none" normalizeH="0" baseline="0" dirty="0">
                        <a:ln>
                          <a:noFill/>
                        </a:ln>
                        <a:solidFill>
                          <a:srgbClr val="FFFFFF"/>
                        </a:solidFill>
                        <a:effectLst/>
                        <a:latin typeface="+mn-lt"/>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300" b="0" i="0" u="none" strike="noStrike" cap="none" normalizeH="0" baseline="0" dirty="0">
                          <a:ln>
                            <a:noFill/>
                          </a:ln>
                          <a:solidFill>
                            <a:srgbClr val="FFFFFF"/>
                          </a:solidFill>
                          <a:effectLst/>
                          <a:latin typeface="+mn-lt"/>
                        </a:rPr>
                        <a:t>Событие, предусмотренное в договоре:</a:t>
                      </a: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300" b="0" i="0" u="none" strike="noStrike" cap="none" normalizeH="0" baseline="0" dirty="0">
                          <a:ln>
                            <a:noFill/>
                          </a:ln>
                          <a:solidFill>
                            <a:srgbClr val="FFFFFF"/>
                          </a:solidFill>
                          <a:effectLst/>
                          <a:latin typeface="+mn-lt"/>
                        </a:rPr>
                        <a:t>- «не случайная, добавочная часть страхового договора, а часть договора существенная, необходимая» (В.И. Серебровский)</a:t>
                      </a: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300" b="0" i="0" u="none" strike="noStrike" cap="none" normalizeH="0" baseline="0" dirty="0">
                          <a:ln>
                            <a:noFill/>
                          </a:ln>
                          <a:solidFill>
                            <a:srgbClr val="FFFFFF"/>
                          </a:solidFill>
                          <a:effectLst/>
                          <a:latin typeface="+mn-lt"/>
                        </a:rPr>
                        <a:t>- без страхового случая «страховая деятельность оказалась бы фикцией, юридическим абсурдом» (В.П. Крюков)</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1737553">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300" b="1" i="1" u="none" strike="noStrike" cap="none" normalizeH="0" baseline="0" dirty="0">
                          <a:ln>
                            <a:noFill/>
                          </a:ln>
                          <a:solidFill>
                            <a:schemeClr val="accent4">
                              <a:lumMod val="60000"/>
                              <a:lumOff val="40000"/>
                            </a:schemeClr>
                          </a:solidFill>
                          <a:effectLst/>
                          <a:latin typeface="+mn-lt"/>
                        </a:rPr>
                        <a:t>«Условная сделка – это готовая сделка, имеющая налицо все существенные принадлежности и лишь волей участников поставленная в зависимость от стороннего </a:t>
                      </a:r>
                      <a:r>
                        <a:rPr kumimoji="0" lang="ru-RU" sz="1300" b="1" i="1" u="none" strike="noStrike" cap="none" normalizeH="0" baseline="0" dirty="0" err="1">
                          <a:ln>
                            <a:noFill/>
                          </a:ln>
                          <a:solidFill>
                            <a:schemeClr val="accent4">
                              <a:lumMod val="60000"/>
                              <a:lumOff val="40000"/>
                            </a:schemeClr>
                          </a:solidFill>
                          <a:effectLst/>
                          <a:latin typeface="+mn-lt"/>
                        </a:rPr>
                        <a:t>обятоятельства</a:t>
                      </a:r>
                      <a:r>
                        <a:rPr kumimoji="0" lang="ru-RU" sz="1300" b="1" i="1" u="none" strike="noStrike" cap="none" normalizeH="0" baseline="0" dirty="0">
                          <a:ln>
                            <a:noFill/>
                          </a:ln>
                          <a:solidFill>
                            <a:schemeClr val="accent4">
                              <a:lumMod val="60000"/>
                              <a:lumOff val="40000"/>
                            </a:schemeClr>
                          </a:solidFill>
                          <a:effectLst/>
                          <a:latin typeface="+mn-lt"/>
                        </a:rPr>
                        <a:t>, от которого она могла быть и вне зависимости» </a:t>
                      </a: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300" b="0" i="1" u="none" strike="noStrike" cap="none" normalizeH="0" baseline="0" dirty="0">
                          <a:ln>
                            <a:noFill/>
                          </a:ln>
                          <a:solidFill>
                            <a:schemeClr val="tx1"/>
                          </a:solidFill>
                          <a:effectLst/>
                          <a:latin typeface="+mn-lt"/>
                        </a:rPr>
                        <a:t>(Мейер Д.И. Русское гражданское право. </a:t>
                      </a: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300" b="0" i="1" u="none" strike="noStrike" cap="none" normalizeH="0" baseline="0" dirty="0">
                          <a:ln>
                            <a:noFill/>
                          </a:ln>
                          <a:solidFill>
                            <a:schemeClr val="tx1"/>
                          </a:solidFill>
                          <a:effectLst/>
                          <a:latin typeface="+mn-lt"/>
                        </a:rPr>
                        <a:t>– </a:t>
                      </a:r>
                      <a:r>
                        <a:rPr kumimoji="0" lang="ru-RU" sz="1300" b="0" i="1" u="none" strike="noStrike" cap="none" normalizeH="0" baseline="0" dirty="0" err="1">
                          <a:ln>
                            <a:noFill/>
                          </a:ln>
                          <a:solidFill>
                            <a:schemeClr val="tx1"/>
                          </a:solidFill>
                          <a:effectLst/>
                          <a:latin typeface="+mn-lt"/>
                        </a:rPr>
                        <a:t>Пг</a:t>
                      </a:r>
                      <a:r>
                        <a:rPr kumimoji="0" lang="ru-RU" sz="1300" b="0" i="1" u="none" strike="noStrike" cap="none" normalizeH="0" baseline="0" dirty="0">
                          <a:ln>
                            <a:noFill/>
                          </a:ln>
                          <a:solidFill>
                            <a:schemeClr val="tx1"/>
                          </a:solidFill>
                          <a:effectLst/>
                          <a:latin typeface="+mn-lt"/>
                        </a:rPr>
                        <a:t>.: Типография «Двигатель, 1914 </a:t>
                      </a: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300" b="0" i="1" u="none" strike="noStrike" cap="none" normalizeH="0" baseline="0" dirty="0">
                          <a:ln>
                            <a:noFill/>
                          </a:ln>
                          <a:solidFill>
                            <a:schemeClr val="tx1"/>
                          </a:solidFill>
                          <a:effectLst/>
                          <a:latin typeface="+mn-lt"/>
                        </a:rPr>
                        <a:t>// СПС </a:t>
                      </a:r>
                      <a:r>
                        <a:rPr kumimoji="0" lang="ru-RU" sz="1300" b="0" i="1" u="none" strike="noStrike" cap="none" normalizeH="0" baseline="0" dirty="0" err="1">
                          <a:ln>
                            <a:noFill/>
                          </a:ln>
                          <a:solidFill>
                            <a:schemeClr val="tx1"/>
                          </a:solidFill>
                          <a:effectLst/>
                          <a:latin typeface="+mn-lt"/>
                        </a:rPr>
                        <a:t>КонсультантПлюс</a:t>
                      </a:r>
                      <a:r>
                        <a:rPr kumimoji="0" lang="ru-RU" sz="1300" b="0" i="1" u="none" strike="noStrike" cap="none" normalizeH="0" baseline="0" dirty="0">
                          <a:ln>
                            <a:noFill/>
                          </a:ln>
                          <a:solidFill>
                            <a:schemeClr val="tx1"/>
                          </a:solidFill>
                          <a:effectLst/>
                          <a:latin typeface="+mn-lt"/>
                        </a:rPr>
                        <a: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300" b="1" i="1" u="none" strike="noStrike" cap="none" normalizeH="0" baseline="0" dirty="0">
                          <a:ln>
                            <a:noFill/>
                          </a:ln>
                          <a:solidFill>
                            <a:schemeClr val="accent4">
                              <a:lumMod val="60000"/>
                              <a:lumOff val="40000"/>
                            </a:schemeClr>
                          </a:solidFill>
                          <a:effectLst/>
                          <a:latin typeface="+mn-lt"/>
                        </a:rPr>
                        <a:t>«Не считаются условными те сделки, в которых возможное будущее обстоятельство, влияющее на правовые последствия сделки, выражает ее существо, и без него сделка данного вида вообще совершена быть не может (страхование, конкурс, лотереи, игры)»</a:t>
                      </a: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300" b="1" i="1" u="none" strike="noStrike" cap="none" normalizeH="0" baseline="0" dirty="0">
                          <a:ln>
                            <a:noFill/>
                          </a:ln>
                          <a:solidFill>
                            <a:schemeClr val="accent4">
                              <a:lumMod val="60000"/>
                              <a:lumOff val="40000"/>
                            </a:schemeClr>
                          </a:solidFill>
                          <a:effectLst/>
                          <a:latin typeface="+mn-lt"/>
                        </a:rPr>
                        <a:t> </a:t>
                      </a:r>
                      <a:r>
                        <a:rPr kumimoji="0" lang="ru-RU" sz="1300" b="0" i="1" u="none" strike="noStrike" cap="none" normalizeH="0" baseline="0" dirty="0">
                          <a:ln>
                            <a:noFill/>
                          </a:ln>
                          <a:solidFill>
                            <a:schemeClr val="tx1"/>
                          </a:solidFill>
                          <a:effectLst/>
                          <a:latin typeface="+mn-lt"/>
                        </a:rPr>
                        <a:t>(Садиков О.Н. Комментарий к Гражданскому кодексу РФ, части первой (постатейный). – М., 1977. С. 342)</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280702">
                <a:tc gridSpan="2">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300" b="1" i="0" u="none" strike="noStrike" cap="none" normalizeH="0" baseline="0" dirty="0">
                          <a:ln>
                            <a:noFill/>
                          </a:ln>
                          <a:solidFill>
                            <a:srgbClr val="FF8600"/>
                          </a:solidFill>
                          <a:effectLst/>
                          <a:latin typeface="+mn-lt"/>
                        </a:rPr>
                        <a:t>Характер условия</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extLst>
                  <a:ext uri="{0D108BD9-81ED-4DB2-BD59-A6C34878D82A}">
                    <a16:rowId xmlns:a16="http://schemas.microsoft.com/office/drawing/2014/main" xmlns="" val="10004"/>
                  </a:ext>
                </a:extLst>
              </a:tr>
              <a:tr h="1155477">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300" b="1" i="0" u="none" strike="noStrike" cap="none" normalizeH="0" baseline="0" dirty="0">
                          <a:ln>
                            <a:noFill/>
                          </a:ln>
                          <a:solidFill>
                            <a:srgbClr val="FF8600"/>
                          </a:solidFill>
                          <a:effectLst/>
                          <a:latin typeface="+mn-lt"/>
                        </a:rPr>
                        <a:t>Не имеет конститутивного значения</a:t>
                      </a: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300" b="0" i="1" u="none" strike="noStrike" cap="none" normalizeH="0" baseline="0" dirty="0">
                          <a:ln>
                            <a:noFill/>
                          </a:ln>
                          <a:solidFill>
                            <a:schemeClr val="tx1"/>
                          </a:solidFill>
                          <a:effectLst/>
                          <a:latin typeface="+mn-lt"/>
                        </a:rPr>
                        <a:t>(в зависимость от него поставлены возникновение прав и обязанностей, но не существо сделки, случайное обстоятельство не влияет на действительность и существо сделки)</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300" b="1" i="0" u="none" strike="noStrike" cap="none" normalizeH="0" baseline="0" dirty="0">
                          <a:ln>
                            <a:noFill/>
                          </a:ln>
                          <a:solidFill>
                            <a:srgbClr val="FF8600"/>
                          </a:solidFill>
                          <a:effectLst/>
                          <a:latin typeface="+mn-lt"/>
                        </a:rPr>
                        <a:t>Имеет конститутивное значение</a:t>
                      </a: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300" b="0" i="1" u="none" strike="noStrike" cap="none" normalizeH="0" baseline="0" dirty="0">
                          <a:ln>
                            <a:noFill/>
                          </a:ln>
                          <a:solidFill>
                            <a:schemeClr val="tx1"/>
                          </a:solidFill>
                          <a:effectLst/>
                          <a:latin typeface="+mn-lt"/>
                        </a:rPr>
                        <a:t>(от случайного события зависит само существо договорной конструкции, событие – часть договора, его существенное условие)</a:t>
                      </a:r>
                      <a:endParaRPr kumimoji="0" lang="ru-RU" sz="1300" b="1" i="0" u="none" strike="noStrike" cap="none" normalizeH="0" baseline="0" dirty="0">
                        <a:ln>
                          <a:noFill/>
                        </a:ln>
                        <a:solidFill>
                          <a:srgbClr val="FF8600"/>
                        </a:solidFill>
                        <a:effectLst/>
                        <a:latin typeface="+mn-lt"/>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bl>
          </a:graphicData>
        </a:graphic>
      </p:graphicFrame>
      <p:sp>
        <p:nvSpPr>
          <p:cNvPr id="22" name="TextBox 21"/>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207</a:t>
            </a:r>
          </a:p>
        </p:txBody>
      </p:sp>
    </p:spTree>
    <p:extLst>
      <p:ext uri="{BB962C8B-B14F-4D97-AF65-F5344CB8AC3E}">
        <p14:creationId xmlns:p14="http://schemas.microsoft.com/office/powerpoint/2010/main" val="1175441700"/>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457200" y="32742"/>
            <a:ext cx="7893068" cy="1031875"/>
          </a:xfrm>
          <a:prstGeom prst="rect">
            <a:avLst/>
          </a:prstGeom>
          <a:noFill/>
          <a:ln w="9525">
            <a:noFill/>
            <a:miter lim="800000"/>
            <a:headEnd/>
            <a:tailEnd/>
          </a:ln>
          <a:effectLst/>
        </p:spPr>
        <p:txBody>
          <a:bodyPr anchor="ctr"/>
          <a:lstStyle/>
          <a:p>
            <a:pPr algn="ctr" eaLnBrk="0" hangingPunct="0"/>
            <a:r>
              <a:rPr lang="ru-RU" sz="2000" b="1" dirty="0">
                <a:solidFill>
                  <a:schemeClr val="tx2"/>
                </a:solidFill>
                <a:effectLst>
                  <a:outerShdw blurRad="38100" dist="38100" dir="2700000" algn="tl">
                    <a:srgbClr val="000000"/>
                  </a:outerShdw>
                </a:effectLst>
                <a:latin typeface="+mn-lt"/>
              </a:rPr>
              <a:t>Сравнительный анализ договора страхования как </a:t>
            </a:r>
            <a:r>
              <a:rPr lang="ru-RU" sz="2000" b="1" dirty="0" err="1">
                <a:solidFill>
                  <a:schemeClr val="tx2"/>
                </a:solidFill>
                <a:effectLst>
                  <a:outerShdw blurRad="38100" dist="38100" dir="2700000" algn="tl">
                    <a:srgbClr val="000000"/>
                  </a:outerShdw>
                </a:effectLst>
                <a:latin typeface="+mn-lt"/>
              </a:rPr>
              <a:t>алеаторной</a:t>
            </a:r>
            <a:r>
              <a:rPr lang="ru-RU" sz="2000" b="1" dirty="0">
                <a:solidFill>
                  <a:schemeClr val="tx2"/>
                </a:solidFill>
                <a:effectLst>
                  <a:outerShdw blurRad="38100" dist="38100" dir="2700000" algn="tl">
                    <a:srgbClr val="000000"/>
                  </a:outerShdw>
                </a:effectLst>
                <a:latin typeface="+mn-lt"/>
              </a:rPr>
              <a:t> (рисковой ) сделки и условных сделок</a:t>
            </a:r>
          </a:p>
        </p:txBody>
      </p:sp>
      <p:graphicFrame>
        <p:nvGraphicFramePr>
          <p:cNvPr id="167030" name="Group 118"/>
          <p:cNvGraphicFramePr>
            <a:graphicFrameLocks noGrp="1"/>
          </p:cNvGraphicFramePr>
          <p:nvPr>
            <p:extLst>
              <p:ext uri="{D42A27DB-BD31-4B8C-83A1-F6EECF244321}">
                <p14:modId xmlns:p14="http://schemas.microsoft.com/office/powerpoint/2010/main" val="3636512080"/>
              </p:ext>
            </p:extLst>
          </p:nvPr>
        </p:nvGraphicFramePr>
        <p:xfrm>
          <a:off x="179388" y="1058300"/>
          <a:ext cx="8785226" cy="5663853"/>
        </p:xfrm>
        <a:graphic>
          <a:graphicData uri="http://schemas.openxmlformats.org/drawingml/2006/table">
            <a:tbl>
              <a:tblPr/>
              <a:tblGrid>
                <a:gridCol w="4392613">
                  <a:extLst>
                    <a:ext uri="{9D8B030D-6E8A-4147-A177-3AD203B41FA5}">
                      <a16:colId xmlns:a16="http://schemas.microsoft.com/office/drawing/2014/main" xmlns="" val="20000"/>
                    </a:ext>
                  </a:extLst>
                </a:gridCol>
                <a:gridCol w="4392613">
                  <a:extLst>
                    <a:ext uri="{9D8B030D-6E8A-4147-A177-3AD203B41FA5}">
                      <a16:colId xmlns:a16="http://schemas.microsoft.com/office/drawing/2014/main" xmlns="" val="20001"/>
                    </a:ext>
                  </a:extLst>
                </a:gridCol>
              </a:tblGrid>
              <a:tr h="654641">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600" b="1" i="1" u="sng" strike="noStrike" cap="none" normalizeH="0" baseline="0" dirty="0">
                          <a:ln>
                            <a:noFill/>
                          </a:ln>
                          <a:solidFill>
                            <a:schemeClr val="tx2"/>
                          </a:solidFill>
                          <a:effectLst/>
                          <a:latin typeface="+mn-lt"/>
                        </a:rPr>
                        <a:t>Условная сделка</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600" b="1" i="1" u="sng" strike="noStrike" cap="none" normalizeH="0" baseline="0" dirty="0">
                          <a:ln>
                            <a:noFill/>
                          </a:ln>
                          <a:solidFill>
                            <a:srgbClr val="FF8600"/>
                          </a:solidFill>
                          <a:effectLst/>
                          <a:latin typeface="+mn-lt"/>
                        </a:rPr>
                        <a:t>Алеаторная (рисковая) сделка</a:t>
                      </a: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600" b="1" i="1" u="sng" strike="noStrike" cap="none" normalizeH="0" baseline="0" dirty="0">
                          <a:ln>
                            <a:noFill/>
                          </a:ln>
                          <a:solidFill>
                            <a:srgbClr val="FF8600"/>
                          </a:solidFill>
                          <a:effectLst/>
                          <a:latin typeface="+mn-lt"/>
                        </a:rPr>
                        <a:t>(договор страхования)</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543411">
                <a:tc gridSpan="2">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Tx/>
                        <a:buNone/>
                        <a:tabLst/>
                      </a:pPr>
                      <a:r>
                        <a:rPr kumimoji="0" lang="ru-RU" sz="1600" b="1" i="0" u="none" strike="noStrike" cap="none" normalizeH="0" baseline="0" dirty="0">
                          <a:ln>
                            <a:noFill/>
                          </a:ln>
                          <a:solidFill>
                            <a:schemeClr val="tx2"/>
                          </a:solidFill>
                          <a:effectLst/>
                          <a:latin typeface="+mn-lt"/>
                        </a:rPr>
                        <a:t>2. Определение кредитора и должника в обязательстве</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endParaRPr kumimoji="0" lang="ru-RU" sz="1400" b="0" i="0" u="none" strike="noStrike" cap="none" normalizeH="0" baseline="0" dirty="0">
                        <a:ln>
                          <a:noFill/>
                        </a:ln>
                        <a:solidFill>
                          <a:srgbClr val="FFFFFF"/>
                        </a:solidFill>
                        <a:effectLst/>
                        <a:latin typeface="+mn-lt"/>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892678">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500" b="0" i="0" u="none" strike="noStrike" cap="none" normalizeH="0" baseline="0" dirty="0">
                          <a:ln>
                            <a:noFill/>
                          </a:ln>
                          <a:solidFill>
                            <a:srgbClr val="FFFFFF"/>
                          </a:solidFill>
                          <a:effectLst/>
                          <a:latin typeface="+mn-lt"/>
                        </a:rPr>
                        <a:t>На момент заключения сделки кредитор (условно </a:t>
                      </a:r>
                      <a:r>
                        <a:rPr kumimoji="0" lang="ru-RU" sz="1500" b="0" i="0" u="none" strike="noStrike" cap="none" normalizeH="0" baseline="0" dirty="0" err="1">
                          <a:ln>
                            <a:noFill/>
                          </a:ln>
                          <a:solidFill>
                            <a:srgbClr val="FFFFFF"/>
                          </a:solidFill>
                          <a:effectLst/>
                          <a:latin typeface="+mn-lt"/>
                        </a:rPr>
                        <a:t>управомоченное</a:t>
                      </a:r>
                      <a:r>
                        <a:rPr kumimoji="0" lang="ru-RU" sz="1500" b="0" i="0" u="none" strike="noStrike" cap="none" normalizeH="0" baseline="0" dirty="0">
                          <a:ln>
                            <a:noFill/>
                          </a:ln>
                          <a:solidFill>
                            <a:srgbClr val="FFFFFF"/>
                          </a:solidFill>
                          <a:effectLst/>
                          <a:latin typeface="+mn-lt"/>
                        </a:rPr>
                        <a:t> лицо) и должник (условно обязанное лицо) </a:t>
                      </a:r>
                      <a:r>
                        <a:rPr kumimoji="0" lang="ru-RU" sz="1500" b="1" i="0" u="none" strike="noStrike" cap="none" normalizeH="0" baseline="0" dirty="0">
                          <a:ln>
                            <a:noFill/>
                          </a:ln>
                          <a:solidFill>
                            <a:srgbClr val="FFFFFF"/>
                          </a:solidFill>
                          <a:effectLst/>
                          <a:latin typeface="+mn-lt"/>
                        </a:rPr>
                        <a:t>известны</a:t>
                      </a:r>
                      <a:endParaRPr kumimoji="0" lang="ru-RU" sz="1500" b="0" i="0" u="none" strike="noStrike" cap="none" normalizeH="0" baseline="0" dirty="0">
                        <a:ln>
                          <a:noFill/>
                        </a:ln>
                        <a:solidFill>
                          <a:srgbClr val="FFFFFF"/>
                        </a:solidFill>
                        <a:effectLst/>
                        <a:latin typeface="+mn-lt"/>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500" b="1" i="0" u="none" strike="noStrike" cap="none" normalizeH="0" baseline="0" dirty="0">
                          <a:ln>
                            <a:noFill/>
                          </a:ln>
                          <a:solidFill>
                            <a:srgbClr val="FFFFFF"/>
                          </a:solidFill>
                          <a:effectLst/>
                          <a:latin typeface="+mn-lt"/>
                        </a:rPr>
                        <a:t>Случай призван определить</a:t>
                      </a:r>
                      <a:r>
                        <a:rPr kumimoji="0" lang="ru-RU" sz="1500" b="0" i="0" u="none" strike="noStrike" cap="none" normalizeH="0" baseline="0" dirty="0">
                          <a:ln>
                            <a:noFill/>
                          </a:ln>
                          <a:solidFill>
                            <a:srgbClr val="FFFFFF"/>
                          </a:solidFill>
                          <a:effectLst/>
                          <a:latin typeface="+mn-lt"/>
                        </a:rPr>
                        <a:t>, какая из сторон окажется кредитором, а какая – должником (регулирующая роль случая)</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543411">
                <a:tc gridSpan="2">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600" b="1" i="0" u="none" strike="noStrike" cap="none" normalizeH="0" baseline="0" dirty="0">
                          <a:ln>
                            <a:noFill/>
                          </a:ln>
                          <a:solidFill>
                            <a:srgbClr val="FF8600"/>
                          </a:solidFill>
                          <a:effectLst/>
                          <a:latin typeface="+mn-lt"/>
                        </a:rPr>
                        <a:t>3. Момент возникновения прав и обязанностей по сделке</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extLst>
                  <a:ext uri="{0D108BD9-81ED-4DB2-BD59-A6C34878D82A}">
                    <a16:rowId xmlns:a16="http://schemas.microsoft.com/office/drawing/2014/main" xmlns="" val="10004"/>
                  </a:ext>
                </a:extLst>
              </a:tr>
              <a:tr h="1405034">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500" b="0" i="0" u="none" strike="noStrike" cap="none" normalizeH="0" baseline="0" dirty="0">
                          <a:ln>
                            <a:noFill/>
                          </a:ln>
                          <a:solidFill>
                            <a:srgbClr val="FFFFFF"/>
                          </a:solidFill>
                          <a:effectLst/>
                          <a:latin typeface="+mn-lt"/>
                        </a:rPr>
                        <a:t>До наступления случая права и обязанности не возникают, хотя сделка считается совершенной</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500" b="0" i="0" u="none" strike="noStrike" cap="none" normalizeH="0" baseline="0" dirty="0">
                          <a:ln>
                            <a:noFill/>
                          </a:ln>
                          <a:solidFill>
                            <a:srgbClr val="FFFFFF"/>
                          </a:solidFill>
                          <a:effectLst/>
                          <a:latin typeface="+mn-lt"/>
                        </a:rPr>
                        <a:t>Права и обязанности возникают при самом совершении договора страхования, но предмет какой-либо обязанности, т.е. действие, которое надлежит совершить обязанному лицу, зависит от наступления будущего неизвестного события</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1537057">
                <a:tc gridSpan="2">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600" b="1" i="1" u="none" strike="noStrike" cap="none" normalizeH="0" baseline="0" dirty="0">
                          <a:ln>
                            <a:noFill/>
                          </a:ln>
                          <a:solidFill>
                            <a:schemeClr val="accent4">
                              <a:lumMod val="60000"/>
                              <a:lumOff val="40000"/>
                            </a:schemeClr>
                          </a:solidFill>
                          <a:effectLst/>
                          <a:latin typeface="+mn-lt"/>
                        </a:rPr>
                        <a:t>«</a:t>
                      </a:r>
                      <a:r>
                        <a:rPr kumimoji="0" lang="ru-RU" sz="1600" b="1" i="1" u="none" strike="noStrike" cap="none" normalizeH="0" baseline="0" dirty="0" err="1">
                          <a:ln>
                            <a:noFill/>
                          </a:ln>
                          <a:solidFill>
                            <a:schemeClr val="accent4">
                              <a:lumMod val="60000"/>
                              <a:lumOff val="40000"/>
                            </a:schemeClr>
                          </a:solidFill>
                          <a:effectLst/>
                          <a:latin typeface="+mn-lt"/>
                        </a:rPr>
                        <a:t>Ненаступление</a:t>
                      </a:r>
                      <a:r>
                        <a:rPr kumimoji="0" lang="ru-RU" sz="1600" b="1" i="1" u="none" strike="noStrike" cap="none" normalizeH="0" baseline="0" dirty="0">
                          <a:ln>
                            <a:noFill/>
                          </a:ln>
                          <a:solidFill>
                            <a:schemeClr val="accent4">
                              <a:lumMod val="60000"/>
                              <a:lumOff val="40000"/>
                            </a:schemeClr>
                          </a:solidFill>
                          <a:effectLst/>
                          <a:latin typeface="+mn-lt"/>
                        </a:rPr>
                        <a:t> предусмотренного события приводит только к одному последствию: у страховщика не появляется обязанность уплатить страховое возмещение (страховую сумму). Все же другие последствия, возникшие из установленного обязательства, например, сохранение за страховщиком права на полученные платежи, остаются неприкосновенными»</a:t>
                      </a: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400" b="1" i="1" u="none" strike="noStrike" cap="none" normalizeH="0" baseline="0" dirty="0">
                          <a:ln>
                            <a:noFill/>
                          </a:ln>
                          <a:solidFill>
                            <a:schemeClr val="accent4">
                              <a:lumMod val="60000"/>
                              <a:lumOff val="40000"/>
                            </a:schemeClr>
                          </a:solidFill>
                          <a:effectLst/>
                          <a:latin typeface="+mn-lt"/>
                        </a:rPr>
                        <a:t> </a:t>
                      </a:r>
                      <a:r>
                        <a:rPr kumimoji="0" lang="ru-RU" sz="1400" b="0" i="1" u="none" strike="noStrike" cap="none" normalizeH="0" baseline="0" dirty="0">
                          <a:ln>
                            <a:noFill/>
                          </a:ln>
                          <a:solidFill>
                            <a:schemeClr val="tx1"/>
                          </a:solidFill>
                          <a:effectLst/>
                          <a:latin typeface="+mn-lt"/>
                        </a:rPr>
                        <a:t>(</a:t>
                      </a:r>
                      <a:r>
                        <a:rPr kumimoji="0" lang="ru-RU" sz="1400" b="0" i="1" u="none" strike="noStrike" cap="none" normalizeH="0" baseline="0" dirty="0" err="1">
                          <a:ln>
                            <a:noFill/>
                          </a:ln>
                          <a:solidFill>
                            <a:schemeClr val="tx1"/>
                          </a:solidFill>
                          <a:effectLst/>
                          <a:latin typeface="+mn-lt"/>
                        </a:rPr>
                        <a:t>Йоффе</a:t>
                      </a:r>
                      <a:r>
                        <a:rPr kumimoji="0" lang="ru-RU" sz="1400" b="0" i="1" u="none" strike="noStrike" cap="none" normalizeH="0" baseline="0" dirty="0">
                          <a:ln>
                            <a:noFill/>
                          </a:ln>
                          <a:solidFill>
                            <a:schemeClr val="tx1"/>
                          </a:solidFill>
                          <a:effectLst/>
                          <a:latin typeface="+mn-lt"/>
                        </a:rPr>
                        <a:t> О.С. Обязательственное право. – Л., 1985. С. 736)</a:t>
                      </a:r>
                      <a:endParaRPr kumimoji="0" lang="ru-RU" sz="1400" b="0" i="0" u="none" strike="noStrike" cap="none" normalizeH="0" baseline="0" dirty="0">
                        <a:ln>
                          <a:noFill/>
                        </a:ln>
                        <a:solidFill>
                          <a:srgbClr val="FFFFFF"/>
                        </a:solidFill>
                        <a:effectLst/>
                        <a:latin typeface="+mn-lt"/>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endParaRPr kumimoji="0" lang="ru-RU" sz="1500" b="0" i="0" u="none" strike="noStrike" cap="none" normalizeH="0" baseline="0" dirty="0">
                        <a:ln>
                          <a:noFill/>
                        </a:ln>
                        <a:solidFill>
                          <a:srgbClr val="FFFFFF"/>
                        </a:solidFill>
                        <a:effectLst/>
                        <a:latin typeface="+mn-lt"/>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bl>
          </a:graphicData>
        </a:graphic>
      </p:graphicFrame>
      <p:sp>
        <p:nvSpPr>
          <p:cNvPr id="22" name="TextBox 21"/>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208</a:t>
            </a:r>
          </a:p>
        </p:txBody>
      </p:sp>
    </p:spTree>
    <p:extLst>
      <p:ext uri="{BB962C8B-B14F-4D97-AF65-F5344CB8AC3E}">
        <p14:creationId xmlns:p14="http://schemas.microsoft.com/office/powerpoint/2010/main" val="2082551769"/>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95536" y="116632"/>
            <a:ext cx="7879222" cy="4370427"/>
          </a:xfrm>
          <a:prstGeom prst="rect">
            <a:avLst/>
          </a:prstGeom>
        </p:spPr>
        <p:txBody>
          <a:bodyPr wrap="square">
            <a:spAutoFit/>
          </a:bodyPr>
          <a:lstStyle/>
          <a:p>
            <a:pPr algn="ctr" eaLnBrk="0" fontAlgn="base" hangingPunct="0">
              <a:spcBef>
                <a:spcPct val="0"/>
              </a:spcBef>
              <a:spcAft>
                <a:spcPct val="0"/>
              </a:spcAft>
              <a:defRPr/>
            </a:pPr>
            <a:endParaRPr lang="ru-RU" sz="1600" kern="0" dirty="0"/>
          </a:p>
          <a:p>
            <a:pPr algn="ctr" eaLnBrk="0" fontAlgn="base" hangingPunct="0">
              <a:spcBef>
                <a:spcPct val="0"/>
              </a:spcBef>
              <a:spcAft>
                <a:spcPct val="0"/>
              </a:spcAft>
              <a:defRPr/>
            </a:pPr>
            <a:r>
              <a:rPr lang="ru-RU" sz="1600" kern="0" dirty="0"/>
              <a:t>Гражданское право (особенная часть)</a:t>
            </a:r>
          </a:p>
          <a:p>
            <a:pPr algn="ctr" eaLnBrk="0" fontAlgn="base" hangingPunct="0">
              <a:spcBef>
                <a:spcPct val="0"/>
              </a:spcBef>
              <a:spcAft>
                <a:spcPct val="0"/>
              </a:spcAft>
              <a:defRPr/>
            </a:pPr>
            <a:r>
              <a:rPr lang="ru-RU" sz="1600" kern="0" dirty="0"/>
              <a:t>направление подготовки </a:t>
            </a:r>
          </a:p>
          <a:p>
            <a:pPr algn="ctr" eaLnBrk="0" fontAlgn="base" hangingPunct="0">
              <a:spcBef>
                <a:spcPct val="0"/>
              </a:spcBef>
              <a:spcAft>
                <a:spcPct val="0"/>
              </a:spcAft>
              <a:defRPr/>
            </a:pPr>
            <a:r>
              <a:rPr lang="ru-RU" sz="1600" kern="0" dirty="0"/>
              <a:t>«Правовое обеспечение национальной безопасности»</a:t>
            </a:r>
          </a:p>
          <a:p>
            <a:pPr algn="ctr" eaLnBrk="0" fontAlgn="base" hangingPunct="0">
              <a:spcBef>
                <a:spcPct val="0"/>
              </a:spcBef>
              <a:spcAft>
                <a:spcPct val="0"/>
              </a:spcAft>
              <a:defRPr/>
            </a:pPr>
            <a:r>
              <a:rPr lang="ru-RU" sz="1600" kern="0" dirty="0"/>
              <a:t>(уровень </a:t>
            </a:r>
            <a:r>
              <a:rPr lang="ru-RU" sz="1600" kern="0" dirty="0" err="1"/>
              <a:t>специалитета</a:t>
            </a:r>
            <a:r>
              <a:rPr lang="ru-RU" sz="1600" kern="0" dirty="0"/>
              <a:t>)</a:t>
            </a: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Модуль 6. </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Обязательства по оказанию финансовых услуг</a:t>
            </a:r>
          </a:p>
          <a:p>
            <a:pPr algn="ctr" eaLnBrk="0" fontAlgn="base" hangingPunct="0">
              <a:spcBef>
                <a:spcPct val="0"/>
              </a:spcBef>
              <a:spcAft>
                <a:spcPct val="0"/>
              </a:spcAft>
              <a:defRPr/>
            </a:pP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Лекция. Тема 1.</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Договоры займа, кредита и финансирования под уступку денежного требования (факторинг)</a:t>
            </a:r>
          </a:p>
        </p:txBody>
      </p:sp>
      <p:sp>
        <p:nvSpPr>
          <p:cNvPr id="4" name="TextBox 3"/>
          <p:cNvSpPr txBox="1"/>
          <p:nvPr/>
        </p:nvSpPr>
        <p:spPr>
          <a:xfrm>
            <a:off x="8467640" y="548680"/>
            <a:ext cx="827584" cy="492443"/>
          </a:xfrm>
          <a:prstGeom prst="rect">
            <a:avLst/>
          </a:prstGeom>
          <a:noFill/>
        </p:spPr>
        <p:txBody>
          <a:bodyPr wrap="square" rtlCol="0">
            <a:spAutoFit/>
          </a:bodyPr>
          <a:lstStyle/>
          <a:p>
            <a:pPr algn="ctr" fontAlgn="base">
              <a:spcBef>
                <a:spcPct val="0"/>
              </a:spcBef>
              <a:spcAft>
                <a:spcPct val="0"/>
              </a:spcAft>
            </a:pPr>
            <a:r>
              <a:rPr lang="ru-RU" sz="2600" b="1" dirty="0">
                <a:solidFill>
                  <a:srgbClr val="40464F"/>
                </a:solidFill>
              </a:rPr>
              <a:t>99</a:t>
            </a:r>
          </a:p>
        </p:txBody>
      </p:sp>
      <p:sp>
        <p:nvSpPr>
          <p:cNvPr id="2" name="Прямоугольник 1">
            <a:extLst>
              <a:ext uri="{FF2B5EF4-FFF2-40B4-BE49-F238E27FC236}">
                <a16:creationId xmlns:a16="http://schemas.microsoft.com/office/drawing/2014/main" xmlns="" id="{BAF947E1-F662-2947-B638-E7DE2ED7AE65}"/>
              </a:ext>
            </a:extLst>
          </p:cNvPr>
          <p:cNvSpPr/>
          <p:nvPr/>
        </p:nvSpPr>
        <p:spPr>
          <a:xfrm>
            <a:off x="4132707" y="5142216"/>
            <a:ext cx="4572000" cy="1323439"/>
          </a:xfrm>
          <a:prstGeom prst="rect">
            <a:avLst/>
          </a:prstGeom>
        </p:spPr>
        <p:txBody>
          <a:bodyPr>
            <a:spAutoFit/>
          </a:bodyPr>
          <a:lstStyle/>
          <a:p>
            <a:pPr algn="r">
              <a:defRPr/>
            </a:pPr>
            <a:r>
              <a:rPr lang="ru-RU" sz="1600" b="1" dirty="0">
                <a:effectLst>
                  <a:outerShdw blurRad="38100" dist="38100" dir="2700000" algn="tl">
                    <a:srgbClr val="000000">
                      <a:alpha val="43137"/>
                    </a:srgbClr>
                  </a:outerShdw>
                </a:effectLst>
              </a:rPr>
              <a:t>Козлова Елена Борисовна</a:t>
            </a:r>
            <a:r>
              <a:rPr lang="ru-RU" sz="1600" dirty="0">
                <a:effectLst>
                  <a:outerShdw blurRad="38100" dist="38100" dir="2700000" algn="tl">
                    <a:srgbClr val="000000">
                      <a:alpha val="43137"/>
                    </a:srgbClr>
                  </a:outerShdw>
                </a:effectLst>
              </a:rPr>
              <a:t> </a:t>
            </a:r>
          </a:p>
          <a:p>
            <a:pPr algn="r">
              <a:defRPr/>
            </a:pPr>
            <a:r>
              <a:rPr lang="ru-RU" sz="1600" dirty="0">
                <a:effectLst>
                  <a:outerShdw blurRad="38100" dist="38100" dir="2700000" algn="tl">
                    <a:srgbClr val="000000">
                      <a:alpha val="43137"/>
                    </a:srgbClr>
                  </a:outerShdw>
                </a:effectLst>
              </a:rPr>
              <a:t>профессор кафедры  гражданского и предпринимательского права</a:t>
            </a:r>
          </a:p>
          <a:p>
            <a:pPr algn="r">
              <a:defRPr/>
            </a:pPr>
            <a:r>
              <a:rPr lang="ru-RU" sz="1600" dirty="0">
                <a:effectLst>
                  <a:outerShdw blurRad="38100" dist="38100" dir="2700000" algn="tl">
                    <a:srgbClr val="000000">
                      <a:alpha val="43137"/>
                    </a:srgbClr>
                  </a:outerShdw>
                </a:effectLst>
              </a:rPr>
              <a:t>ВГУЮ (РПА Минюста России),</a:t>
            </a:r>
          </a:p>
          <a:p>
            <a:pPr algn="r">
              <a:defRPr/>
            </a:pPr>
            <a:r>
              <a:rPr lang="ru-RU" sz="1600" dirty="0">
                <a:effectLst>
                  <a:outerShdw blurRad="38100" dist="38100" dir="2700000" algn="tl">
                    <a:srgbClr val="000000">
                      <a:alpha val="43137"/>
                    </a:srgbClr>
                  </a:outerShdw>
                </a:effectLst>
              </a:rPr>
              <a:t>доктор юридических наук, доцент</a:t>
            </a:r>
          </a:p>
        </p:txBody>
      </p:sp>
      <p:sp>
        <p:nvSpPr>
          <p:cNvPr id="3" name="Прямоугольник 2">
            <a:extLst>
              <a:ext uri="{FF2B5EF4-FFF2-40B4-BE49-F238E27FC236}">
                <a16:creationId xmlns:a16="http://schemas.microsoft.com/office/drawing/2014/main" xmlns="" id="{73200973-370E-4D49-826C-79771E85D82B}"/>
              </a:ext>
            </a:extLst>
          </p:cNvPr>
          <p:cNvSpPr/>
          <p:nvPr/>
        </p:nvSpPr>
        <p:spPr>
          <a:xfrm>
            <a:off x="676809" y="6190734"/>
            <a:ext cx="2436564" cy="369332"/>
          </a:xfrm>
          <a:prstGeom prst="rect">
            <a:avLst/>
          </a:prstGeom>
        </p:spPr>
        <p:txBody>
          <a:bodyPr wrap="none">
            <a:spAutoFit/>
          </a:bodyPr>
          <a:lstStyle/>
          <a:p>
            <a:r>
              <a:rPr lang="ru-RU" dirty="0"/>
              <a:t>© Козлова Е.Б., 2019</a:t>
            </a:r>
          </a:p>
        </p:txBody>
      </p:sp>
    </p:spTree>
    <p:extLst>
      <p:ext uri="{BB962C8B-B14F-4D97-AF65-F5344CB8AC3E}">
        <p14:creationId xmlns:p14="http://schemas.microsoft.com/office/powerpoint/2010/main" val="3100851185"/>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endParaRPr lang="ru-RU"/>
          </a:p>
        </p:txBody>
      </p:sp>
      <p:graphicFrame>
        <p:nvGraphicFramePr>
          <p:cNvPr id="3" name="Таблица 2"/>
          <p:cNvGraphicFramePr>
            <a:graphicFrameLocks noGrp="1"/>
          </p:cNvGraphicFramePr>
          <p:nvPr>
            <p:extLst>
              <p:ext uri="{D42A27DB-BD31-4B8C-83A1-F6EECF244321}">
                <p14:modId xmlns:p14="http://schemas.microsoft.com/office/powerpoint/2010/main" val="457903531"/>
              </p:ext>
            </p:extLst>
          </p:nvPr>
        </p:nvGraphicFramePr>
        <p:xfrm>
          <a:off x="166076" y="1032930"/>
          <a:ext cx="8831385" cy="2942755"/>
        </p:xfrm>
        <a:graphic>
          <a:graphicData uri="http://schemas.openxmlformats.org/drawingml/2006/table">
            <a:tbl>
              <a:tblPr firstRow="1" bandRow="1" bandCol="1">
                <a:tableStyleId>{5C22544A-7EE6-4342-B048-85BDC9FD1C3A}</a:tableStyleId>
              </a:tblPr>
              <a:tblGrid>
                <a:gridCol w="4382642">
                  <a:extLst>
                    <a:ext uri="{9D8B030D-6E8A-4147-A177-3AD203B41FA5}">
                      <a16:colId xmlns:a16="http://schemas.microsoft.com/office/drawing/2014/main" xmlns="" val="20000"/>
                    </a:ext>
                  </a:extLst>
                </a:gridCol>
                <a:gridCol w="215831">
                  <a:extLst>
                    <a:ext uri="{9D8B030D-6E8A-4147-A177-3AD203B41FA5}">
                      <a16:colId xmlns:a16="http://schemas.microsoft.com/office/drawing/2014/main" xmlns="" val="20001"/>
                    </a:ext>
                  </a:extLst>
                </a:gridCol>
                <a:gridCol w="4232912">
                  <a:extLst>
                    <a:ext uri="{9D8B030D-6E8A-4147-A177-3AD203B41FA5}">
                      <a16:colId xmlns:a16="http://schemas.microsoft.com/office/drawing/2014/main" xmlns="" val="20002"/>
                    </a:ext>
                  </a:extLst>
                </a:gridCol>
              </a:tblGrid>
              <a:tr h="412916">
                <a:tc>
                  <a:txBody>
                    <a:bodyPr/>
                    <a:lstStyle/>
                    <a:p>
                      <a:pPr algn="ctr"/>
                      <a:r>
                        <a:rPr lang="ru-RU" sz="1600" b="1" dirty="0">
                          <a:solidFill>
                            <a:schemeClr val="accent5">
                              <a:lumMod val="50000"/>
                            </a:schemeClr>
                          </a:solidFill>
                        </a:rPr>
                        <a:t>Старая</a:t>
                      </a:r>
                      <a:r>
                        <a:rPr lang="ru-RU" sz="1600" b="1" baseline="0" dirty="0">
                          <a:solidFill>
                            <a:schemeClr val="accent5">
                              <a:lumMod val="50000"/>
                            </a:schemeClr>
                          </a:solidFill>
                        </a:rPr>
                        <a:t> </a:t>
                      </a:r>
                      <a:r>
                        <a:rPr lang="ru-RU" sz="1600" b="1" dirty="0">
                          <a:solidFill>
                            <a:schemeClr val="accent5">
                              <a:lumMod val="50000"/>
                            </a:schemeClr>
                          </a:solidFill>
                        </a:rPr>
                        <a:t>редакция</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60000"/>
                        <a:lumOff val="40000"/>
                      </a:schemeClr>
                    </a:solidFill>
                  </a:tcPr>
                </a:tc>
                <a:tc>
                  <a:txBody>
                    <a:bodyPr/>
                    <a:lstStyle/>
                    <a:p>
                      <a:endParaRPr lang="ru-RU"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tcPr>
                </a:tc>
                <a:tc>
                  <a:txBody>
                    <a:bodyPr/>
                    <a:lstStyle/>
                    <a:p>
                      <a:pPr algn="ctr"/>
                      <a:r>
                        <a:rPr lang="ru-RU" sz="1500" b="1" baseline="0" dirty="0">
                          <a:solidFill>
                            <a:schemeClr val="accent5">
                              <a:lumMod val="60000"/>
                              <a:lumOff val="40000"/>
                            </a:schemeClr>
                          </a:solidFill>
                        </a:rPr>
                        <a:t>Редакция, действующая с 01 июня 2018 г.</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extLst>
                  <a:ext uri="{0D108BD9-81ED-4DB2-BD59-A6C34878D82A}">
                    <a16:rowId xmlns:a16="http://schemas.microsoft.com/office/drawing/2014/main" xmlns="" val="10000"/>
                  </a:ext>
                </a:extLst>
              </a:tr>
              <a:tr h="1206382">
                <a:tc>
                  <a:txBody>
                    <a:bodyPr/>
                    <a:lstStyle/>
                    <a:p>
                      <a:pPr algn="ctr"/>
                      <a:r>
                        <a:rPr lang="ru-RU" sz="1600" b="0" baseline="0" dirty="0">
                          <a:solidFill>
                            <a:srgbClr val="40464F"/>
                          </a:solidFill>
                        </a:rPr>
                        <a:t>одна сторона (финансовый агент) передает или обязуется передать другой стороне (клиенту) денежные средства в счет денежного требования клиента (кредитора) к третьему лицу (должнику), вытекающего из предоставления клиентом товаров, работ, услуг третьему лицу, а клиент уступает или обязуется уступить финансовому агенту это денежное требование</a:t>
                      </a:r>
                      <a:endParaRPr lang="ru-RU" sz="1600" b="0" dirty="0">
                        <a:solidFill>
                          <a:srgbClr val="40464F"/>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60000"/>
                        <a:lumOff val="40000"/>
                      </a:schemeClr>
                    </a:solidFill>
                  </a:tcPr>
                </a:tc>
                <a:tc>
                  <a:txBody>
                    <a:bodyPr/>
                    <a:lstStyle/>
                    <a:p>
                      <a:r>
                        <a:rPr lang="ru-RU" dirty="0"/>
                        <a:t>    </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solidFill>
                  </a:tcPr>
                </a:tc>
                <a:tc>
                  <a:txBody>
                    <a:bodyPr/>
                    <a:lstStyle/>
                    <a:p>
                      <a:pPr algn="ctr"/>
                      <a:r>
                        <a:rPr lang="ru-RU" sz="1600" b="0" baseline="0" dirty="0">
                          <a:solidFill>
                            <a:schemeClr val="tx1"/>
                          </a:solidFill>
                        </a:rPr>
                        <a:t>Одна сторона (клиент) обязуется уступить другой стороне – финансовому агенту (фактора) денежные требования к третьему лицу (должнику) и оплатить указанные услуги, а финансовый агент (фактор) обязуется совершить не менее двух следующих действий, связанных с денежными требованиями, являющимися предметом услуги:</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extLst>
                  <a:ext uri="{0D108BD9-81ED-4DB2-BD59-A6C34878D82A}">
                    <a16:rowId xmlns:a16="http://schemas.microsoft.com/office/drawing/2014/main" xmlns="" val="10001"/>
                  </a:ext>
                </a:extLst>
              </a:tr>
            </a:tbl>
          </a:graphicData>
        </a:graphic>
      </p:graphicFrame>
      <p:sp>
        <p:nvSpPr>
          <p:cNvPr id="4" name="Прямоугольник 3"/>
          <p:cNvSpPr/>
          <p:nvPr/>
        </p:nvSpPr>
        <p:spPr>
          <a:xfrm>
            <a:off x="468098" y="233681"/>
            <a:ext cx="7770446" cy="707886"/>
          </a:xfrm>
          <a:prstGeom prst="rect">
            <a:avLst/>
          </a:prstGeom>
        </p:spPr>
        <p:txBody>
          <a:bodyPr wrap="square">
            <a:spAutoFit/>
          </a:bodyPr>
          <a:lstStyle/>
          <a:p>
            <a:pPr algn="ctr" eaLnBrk="0" hangingPunct="0">
              <a:defRPr/>
            </a:pPr>
            <a:r>
              <a:rPr lang="ru-RU" sz="2000" b="1" u="sng" kern="0" dirty="0">
                <a:solidFill>
                  <a:schemeClr val="tx2"/>
                </a:solidFill>
                <a:effectLst>
                  <a:outerShdw blurRad="38100" dist="38100" dir="2700000" algn="tl">
                    <a:srgbClr val="000000"/>
                  </a:outerShdw>
                </a:effectLst>
              </a:rPr>
              <a:t>Договор финансирования под уступку денежного требования </a:t>
            </a:r>
            <a:r>
              <a:rPr lang="ru-RU" sz="2000" b="1" kern="0" dirty="0">
                <a:solidFill>
                  <a:schemeClr val="tx2"/>
                </a:solidFill>
                <a:effectLst>
                  <a:outerShdw blurRad="38100" dist="38100" dir="2700000" algn="tl">
                    <a:srgbClr val="000000"/>
                  </a:outerShdw>
                </a:effectLst>
              </a:rPr>
              <a:t>– договор, по которому</a:t>
            </a:r>
          </a:p>
        </p:txBody>
      </p:sp>
      <p:sp>
        <p:nvSpPr>
          <p:cNvPr id="5" name="AutoShape 5"/>
          <p:cNvSpPr>
            <a:spLocks noChangeArrowheads="1"/>
          </p:cNvSpPr>
          <p:nvPr/>
        </p:nvSpPr>
        <p:spPr bwMode="auto">
          <a:xfrm>
            <a:off x="166076" y="4256882"/>
            <a:ext cx="3985847" cy="1038041"/>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500" dirty="0">
                <a:latin typeface="+mn-lt"/>
              </a:rPr>
              <a:t>Передавать клиенту денежные средства </a:t>
            </a:r>
          </a:p>
          <a:p>
            <a:pPr algn="ctr">
              <a:defRPr/>
            </a:pPr>
            <a:r>
              <a:rPr lang="ru-RU" sz="1500" dirty="0">
                <a:latin typeface="+mn-lt"/>
              </a:rPr>
              <a:t>в счет денежных требований, в том числе </a:t>
            </a:r>
          </a:p>
          <a:p>
            <a:pPr algn="ctr">
              <a:defRPr/>
            </a:pPr>
            <a:r>
              <a:rPr lang="ru-RU" sz="1500" dirty="0">
                <a:latin typeface="+mn-lt"/>
              </a:rPr>
              <a:t>в виде займа или аванса</a:t>
            </a:r>
          </a:p>
        </p:txBody>
      </p:sp>
      <p:sp>
        <p:nvSpPr>
          <p:cNvPr id="6" name="AutoShape 5"/>
          <p:cNvSpPr>
            <a:spLocks noChangeArrowheads="1"/>
          </p:cNvSpPr>
          <p:nvPr/>
        </p:nvSpPr>
        <p:spPr bwMode="auto">
          <a:xfrm>
            <a:off x="459153" y="5532744"/>
            <a:ext cx="3897923" cy="1038041"/>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500" dirty="0">
                <a:latin typeface="+mn-lt"/>
              </a:rPr>
              <a:t>Осуществлять учет денежных требований </a:t>
            </a:r>
          </a:p>
          <a:p>
            <a:pPr algn="ctr">
              <a:defRPr/>
            </a:pPr>
            <a:r>
              <a:rPr lang="ru-RU" sz="1500" dirty="0">
                <a:latin typeface="+mn-lt"/>
              </a:rPr>
              <a:t>клиента к третьим лицам</a:t>
            </a:r>
          </a:p>
        </p:txBody>
      </p:sp>
      <p:sp>
        <p:nvSpPr>
          <p:cNvPr id="7" name="AutoShape 5"/>
          <p:cNvSpPr>
            <a:spLocks noChangeArrowheads="1"/>
          </p:cNvSpPr>
          <p:nvPr/>
        </p:nvSpPr>
        <p:spPr bwMode="auto">
          <a:xfrm>
            <a:off x="5304691" y="4335036"/>
            <a:ext cx="3692770" cy="1038041"/>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500" dirty="0">
                <a:latin typeface="+mn-lt"/>
              </a:rPr>
              <a:t>Осуществлять права по </a:t>
            </a:r>
          </a:p>
          <a:p>
            <a:pPr algn="ctr">
              <a:defRPr/>
            </a:pPr>
            <a:r>
              <a:rPr lang="ru-RU" sz="1500" dirty="0">
                <a:latin typeface="+mn-lt"/>
              </a:rPr>
              <a:t>денежным требованиям клиента</a:t>
            </a:r>
          </a:p>
        </p:txBody>
      </p:sp>
      <p:sp>
        <p:nvSpPr>
          <p:cNvPr id="8" name="AutoShape 5"/>
          <p:cNvSpPr>
            <a:spLocks noChangeArrowheads="1"/>
          </p:cNvSpPr>
          <p:nvPr/>
        </p:nvSpPr>
        <p:spPr bwMode="auto">
          <a:xfrm>
            <a:off x="4693137" y="5532744"/>
            <a:ext cx="3692770" cy="1038041"/>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500" dirty="0">
                <a:latin typeface="+mn-lt"/>
              </a:rPr>
              <a:t>Осуществлять права по договорам </a:t>
            </a:r>
          </a:p>
          <a:p>
            <a:pPr algn="ctr">
              <a:defRPr/>
            </a:pPr>
            <a:r>
              <a:rPr lang="ru-RU" sz="1500" dirty="0">
                <a:latin typeface="+mn-lt"/>
              </a:rPr>
              <a:t>об обеспечении исполнения </a:t>
            </a:r>
          </a:p>
          <a:p>
            <a:pPr algn="ctr">
              <a:defRPr/>
            </a:pPr>
            <a:r>
              <a:rPr lang="ru-RU" sz="1500" dirty="0">
                <a:latin typeface="+mn-lt"/>
              </a:rPr>
              <a:t>обязательств должников</a:t>
            </a:r>
          </a:p>
        </p:txBody>
      </p:sp>
      <p:cxnSp>
        <p:nvCxnSpPr>
          <p:cNvPr id="9" name="Прямая со стрелкой 8"/>
          <p:cNvCxnSpPr>
            <a:endCxn id="7" idx="0"/>
          </p:cNvCxnSpPr>
          <p:nvPr/>
        </p:nvCxnSpPr>
        <p:spPr bwMode="auto">
          <a:xfrm>
            <a:off x="5128847" y="3975685"/>
            <a:ext cx="2022229" cy="359351"/>
          </a:xfrm>
          <a:prstGeom prst="straightConnector1">
            <a:avLst/>
          </a:prstGeom>
          <a:ln w="38100" cmpd="sng">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0" name="Прямая со стрелкой 9"/>
          <p:cNvCxnSpPr/>
          <p:nvPr/>
        </p:nvCxnSpPr>
        <p:spPr bwMode="auto">
          <a:xfrm flipH="1">
            <a:off x="4357076" y="3975685"/>
            <a:ext cx="771771" cy="1557059"/>
          </a:xfrm>
          <a:prstGeom prst="straightConnector1">
            <a:avLst/>
          </a:prstGeom>
          <a:ln w="38100" cmpd="sng">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1" name="Прямая со стрелкой 10"/>
          <p:cNvCxnSpPr/>
          <p:nvPr/>
        </p:nvCxnSpPr>
        <p:spPr bwMode="auto">
          <a:xfrm flipH="1">
            <a:off x="5128846" y="3975685"/>
            <a:ext cx="1" cy="1557059"/>
          </a:xfrm>
          <a:prstGeom prst="straightConnector1">
            <a:avLst/>
          </a:prstGeom>
          <a:ln w="38100" cmpd="sng">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2" name="Прямая со стрелкой 11"/>
          <p:cNvCxnSpPr/>
          <p:nvPr/>
        </p:nvCxnSpPr>
        <p:spPr bwMode="auto">
          <a:xfrm flipH="1">
            <a:off x="4151925" y="3975685"/>
            <a:ext cx="976922" cy="498623"/>
          </a:xfrm>
          <a:prstGeom prst="straightConnector1">
            <a:avLst/>
          </a:prstGeom>
          <a:ln w="38100" cmpd="sng">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7" name="Прямоугольник 26"/>
          <p:cNvSpPr/>
          <p:nvPr/>
        </p:nvSpPr>
        <p:spPr>
          <a:xfrm>
            <a:off x="8498691" y="586591"/>
            <a:ext cx="740971" cy="492443"/>
          </a:xfrm>
          <a:prstGeom prst="rect">
            <a:avLst/>
          </a:prstGeom>
        </p:spPr>
        <p:txBody>
          <a:bodyPr wrap="none">
            <a:spAutoFit/>
          </a:bodyPr>
          <a:lstStyle/>
          <a:p>
            <a:r>
              <a:rPr lang="ru-RU" sz="2600" b="1" dirty="0">
                <a:solidFill>
                  <a:srgbClr val="40464F"/>
                </a:solidFill>
              </a:rPr>
              <a:t>210</a:t>
            </a:r>
          </a:p>
        </p:txBody>
      </p:sp>
    </p:spTree>
    <p:extLst>
      <p:ext uri="{BB962C8B-B14F-4D97-AF65-F5344CB8AC3E}">
        <p14:creationId xmlns:p14="http://schemas.microsoft.com/office/powerpoint/2010/main" val="1401469415"/>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166077" y="171624"/>
            <a:ext cx="8520723" cy="539419"/>
          </a:xfrm>
        </p:spPr>
        <p:txBody>
          <a:bodyPr anchor="ctr">
            <a:noAutofit/>
          </a:bodyPr>
          <a:lstStyle/>
          <a:p>
            <a:pPr algn="ctr">
              <a:defRPr/>
            </a:pPr>
            <a:r>
              <a:rPr lang="ru-RU" sz="2000" b="1" u="sng" dirty="0">
                <a:solidFill>
                  <a:srgbClr val="FF8600"/>
                </a:solidFill>
                <a:effectLst>
                  <a:outerShdw blurRad="50800" dist="38100" dir="2700000" algn="tl" rotWithShape="0">
                    <a:srgbClr val="000000">
                      <a:alpha val="43000"/>
                    </a:srgbClr>
                  </a:outerShdw>
                </a:effectLst>
              </a:rPr>
              <a:t>Отношения финансирования под уступку денежного требования</a:t>
            </a:r>
            <a:endParaRPr lang="ru-RU" sz="2000" b="1" u="sng" dirty="0"/>
          </a:p>
        </p:txBody>
      </p:sp>
      <p:sp>
        <p:nvSpPr>
          <p:cNvPr id="5" name="AutoShape 6"/>
          <p:cNvSpPr>
            <a:spLocks noChangeArrowheads="1"/>
          </p:cNvSpPr>
          <p:nvPr/>
        </p:nvSpPr>
        <p:spPr bwMode="auto">
          <a:xfrm>
            <a:off x="324493" y="1376454"/>
            <a:ext cx="2448272" cy="2040676"/>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Финансовый агент </a:t>
            </a:r>
          </a:p>
          <a:p>
            <a:pPr algn="ctr"/>
            <a:r>
              <a:rPr lang="ru-RU" b="1" u="sng" dirty="0">
                <a:latin typeface="+mn-lt"/>
              </a:rPr>
              <a:t>(фактор)</a:t>
            </a:r>
          </a:p>
          <a:p>
            <a:pPr algn="ctr"/>
            <a:endParaRPr lang="ru-RU" b="1" u="sng" dirty="0">
              <a:latin typeface="+mn-lt"/>
            </a:endParaRPr>
          </a:p>
          <a:p>
            <a:pPr algn="ctr"/>
            <a:r>
              <a:rPr lang="ru-RU" b="1" u="sng" dirty="0">
                <a:latin typeface="+mn-lt"/>
              </a:rPr>
              <a:t>(новый кредитор)</a:t>
            </a:r>
          </a:p>
        </p:txBody>
      </p:sp>
      <p:sp>
        <p:nvSpPr>
          <p:cNvPr id="8" name="AutoShape 6"/>
          <p:cNvSpPr>
            <a:spLocks noChangeArrowheads="1"/>
          </p:cNvSpPr>
          <p:nvPr/>
        </p:nvSpPr>
        <p:spPr bwMode="auto">
          <a:xfrm>
            <a:off x="3787341" y="5093864"/>
            <a:ext cx="2448272" cy="115212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3-е лицо </a:t>
            </a:r>
          </a:p>
          <a:p>
            <a:pPr algn="ctr"/>
            <a:r>
              <a:rPr lang="ru-RU" b="1" u="sng" dirty="0">
                <a:latin typeface="+mn-lt"/>
              </a:rPr>
              <a:t>(должник)</a:t>
            </a:r>
            <a:endParaRPr lang="ru-RU" dirty="0">
              <a:latin typeface="+mn-lt"/>
            </a:endParaRPr>
          </a:p>
        </p:txBody>
      </p:sp>
      <p:sp>
        <p:nvSpPr>
          <p:cNvPr id="9" name="AutoShape 6"/>
          <p:cNvSpPr>
            <a:spLocks noChangeArrowheads="1"/>
          </p:cNvSpPr>
          <p:nvPr/>
        </p:nvSpPr>
        <p:spPr bwMode="auto">
          <a:xfrm>
            <a:off x="6235613" y="1376454"/>
            <a:ext cx="2664296" cy="2040676"/>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Клиент </a:t>
            </a:r>
          </a:p>
          <a:p>
            <a:pPr algn="ctr"/>
            <a:endParaRPr lang="ru-RU" b="1" u="sng" dirty="0">
              <a:latin typeface="+mn-lt"/>
            </a:endParaRPr>
          </a:p>
          <a:p>
            <a:pPr algn="ctr"/>
            <a:r>
              <a:rPr lang="ru-RU" b="1" u="sng" dirty="0">
                <a:latin typeface="+mn-lt"/>
              </a:rPr>
              <a:t>(первоначальный</a:t>
            </a:r>
          </a:p>
          <a:p>
            <a:pPr algn="ctr"/>
            <a:r>
              <a:rPr lang="ru-RU" b="1" u="sng" dirty="0">
                <a:latin typeface="+mn-lt"/>
              </a:rPr>
              <a:t>кредитор)</a:t>
            </a:r>
          </a:p>
        </p:txBody>
      </p:sp>
      <p:sp>
        <p:nvSpPr>
          <p:cNvPr id="17" name="TextBox 16"/>
          <p:cNvSpPr txBox="1"/>
          <p:nvPr/>
        </p:nvSpPr>
        <p:spPr>
          <a:xfrm>
            <a:off x="2939752" y="1247528"/>
            <a:ext cx="3179036" cy="523220"/>
          </a:xfrm>
          <a:prstGeom prst="rect">
            <a:avLst/>
          </a:prstGeom>
          <a:noFill/>
          <a:ln w="38100">
            <a:solidFill>
              <a:srgbClr val="FFFF00"/>
            </a:solidFill>
          </a:ln>
        </p:spPr>
        <p:txBody>
          <a:bodyPr wrap="square" rtlCol="0">
            <a:spAutoFit/>
          </a:bodyPr>
          <a:lstStyle/>
          <a:p>
            <a:pPr algn="ctr"/>
            <a:r>
              <a:rPr lang="ru-RU" sz="1400" dirty="0">
                <a:solidFill>
                  <a:srgbClr val="FFFF00"/>
                </a:solidFill>
              </a:rPr>
              <a:t> </a:t>
            </a:r>
            <a:r>
              <a:rPr lang="ru-RU" sz="1400" b="1" dirty="0">
                <a:solidFill>
                  <a:srgbClr val="FFFF00"/>
                </a:solidFill>
              </a:rPr>
              <a:t>Обязанность уступить денежные требования к должнику</a:t>
            </a:r>
          </a:p>
        </p:txBody>
      </p:sp>
      <p:cxnSp>
        <p:nvCxnSpPr>
          <p:cNvPr id="19" name="Прямая со стрелкой 18"/>
          <p:cNvCxnSpPr/>
          <p:nvPr/>
        </p:nvCxnSpPr>
        <p:spPr bwMode="auto">
          <a:xfrm>
            <a:off x="2939752" y="2813538"/>
            <a:ext cx="3179036" cy="0"/>
          </a:xfrm>
          <a:prstGeom prst="straightConnector1">
            <a:avLst/>
          </a:prstGeom>
          <a:ln w="38100" cmpd="sng">
            <a:solidFill>
              <a:srgbClr val="FF33CC"/>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2" name="TextBox 21"/>
          <p:cNvSpPr txBox="1"/>
          <p:nvPr/>
        </p:nvSpPr>
        <p:spPr>
          <a:xfrm>
            <a:off x="2939753" y="2940913"/>
            <a:ext cx="3179035" cy="523220"/>
          </a:xfrm>
          <a:prstGeom prst="rect">
            <a:avLst/>
          </a:prstGeom>
          <a:noFill/>
          <a:ln w="38100" cmpd="sng">
            <a:solidFill>
              <a:srgbClr val="FF33CC"/>
            </a:solidFill>
          </a:ln>
        </p:spPr>
        <p:txBody>
          <a:bodyPr wrap="square" rtlCol="0">
            <a:spAutoFit/>
          </a:bodyPr>
          <a:lstStyle/>
          <a:p>
            <a:pPr algn="ctr"/>
            <a:r>
              <a:rPr lang="ru-RU" sz="1400" b="1" dirty="0">
                <a:solidFill>
                  <a:srgbClr val="FF33CC"/>
                </a:solidFill>
              </a:rPr>
              <a:t>Обязанность совершить определенные законом действия</a:t>
            </a:r>
          </a:p>
        </p:txBody>
      </p:sp>
      <p:cxnSp>
        <p:nvCxnSpPr>
          <p:cNvPr id="24" name="Прямая со стрелкой 23"/>
          <p:cNvCxnSpPr/>
          <p:nvPr/>
        </p:nvCxnSpPr>
        <p:spPr bwMode="auto">
          <a:xfrm flipH="1">
            <a:off x="6320693" y="3565769"/>
            <a:ext cx="713260" cy="1897427"/>
          </a:xfrm>
          <a:prstGeom prst="straightConnector1">
            <a:avLst/>
          </a:prstGeom>
          <a:ln w="38100" cmpd="sng">
            <a:solidFill>
              <a:srgbClr val="0000FF"/>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36" name="TextBox 35"/>
          <p:cNvSpPr txBox="1"/>
          <p:nvPr/>
        </p:nvSpPr>
        <p:spPr>
          <a:xfrm>
            <a:off x="2939756" y="2117699"/>
            <a:ext cx="3179036" cy="307777"/>
          </a:xfrm>
          <a:prstGeom prst="rect">
            <a:avLst/>
          </a:prstGeom>
          <a:noFill/>
          <a:ln w="38100">
            <a:solidFill>
              <a:srgbClr val="FFFF00"/>
            </a:solidFill>
          </a:ln>
        </p:spPr>
        <p:txBody>
          <a:bodyPr wrap="square" rtlCol="0">
            <a:spAutoFit/>
          </a:bodyPr>
          <a:lstStyle/>
          <a:p>
            <a:pPr algn="ctr"/>
            <a:r>
              <a:rPr lang="ru-RU" sz="1400" b="1" dirty="0">
                <a:solidFill>
                  <a:srgbClr val="FFFF00"/>
                </a:solidFill>
              </a:rPr>
              <a:t>Обязанность оплатить услуги</a:t>
            </a:r>
          </a:p>
        </p:txBody>
      </p:sp>
      <p:cxnSp>
        <p:nvCxnSpPr>
          <p:cNvPr id="44" name="Прямая со стрелкой 43"/>
          <p:cNvCxnSpPr/>
          <p:nvPr/>
        </p:nvCxnSpPr>
        <p:spPr bwMode="auto">
          <a:xfrm flipH="1">
            <a:off x="2939753" y="2555193"/>
            <a:ext cx="3179039" cy="0"/>
          </a:xfrm>
          <a:prstGeom prst="straightConnector1">
            <a:avLst/>
          </a:prstGeom>
          <a:ln w="38100" cmpd="sng">
            <a:solidFill>
              <a:srgbClr val="FFFF0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64" name="TextBox 63"/>
          <p:cNvSpPr txBox="1"/>
          <p:nvPr/>
        </p:nvSpPr>
        <p:spPr>
          <a:xfrm>
            <a:off x="4517195" y="4138639"/>
            <a:ext cx="1953879" cy="523220"/>
          </a:xfrm>
          <a:prstGeom prst="rect">
            <a:avLst/>
          </a:prstGeom>
          <a:solidFill>
            <a:schemeClr val="bg2">
              <a:lumMod val="75000"/>
              <a:lumOff val="25000"/>
            </a:schemeClr>
          </a:solidFill>
          <a:ln w="38100">
            <a:solidFill>
              <a:srgbClr val="0000FF"/>
            </a:solidFill>
          </a:ln>
        </p:spPr>
        <p:txBody>
          <a:bodyPr wrap="square" rtlCol="0">
            <a:spAutoFit/>
          </a:bodyPr>
          <a:lstStyle/>
          <a:p>
            <a:pPr algn="ctr"/>
            <a:r>
              <a:rPr lang="ru-RU" sz="1400" b="1" dirty="0">
                <a:solidFill>
                  <a:srgbClr val="0000FF"/>
                </a:solidFill>
              </a:rPr>
              <a:t>Товары, работы, услуги</a:t>
            </a:r>
          </a:p>
        </p:txBody>
      </p:sp>
      <p:sp>
        <p:nvSpPr>
          <p:cNvPr id="25" name="TextBox 24"/>
          <p:cNvSpPr txBox="1"/>
          <p:nvPr/>
        </p:nvSpPr>
        <p:spPr>
          <a:xfrm>
            <a:off x="8458192" y="548680"/>
            <a:ext cx="763951" cy="523220"/>
          </a:xfrm>
          <a:prstGeom prst="rect">
            <a:avLst/>
          </a:prstGeom>
          <a:noFill/>
        </p:spPr>
        <p:txBody>
          <a:bodyPr wrap="none" rtlCol="0">
            <a:spAutoFit/>
          </a:bodyPr>
          <a:lstStyle/>
          <a:p>
            <a:r>
              <a:rPr lang="ru-RU" sz="2800" b="1" dirty="0">
                <a:solidFill>
                  <a:schemeClr val="accent1">
                    <a:lumMod val="50000"/>
                  </a:schemeClr>
                </a:solidFill>
              </a:rPr>
              <a:t>211</a:t>
            </a:r>
          </a:p>
        </p:txBody>
      </p:sp>
      <p:cxnSp>
        <p:nvCxnSpPr>
          <p:cNvPr id="21" name="Прямая со стрелкой 20"/>
          <p:cNvCxnSpPr/>
          <p:nvPr/>
        </p:nvCxnSpPr>
        <p:spPr bwMode="auto">
          <a:xfrm flipH="1">
            <a:off x="2939753" y="1955689"/>
            <a:ext cx="3179035" cy="0"/>
          </a:xfrm>
          <a:prstGeom prst="straightConnector1">
            <a:avLst/>
          </a:prstGeom>
          <a:ln w="38100" cmpd="sng">
            <a:solidFill>
              <a:srgbClr val="FFFF00"/>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32" name="Прямая со стрелкой 31"/>
          <p:cNvCxnSpPr>
            <a:stCxn id="5" idx="2"/>
            <a:endCxn id="8" idx="1"/>
          </p:cNvCxnSpPr>
          <p:nvPr/>
        </p:nvCxnSpPr>
        <p:spPr bwMode="auto">
          <a:xfrm>
            <a:off x="1548629" y="3417130"/>
            <a:ext cx="2238712" cy="2252798"/>
          </a:xfrm>
          <a:prstGeom prst="straightConnector1">
            <a:avLst/>
          </a:prstGeom>
          <a:ln w="38100" cmpd="sng">
            <a:solidFill>
              <a:srgbClr val="FF000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35" name="TextBox 34"/>
          <p:cNvSpPr txBox="1"/>
          <p:nvPr/>
        </p:nvSpPr>
        <p:spPr>
          <a:xfrm>
            <a:off x="485650" y="4724829"/>
            <a:ext cx="2125957" cy="307777"/>
          </a:xfrm>
          <a:prstGeom prst="rect">
            <a:avLst/>
          </a:prstGeom>
          <a:noFill/>
          <a:ln w="38100" cmpd="sng">
            <a:solidFill>
              <a:srgbClr val="FF0000"/>
            </a:solidFill>
          </a:ln>
        </p:spPr>
        <p:txBody>
          <a:bodyPr wrap="square" rtlCol="0" anchor="ctr">
            <a:spAutoFit/>
          </a:bodyPr>
          <a:lstStyle/>
          <a:p>
            <a:pPr algn="ctr"/>
            <a:r>
              <a:rPr lang="ru-RU" sz="1400" dirty="0">
                <a:solidFill>
                  <a:srgbClr val="FF0000"/>
                </a:solidFill>
              </a:rPr>
              <a:t>Право требования</a:t>
            </a:r>
          </a:p>
        </p:txBody>
      </p:sp>
      <p:sp>
        <p:nvSpPr>
          <p:cNvPr id="37" name="TextBox 36"/>
          <p:cNvSpPr txBox="1"/>
          <p:nvPr/>
        </p:nvSpPr>
        <p:spPr>
          <a:xfrm>
            <a:off x="6946030" y="4724532"/>
            <a:ext cx="1953879" cy="738664"/>
          </a:xfrm>
          <a:prstGeom prst="rect">
            <a:avLst/>
          </a:prstGeom>
          <a:solidFill>
            <a:schemeClr val="accent6">
              <a:lumMod val="50000"/>
            </a:schemeClr>
          </a:solidFill>
          <a:ln w="38100">
            <a:solidFill>
              <a:srgbClr val="FF0000"/>
            </a:solidFill>
          </a:ln>
        </p:spPr>
        <p:txBody>
          <a:bodyPr wrap="square" rtlCol="0">
            <a:spAutoFit/>
          </a:bodyPr>
          <a:lstStyle/>
          <a:p>
            <a:pPr algn="ctr"/>
            <a:r>
              <a:rPr lang="ru-RU" sz="1400" b="1" dirty="0">
                <a:solidFill>
                  <a:srgbClr val="FF0000"/>
                </a:solidFill>
              </a:rPr>
              <a:t>Обязанность по оплате товаров, работ, услуг</a:t>
            </a:r>
          </a:p>
        </p:txBody>
      </p:sp>
      <p:cxnSp>
        <p:nvCxnSpPr>
          <p:cNvPr id="45" name="Прямая со стрелкой 44"/>
          <p:cNvCxnSpPr/>
          <p:nvPr/>
        </p:nvCxnSpPr>
        <p:spPr bwMode="auto">
          <a:xfrm flipV="1">
            <a:off x="6320692" y="3565769"/>
            <a:ext cx="937846" cy="2393462"/>
          </a:xfrm>
          <a:prstGeom prst="straightConnector1">
            <a:avLst/>
          </a:prstGeom>
          <a:ln w="38100" cmpd="sng">
            <a:solidFill>
              <a:srgbClr val="FF0000"/>
            </a:solidFill>
            <a:headEnd type="none" w="med" len="med"/>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71053841"/>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idx="1"/>
          </p:nvPr>
        </p:nvSpPr>
        <p:spPr bwMode="auto">
          <a:xfrm>
            <a:off x="840154" y="302847"/>
            <a:ext cx="7121769" cy="2520461"/>
          </a:xfrm>
          <a:prstGeom prst="rect">
            <a:avLst/>
          </a:prstGeom>
          <a:solidFill>
            <a:schemeClr val="accent1">
              <a:lumMod val="50000"/>
            </a:schemeClr>
          </a:solidFill>
          <a:ln w="38100" cap="flat" cmpd="sng" algn="ctr">
            <a:solidFill>
              <a:schemeClr val="accent2"/>
            </a:solidFill>
            <a:prstDash val="dash"/>
            <a:round/>
            <a:headEnd type="none" w="med" len="med"/>
            <a:tailEnd type="none" w="med" len="med"/>
          </a:ln>
          <a:effectLst/>
        </p:spPr>
        <p:txBody>
          <a:bodyPr>
            <a:normAutofit fontScale="85000" lnSpcReduction="20000"/>
          </a:bodyPr>
          <a:lstStyle/>
          <a:p>
            <a:pPr marL="45720" indent="0" algn="ctr">
              <a:buNone/>
              <a:defRPr/>
            </a:pPr>
            <a:r>
              <a:rPr lang="ru-RU" sz="2400" b="1" u="sng" dirty="0">
                <a:solidFill>
                  <a:schemeClr val="tx2"/>
                </a:solidFill>
                <a:effectLst>
                  <a:outerShdw blurRad="38100" dist="38100" dir="2700000" algn="tl">
                    <a:srgbClr val="000000">
                      <a:alpha val="43137"/>
                    </a:srgbClr>
                  </a:outerShdw>
                </a:effectLst>
                <a:latin typeface="+mn-lt"/>
              </a:rPr>
              <a:t>Правовая квалификация договора –</a:t>
            </a:r>
          </a:p>
          <a:p>
            <a:pPr>
              <a:defRPr/>
            </a:pPr>
            <a:endParaRPr lang="ru-RU" dirty="0">
              <a:effectLst>
                <a:outerShdw blurRad="38100" dist="38100" dir="2700000" algn="tl">
                  <a:srgbClr val="000000">
                    <a:alpha val="43137"/>
                  </a:srgbClr>
                </a:outerShdw>
              </a:effectLst>
              <a:latin typeface="+mn-lt"/>
            </a:endParaRPr>
          </a:p>
          <a:p>
            <a:pPr>
              <a:buFont typeface="Wingdings" pitchFamily="2" charset="2"/>
              <a:buChar char="ü"/>
              <a:defRPr/>
            </a:pPr>
            <a:r>
              <a:rPr lang="ru-RU" dirty="0">
                <a:effectLst>
                  <a:outerShdw blurRad="38100" dist="38100" dir="2700000" algn="tl">
                    <a:srgbClr val="000000">
                      <a:alpha val="43137"/>
                    </a:srgbClr>
                  </a:outerShdw>
                </a:effectLst>
                <a:latin typeface="+mn-lt"/>
              </a:rPr>
              <a:t> </a:t>
            </a:r>
            <a:r>
              <a:rPr lang="ru-RU" sz="2000" dirty="0">
                <a:effectLst>
                  <a:outerShdw blurRad="38100" dist="38100" dir="2700000" algn="tl">
                    <a:srgbClr val="000000">
                      <a:alpha val="43137"/>
                    </a:srgbClr>
                  </a:outerShdw>
                </a:effectLst>
                <a:latin typeface="+mn-lt"/>
              </a:rPr>
              <a:t>отраслевой</a:t>
            </a:r>
          </a:p>
          <a:p>
            <a:pPr marL="266700" indent="-266700">
              <a:buFont typeface="Wingdings" pitchFamily="2" charset="2"/>
              <a:buChar char="ü"/>
              <a:defRPr/>
            </a:pPr>
            <a:r>
              <a:rPr lang="ru-RU" sz="2000" dirty="0">
                <a:effectLst>
                  <a:outerShdw blurRad="38100" dist="38100" dir="2700000" algn="tl">
                    <a:srgbClr val="000000">
                      <a:alpha val="43137"/>
                    </a:srgbClr>
                  </a:outerShdw>
                </a:effectLst>
                <a:latin typeface="+mn-lt"/>
              </a:rPr>
              <a:t>может быть построен как по модели реального, так и по модели </a:t>
            </a:r>
            <a:r>
              <a:rPr lang="ru-RU" sz="2000" dirty="0" err="1">
                <a:effectLst>
                  <a:outerShdw blurRad="38100" dist="38100" dir="2700000" algn="tl">
                    <a:srgbClr val="000000">
                      <a:alpha val="43137"/>
                    </a:srgbClr>
                  </a:outerShdw>
                </a:effectLst>
                <a:latin typeface="+mn-lt"/>
              </a:rPr>
              <a:t>консенсуального</a:t>
            </a:r>
            <a:r>
              <a:rPr lang="ru-RU" sz="2000" dirty="0">
                <a:effectLst>
                  <a:outerShdw blurRad="38100" dist="38100" dir="2700000" algn="tl">
                    <a:srgbClr val="000000">
                      <a:alpha val="43137"/>
                    </a:srgbClr>
                  </a:outerShdw>
                </a:effectLst>
                <a:latin typeface="+mn-lt"/>
              </a:rPr>
              <a:t> договора</a:t>
            </a:r>
          </a:p>
          <a:p>
            <a:pPr>
              <a:buFont typeface="Wingdings" pitchFamily="2" charset="2"/>
              <a:buChar char="ü"/>
              <a:defRPr/>
            </a:pPr>
            <a:r>
              <a:rPr lang="ru-RU" sz="2000" dirty="0">
                <a:effectLst>
                  <a:outerShdw blurRad="38100" dist="38100" dir="2700000" algn="tl">
                    <a:srgbClr val="000000">
                      <a:alpha val="43137"/>
                    </a:srgbClr>
                  </a:outerShdw>
                </a:effectLst>
                <a:latin typeface="+mn-lt"/>
              </a:rPr>
              <a:t> возмездный, </a:t>
            </a:r>
            <a:r>
              <a:rPr lang="ru-RU" sz="2000" dirty="0" err="1">
                <a:effectLst>
                  <a:outerShdw blurRad="38100" dist="38100" dir="2700000" algn="tl">
                    <a:srgbClr val="000000">
                      <a:alpha val="43137"/>
                    </a:srgbClr>
                  </a:outerShdw>
                </a:effectLst>
                <a:latin typeface="+mn-lt"/>
              </a:rPr>
              <a:t>меновый</a:t>
            </a:r>
            <a:endParaRPr lang="ru-RU" sz="2000" dirty="0">
              <a:effectLst>
                <a:outerShdw blurRad="38100" dist="38100" dir="2700000" algn="tl">
                  <a:srgbClr val="000000">
                    <a:alpha val="43137"/>
                  </a:srgbClr>
                </a:outerShdw>
              </a:effectLst>
              <a:latin typeface="+mn-lt"/>
            </a:endParaRPr>
          </a:p>
          <a:p>
            <a:pPr>
              <a:buFont typeface="Wingdings" pitchFamily="2" charset="2"/>
              <a:buChar char="ü"/>
              <a:defRPr/>
            </a:pPr>
            <a:r>
              <a:rPr lang="ru-RU" sz="2000" dirty="0">
                <a:effectLst>
                  <a:outerShdw blurRad="38100" dist="38100" dir="2700000" algn="tl">
                    <a:srgbClr val="000000">
                      <a:alpha val="43137"/>
                    </a:srgbClr>
                  </a:outerShdw>
                </a:effectLst>
                <a:latin typeface="+mn-lt"/>
              </a:rPr>
              <a:t> двусторонний</a:t>
            </a:r>
          </a:p>
          <a:p>
            <a:pPr>
              <a:buFont typeface="Wingdings" pitchFamily="2" charset="2"/>
              <a:buChar char="ü"/>
              <a:defRPr/>
            </a:pPr>
            <a:endParaRPr lang="ru-RU" dirty="0">
              <a:effectLst>
                <a:outerShdw blurRad="38100" dist="38100" dir="2700000" algn="tl">
                  <a:srgbClr val="000000">
                    <a:alpha val="43137"/>
                  </a:srgbClr>
                </a:outerShdw>
              </a:effectLst>
            </a:endParaRPr>
          </a:p>
          <a:p>
            <a:pPr marL="45720" indent="0" algn="ctr">
              <a:buNone/>
              <a:defRPr/>
            </a:pPr>
            <a:r>
              <a:rPr lang="ru-RU" sz="2000" b="1" dirty="0">
                <a:effectLst>
                  <a:outerShdw blurRad="38100" dist="38100" dir="2700000" algn="tl">
                    <a:srgbClr val="000000">
                      <a:alpha val="43137"/>
                    </a:srgbClr>
                  </a:outerShdw>
                </a:effectLst>
                <a:latin typeface="+mn-lt"/>
              </a:rPr>
              <a:t>(в редакции гл. 43 ГК РФ, действовавшей до 01.06.2018 г.)</a:t>
            </a:r>
          </a:p>
        </p:txBody>
      </p:sp>
      <p:sp>
        <p:nvSpPr>
          <p:cNvPr id="5" name="Содержимое 3"/>
          <p:cNvSpPr txBox="1">
            <a:spLocks/>
          </p:cNvSpPr>
          <p:nvPr/>
        </p:nvSpPr>
        <p:spPr bwMode="auto">
          <a:xfrm>
            <a:off x="840154" y="3244618"/>
            <a:ext cx="7121769" cy="2470382"/>
          </a:xfrm>
          <a:prstGeom prst="rect">
            <a:avLst/>
          </a:prstGeom>
          <a:solidFill>
            <a:schemeClr val="accent1">
              <a:lumMod val="50000"/>
            </a:schemeClr>
          </a:solidFill>
          <a:ln w="38100" cap="flat" cmpd="sng" algn="ctr">
            <a:solidFill>
              <a:schemeClr val="accent2"/>
            </a:solidFill>
            <a:prstDash val="dash"/>
            <a:round/>
            <a:headEnd type="none" w="med" len="med"/>
            <a:tailEnd type="none" w="med" len="med"/>
          </a:ln>
          <a:effectLst/>
        </p:spPr>
        <p:txBody>
          <a:bodyPr vert="horz" lIns="91440" tIns="45720" rIns="91440" bIns="45720" rtlCol="0">
            <a:normAutofit fontScale="92500" lnSpcReduction="2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defRPr/>
            </a:pPr>
            <a:r>
              <a:rPr lang="ru-RU" sz="2400" b="1" u="sng" dirty="0">
                <a:solidFill>
                  <a:schemeClr val="tx2"/>
                </a:solidFill>
                <a:effectLst>
                  <a:outerShdw blurRad="38100" dist="38100" dir="2700000" algn="tl">
                    <a:srgbClr val="000000">
                      <a:alpha val="43137"/>
                    </a:srgbClr>
                  </a:outerShdw>
                </a:effectLst>
              </a:rPr>
              <a:t>Правовая квалификация договора –</a:t>
            </a:r>
          </a:p>
          <a:p>
            <a:pPr>
              <a:defRPr/>
            </a:pPr>
            <a:endParaRPr lang="ru-RU" dirty="0">
              <a:effectLst>
                <a:outerShdw blurRad="38100" dist="38100" dir="2700000" algn="tl">
                  <a:srgbClr val="000000">
                    <a:alpha val="43137"/>
                  </a:srgbClr>
                </a:outerShdw>
              </a:effectLst>
            </a:endParaRPr>
          </a:p>
          <a:p>
            <a:pPr>
              <a:buFont typeface="Wingdings" pitchFamily="2" charset="2"/>
              <a:buChar char="ü"/>
              <a:defRPr/>
            </a:pPr>
            <a:r>
              <a:rPr lang="ru-RU" dirty="0">
                <a:effectLst>
                  <a:outerShdw blurRad="38100" dist="38100" dir="2700000" algn="tl">
                    <a:srgbClr val="000000">
                      <a:alpha val="43137"/>
                    </a:srgbClr>
                  </a:outerShdw>
                </a:effectLst>
              </a:rPr>
              <a:t> отраслевой</a:t>
            </a:r>
          </a:p>
          <a:p>
            <a:pPr marL="266700" indent="-266700">
              <a:buFont typeface="Wingdings" pitchFamily="2" charset="2"/>
              <a:buChar char="ü"/>
              <a:defRPr/>
            </a:pPr>
            <a:r>
              <a:rPr lang="ru-RU" dirty="0">
                <a:effectLst>
                  <a:outerShdw blurRad="38100" dist="38100" dir="2700000" algn="tl">
                    <a:srgbClr val="000000">
                      <a:alpha val="43137"/>
                    </a:srgbClr>
                  </a:outerShdw>
                </a:effectLst>
              </a:rPr>
              <a:t>консенсуальный </a:t>
            </a:r>
          </a:p>
          <a:p>
            <a:pPr marL="266700" indent="-266700">
              <a:buFont typeface="Wingdings" pitchFamily="2" charset="2"/>
              <a:buChar char="ü"/>
              <a:defRPr/>
            </a:pPr>
            <a:r>
              <a:rPr lang="ru-RU" dirty="0">
                <a:effectLst>
                  <a:outerShdw blurRad="38100" dist="38100" dir="2700000" algn="tl">
                    <a:srgbClr val="000000">
                      <a:alpha val="43137"/>
                    </a:srgbClr>
                  </a:outerShdw>
                </a:effectLst>
              </a:rPr>
              <a:t>возмездный,  </a:t>
            </a:r>
            <a:r>
              <a:rPr lang="ru-RU" dirty="0" err="1">
                <a:effectLst>
                  <a:outerShdw blurRad="38100" dist="38100" dir="2700000" algn="tl">
                    <a:srgbClr val="000000">
                      <a:alpha val="43137"/>
                    </a:srgbClr>
                  </a:outerShdw>
                </a:effectLst>
              </a:rPr>
              <a:t>меовый</a:t>
            </a:r>
            <a:endParaRPr lang="ru-RU" dirty="0">
              <a:effectLst>
                <a:outerShdw blurRad="38100" dist="38100" dir="2700000" algn="tl">
                  <a:srgbClr val="000000">
                    <a:alpha val="43137"/>
                  </a:srgbClr>
                </a:outerShdw>
              </a:effectLst>
            </a:endParaRPr>
          </a:p>
          <a:p>
            <a:pPr marL="266700" indent="-266700">
              <a:buFont typeface="Wingdings" pitchFamily="2" charset="2"/>
              <a:buChar char="ü"/>
              <a:defRPr/>
            </a:pPr>
            <a:r>
              <a:rPr lang="ru-RU" dirty="0">
                <a:effectLst>
                  <a:outerShdw blurRad="38100" dist="38100" dir="2700000" algn="tl">
                    <a:srgbClr val="000000">
                      <a:alpha val="43137"/>
                    </a:srgbClr>
                  </a:outerShdw>
                </a:effectLst>
              </a:rPr>
              <a:t>двусторонний</a:t>
            </a:r>
          </a:p>
          <a:p>
            <a:pPr>
              <a:buFont typeface="Wingdings" pitchFamily="2" charset="2"/>
              <a:buChar char="ü"/>
              <a:defRPr/>
            </a:pPr>
            <a:endParaRPr lang="ru-RU" dirty="0">
              <a:effectLst>
                <a:outerShdw blurRad="38100" dist="38100" dir="2700000" algn="tl">
                  <a:srgbClr val="000000">
                    <a:alpha val="43137"/>
                  </a:srgbClr>
                </a:outerShdw>
              </a:effectLst>
            </a:endParaRPr>
          </a:p>
          <a:p>
            <a:pPr marL="45720" indent="0" algn="ctr">
              <a:buFont typeface="Wingdings" charset="2"/>
              <a:buNone/>
              <a:defRPr/>
            </a:pPr>
            <a:r>
              <a:rPr lang="ru-RU" b="1" dirty="0">
                <a:effectLst>
                  <a:outerShdw blurRad="38100" dist="38100" dir="2700000" algn="tl">
                    <a:srgbClr val="000000">
                      <a:alpha val="43137"/>
                    </a:srgbClr>
                  </a:outerShdw>
                </a:effectLst>
              </a:rPr>
              <a:t>(в действующей редакции гл. 43 ГК РФ)</a:t>
            </a:r>
          </a:p>
        </p:txBody>
      </p:sp>
      <p:sp>
        <p:nvSpPr>
          <p:cNvPr id="6" name="Прямоугольник 5"/>
          <p:cNvSpPr/>
          <p:nvPr/>
        </p:nvSpPr>
        <p:spPr>
          <a:xfrm>
            <a:off x="8498691" y="586591"/>
            <a:ext cx="740971" cy="492443"/>
          </a:xfrm>
          <a:prstGeom prst="rect">
            <a:avLst/>
          </a:prstGeom>
        </p:spPr>
        <p:txBody>
          <a:bodyPr wrap="none">
            <a:spAutoFit/>
          </a:bodyPr>
          <a:lstStyle/>
          <a:p>
            <a:r>
              <a:rPr lang="ru-RU" sz="2600" b="1" dirty="0">
                <a:solidFill>
                  <a:srgbClr val="40464F"/>
                </a:solidFill>
              </a:rPr>
              <a:t>212</a:t>
            </a:r>
          </a:p>
        </p:txBody>
      </p:sp>
    </p:spTree>
    <p:extLst>
      <p:ext uri="{BB962C8B-B14F-4D97-AF65-F5344CB8AC3E}">
        <p14:creationId xmlns:p14="http://schemas.microsoft.com/office/powerpoint/2010/main" val="3113305544"/>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p:cNvSpPr>
          <p:nvPr/>
        </p:nvSpPr>
        <p:spPr bwMode="auto">
          <a:xfrm>
            <a:off x="468313" y="188913"/>
            <a:ext cx="8229600" cy="958850"/>
          </a:xfrm>
          <a:prstGeom prst="rect">
            <a:avLst/>
          </a:prstGeom>
          <a:noFill/>
          <a:ln w="9525">
            <a:noFill/>
            <a:miter lim="800000"/>
            <a:headEnd/>
            <a:tailEnd/>
          </a:ln>
        </p:spPr>
        <p:txBody>
          <a:bodyPr anchor="ctr"/>
          <a:lstStyle/>
          <a:p>
            <a:pPr algn="ctr" eaLnBrk="0" hangingPunct="0">
              <a:defRPr/>
            </a:pPr>
            <a:r>
              <a:rPr lang="ru-RU" sz="2400" b="1" dirty="0">
                <a:solidFill>
                  <a:schemeClr val="tx2"/>
                </a:solidFill>
                <a:effectLst>
                  <a:outerShdw blurRad="38100" dist="38100" dir="2700000" algn="tl">
                    <a:srgbClr val="000000"/>
                  </a:outerShdw>
                </a:effectLst>
                <a:latin typeface="Tahoma" pitchFamily="34" charset="0"/>
              </a:rPr>
              <a:t/>
            </a:r>
            <a:br>
              <a:rPr lang="ru-RU" sz="2400" b="1" dirty="0">
                <a:solidFill>
                  <a:schemeClr val="tx2"/>
                </a:solidFill>
                <a:effectLst>
                  <a:outerShdw blurRad="38100" dist="38100" dir="2700000" algn="tl">
                    <a:srgbClr val="000000"/>
                  </a:outerShdw>
                </a:effectLst>
                <a:latin typeface="Tahoma" pitchFamily="34" charset="0"/>
              </a:rPr>
            </a:br>
            <a:r>
              <a:rPr lang="ru-RU" sz="2400" b="1" dirty="0">
                <a:solidFill>
                  <a:schemeClr val="tx2"/>
                </a:solidFill>
                <a:effectLst>
                  <a:outerShdw blurRad="38100" dist="38100" dir="2700000" algn="tl">
                    <a:srgbClr val="000000"/>
                  </a:outerShdw>
                </a:effectLst>
                <a:latin typeface="+mj-lt"/>
              </a:rPr>
              <a:t>Квалифицирующие признаки факторинга</a:t>
            </a:r>
            <a:r>
              <a:rPr lang="ru-RU" sz="4400" dirty="0">
                <a:solidFill>
                  <a:schemeClr val="tx2"/>
                </a:solidFill>
                <a:effectLst>
                  <a:outerShdw blurRad="38100" dist="38100" dir="2700000" algn="tl">
                    <a:srgbClr val="000000"/>
                  </a:outerShdw>
                </a:effectLst>
                <a:latin typeface="+mj-lt"/>
              </a:rPr>
              <a:t/>
            </a:r>
            <a:br>
              <a:rPr lang="ru-RU" sz="4400" dirty="0">
                <a:solidFill>
                  <a:schemeClr val="tx2"/>
                </a:solidFill>
                <a:effectLst>
                  <a:outerShdw blurRad="38100" dist="38100" dir="2700000" algn="tl">
                    <a:srgbClr val="000000"/>
                  </a:outerShdw>
                </a:effectLst>
                <a:latin typeface="+mj-lt"/>
              </a:rPr>
            </a:br>
            <a:endParaRPr lang="ru-RU" sz="4400" dirty="0">
              <a:solidFill>
                <a:schemeClr val="tx2"/>
              </a:solidFill>
              <a:effectLst>
                <a:outerShdw blurRad="38100" dist="38100" dir="2700000" algn="tl">
                  <a:srgbClr val="000000"/>
                </a:outerShdw>
              </a:effectLst>
              <a:latin typeface="+mj-lt"/>
            </a:endParaRPr>
          </a:p>
        </p:txBody>
      </p:sp>
      <p:sp>
        <p:nvSpPr>
          <p:cNvPr id="4" name="AutoShape 5"/>
          <p:cNvSpPr>
            <a:spLocks noChangeArrowheads="1"/>
          </p:cNvSpPr>
          <p:nvPr/>
        </p:nvSpPr>
        <p:spPr bwMode="auto">
          <a:xfrm>
            <a:off x="179388" y="1052513"/>
            <a:ext cx="4321175" cy="16557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n-lt"/>
              </a:rPr>
              <a:t>Особый характер взаимоотношений </a:t>
            </a:r>
          </a:p>
          <a:p>
            <a:pPr marL="342900" indent="-342900" algn="ctr">
              <a:defRPr/>
            </a:pPr>
            <a:r>
              <a:rPr lang="ru-RU" dirty="0">
                <a:latin typeface="+mn-lt"/>
              </a:rPr>
              <a:t>финансового агента и клиента</a:t>
            </a:r>
          </a:p>
        </p:txBody>
      </p:sp>
      <p:sp>
        <p:nvSpPr>
          <p:cNvPr id="3" name="AutoShape 5"/>
          <p:cNvSpPr>
            <a:spLocks noChangeArrowheads="1"/>
          </p:cNvSpPr>
          <p:nvPr/>
        </p:nvSpPr>
        <p:spPr bwMode="auto">
          <a:xfrm>
            <a:off x="4716463" y="1052513"/>
            <a:ext cx="4319587" cy="16557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endParaRPr lang="ru-RU" dirty="0">
              <a:latin typeface="Tahoma" pitchFamily="34" charset="0"/>
            </a:endParaRPr>
          </a:p>
          <a:p>
            <a:pPr marL="342900" indent="-342900" algn="ctr">
              <a:defRPr/>
            </a:pPr>
            <a:r>
              <a:rPr lang="ru-RU" dirty="0">
                <a:latin typeface="+mn-lt"/>
              </a:rPr>
              <a:t>Особенности </a:t>
            </a:r>
          </a:p>
          <a:p>
            <a:pPr marL="342900" indent="-342900" algn="ctr">
              <a:defRPr/>
            </a:pPr>
            <a:r>
              <a:rPr lang="ru-RU" dirty="0">
                <a:latin typeface="+mn-lt"/>
              </a:rPr>
              <a:t>субъектного состава </a:t>
            </a:r>
          </a:p>
          <a:p>
            <a:pPr marL="342900" indent="-342900" algn="ctr">
              <a:defRPr/>
            </a:pPr>
            <a:r>
              <a:rPr lang="ru-RU" dirty="0">
                <a:latin typeface="+mn-lt"/>
              </a:rPr>
              <a:t>(финансовый агент – </a:t>
            </a:r>
          </a:p>
          <a:p>
            <a:pPr marL="342900" indent="-342900" algn="ctr">
              <a:defRPr/>
            </a:pPr>
            <a:r>
              <a:rPr lang="ru-RU" dirty="0">
                <a:latin typeface="+mn-lt"/>
              </a:rPr>
              <a:t>коммерческая организация; </a:t>
            </a:r>
          </a:p>
          <a:p>
            <a:pPr marL="342900" indent="-342900" algn="ctr">
              <a:defRPr/>
            </a:pPr>
            <a:r>
              <a:rPr lang="ru-RU" dirty="0">
                <a:latin typeface="+mn-lt"/>
              </a:rPr>
              <a:t>клиент – кредитор третьих лиц)</a:t>
            </a:r>
          </a:p>
          <a:p>
            <a:pPr marL="342900" indent="-342900" algn="ctr">
              <a:defRPr/>
            </a:pPr>
            <a:endParaRPr lang="ru-RU" dirty="0">
              <a:latin typeface="+mn-lt"/>
            </a:endParaRPr>
          </a:p>
        </p:txBody>
      </p:sp>
      <p:sp>
        <p:nvSpPr>
          <p:cNvPr id="5" name="AutoShape 5"/>
          <p:cNvSpPr>
            <a:spLocks noChangeArrowheads="1"/>
          </p:cNvSpPr>
          <p:nvPr/>
        </p:nvSpPr>
        <p:spPr bwMode="auto">
          <a:xfrm>
            <a:off x="179388" y="3068638"/>
            <a:ext cx="4321175" cy="13684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n-lt"/>
              </a:rPr>
              <a:t>Особенности предмета </a:t>
            </a:r>
          </a:p>
          <a:p>
            <a:pPr marL="342900" indent="-342900" algn="ctr">
              <a:defRPr/>
            </a:pPr>
            <a:r>
              <a:rPr lang="ru-RU" dirty="0">
                <a:latin typeface="+mn-lt"/>
              </a:rPr>
              <a:t>договора</a:t>
            </a:r>
          </a:p>
          <a:p>
            <a:pPr marL="342900" indent="-342900" algn="ctr">
              <a:defRPr/>
            </a:pPr>
            <a:r>
              <a:rPr lang="ru-RU" dirty="0">
                <a:latin typeface="+mn-lt"/>
              </a:rPr>
              <a:t>(передается как существующее, так и</a:t>
            </a:r>
          </a:p>
          <a:p>
            <a:pPr marL="342900" indent="-342900" algn="ctr">
              <a:defRPr/>
            </a:pPr>
            <a:r>
              <a:rPr lang="ru-RU" dirty="0">
                <a:latin typeface="+mn-lt"/>
              </a:rPr>
              <a:t>будущее требование)</a:t>
            </a:r>
          </a:p>
        </p:txBody>
      </p:sp>
      <p:sp>
        <p:nvSpPr>
          <p:cNvPr id="19" name="AutoShape 5"/>
          <p:cNvSpPr>
            <a:spLocks noChangeArrowheads="1"/>
          </p:cNvSpPr>
          <p:nvPr/>
        </p:nvSpPr>
        <p:spPr bwMode="auto">
          <a:xfrm>
            <a:off x="4716463" y="2852738"/>
            <a:ext cx="4319587" cy="194468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n-lt"/>
              </a:rPr>
              <a:t>Цели участников договора</a:t>
            </a:r>
          </a:p>
          <a:p>
            <a:pPr marL="342900" indent="-342900" algn="ctr">
              <a:defRPr/>
            </a:pPr>
            <a:r>
              <a:rPr lang="ru-RU" dirty="0">
                <a:latin typeface="+mn-lt"/>
              </a:rPr>
              <a:t>(финансовый агент нацелен на </a:t>
            </a:r>
          </a:p>
          <a:p>
            <a:pPr marL="342900" indent="-342900" algn="ctr">
              <a:defRPr/>
            </a:pPr>
            <a:r>
              <a:rPr lang="ru-RU" dirty="0">
                <a:latin typeface="+mn-lt"/>
              </a:rPr>
              <a:t>деятельность по реализации </a:t>
            </a:r>
          </a:p>
          <a:p>
            <a:pPr marL="342900" indent="-342900" algn="ctr">
              <a:defRPr/>
            </a:pPr>
            <a:r>
              <a:rPr lang="ru-RU" dirty="0">
                <a:latin typeface="+mn-lt"/>
              </a:rPr>
              <a:t>уступаемого требования;</a:t>
            </a:r>
          </a:p>
          <a:p>
            <a:pPr marL="342900" indent="-342900" algn="ctr">
              <a:defRPr/>
            </a:pPr>
            <a:r>
              <a:rPr lang="ru-RU" dirty="0">
                <a:latin typeface="+mn-lt"/>
              </a:rPr>
              <a:t>клиент – на обеспечение </a:t>
            </a:r>
          </a:p>
          <a:p>
            <a:pPr marL="342900" indent="-342900" algn="ctr">
              <a:defRPr/>
            </a:pPr>
            <a:r>
              <a:rPr lang="ru-RU" dirty="0">
                <a:latin typeface="+mn-lt"/>
              </a:rPr>
              <a:t>финансирования своей деятельности)</a:t>
            </a:r>
          </a:p>
        </p:txBody>
      </p:sp>
      <p:sp>
        <p:nvSpPr>
          <p:cNvPr id="21" name="AutoShape 5"/>
          <p:cNvSpPr>
            <a:spLocks noChangeArrowheads="1"/>
          </p:cNvSpPr>
          <p:nvPr/>
        </p:nvSpPr>
        <p:spPr bwMode="auto">
          <a:xfrm>
            <a:off x="1053002" y="5039580"/>
            <a:ext cx="4319587" cy="1349497"/>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Autofit/>
          </a:bodyPr>
          <a:lstStyle/>
          <a:p>
            <a:pPr marL="342900" indent="-342900" algn="ctr">
              <a:defRPr/>
            </a:pPr>
            <a:r>
              <a:rPr lang="ru-RU" dirty="0">
                <a:latin typeface="+mn-lt"/>
              </a:rPr>
              <a:t>Трехсторонний характер </a:t>
            </a:r>
            <a:r>
              <a:rPr lang="ru-RU" u="sng" dirty="0">
                <a:latin typeface="+mn-lt"/>
              </a:rPr>
              <a:t>правоотношения</a:t>
            </a:r>
          </a:p>
        </p:txBody>
      </p:sp>
      <p:sp>
        <p:nvSpPr>
          <p:cNvPr id="9" name="Прямоугольник 8"/>
          <p:cNvSpPr/>
          <p:nvPr/>
        </p:nvSpPr>
        <p:spPr>
          <a:xfrm>
            <a:off x="8460133" y="586591"/>
            <a:ext cx="740971" cy="492443"/>
          </a:xfrm>
          <a:prstGeom prst="rect">
            <a:avLst/>
          </a:prstGeom>
        </p:spPr>
        <p:txBody>
          <a:bodyPr wrap="none">
            <a:spAutoFit/>
          </a:bodyPr>
          <a:lstStyle/>
          <a:p>
            <a:r>
              <a:rPr lang="ru-RU" sz="2600" b="1" dirty="0">
                <a:solidFill>
                  <a:srgbClr val="40464F"/>
                </a:solidFill>
              </a:rPr>
              <a:t>213</a:t>
            </a:r>
          </a:p>
        </p:txBody>
      </p:sp>
    </p:spTree>
    <p:extLst>
      <p:ext uri="{BB962C8B-B14F-4D97-AF65-F5344CB8AC3E}">
        <p14:creationId xmlns:p14="http://schemas.microsoft.com/office/powerpoint/2010/main" val="1568994176"/>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166077" y="171624"/>
            <a:ext cx="8520723" cy="900276"/>
          </a:xfrm>
        </p:spPr>
        <p:txBody>
          <a:bodyPr anchor="ctr">
            <a:noAutofit/>
          </a:bodyPr>
          <a:lstStyle/>
          <a:p>
            <a:pPr algn="ctr">
              <a:defRPr/>
            </a:pPr>
            <a:r>
              <a:rPr lang="ru-RU" sz="2000" b="1" u="sng" dirty="0">
                <a:solidFill>
                  <a:srgbClr val="FF8600"/>
                </a:solidFill>
                <a:effectLst>
                  <a:outerShdw blurRad="50800" dist="38100" dir="2700000" algn="tl" rotWithShape="0">
                    <a:srgbClr val="000000">
                      <a:alpha val="43000"/>
                    </a:srgbClr>
                  </a:outerShdw>
                </a:effectLst>
              </a:rPr>
              <a:t>Отношения финансирования под уступку </a:t>
            </a:r>
            <a:br>
              <a:rPr lang="ru-RU" sz="2000" b="1" u="sng" dirty="0">
                <a:solidFill>
                  <a:srgbClr val="FF8600"/>
                </a:solidFill>
                <a:effectLst>
                  <a:outerShdw blurRad="50800" dist="38100" dir="2700000" algn="tl" rotWithShape="0">
                    <a:srgbClr val="000000">
                      <a:alpha val="43000"/>
                    </a:srgbClr>
                  </a:outerShdw>
                </a:effectLst>
              </a:rPr>
            </a:br>
            <a:r>
              <a:rPr lang="ru-RU" sz="2000" b="1" u="sng" dirty="0">
                <a:solidFill>
                  <a:srgbClr val="FF8600"/>
                </a:solidFill>
                <a:effectLst>
                  <a:outerShdw blurRad="50800" dist="38100" dir="2700000" algn="tl" rotWithShape="0">
                    <a:srgbClr val="000000">
                      <a:alpha val="43000"/>
                    </a:srgbClr>
                  </a:outerShdw>
                </a:effectLst>
              </a:rPr>
              <a:t>денежного требования</a:t>
            </a:r>
            <a:endParaRPr lang="ru-RU" sz="2000" b="1" u="sng" dirty="0"/>
          </a:p>
        </p:txBody>
      </p:sp>
      <p:sp>
        <p:nvSpPr>
          <p:cNvPr id="5" name="AutoShape 6"/>
          <p:cNvSpPr>
            <a:spLocks noChangeArrowheads="1"/>
          </p:cNvSpPr>
          <p:nvPr/>
        </p:nvSpPr>
        <p:spPr bwMode="auto">
          <a:xfrm>
            <a:off x="166077" y="1376454"/>
            <a:ext cx="2445530" cy="260939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Финансовый агент </a:t>
            </a:r>
          </a:p>
          <a:p>
            <a:pPr algn="ctr"/>
            <a:r>
              <a:rPr lang="ru-RU" b="1" u="sng" dirty="0">
                <a:latin typeface="+mn-lt"/>
              </a:rPr>
              <a:t>(фактор)</a:t>
            </a:r>
          </a:p>
          <a:p>
            <a:pPr algn="ctr"/>
            <a:endParaRPr lang="ru-RU" b="1" u="sng" dirty="0">
              <a:latin typeface="+mn-lt"/>
            </a:endParaRPr>
          </a:p>
          <a:p>
            <a:pPr algn="ctr"/>
            <a:r>
              <a:rPr lang="ru-RU" b="1" u="sng" dirty="0">
                <a:latin typeface="+mn-lt"/>
              </a:rPr>
              <a:t>(новый кредитор)</a:t>
            </a:r>
          </a:p>
        </p:txBody>
      </p:sp>
      <p:sp>
        <p:nvSpPr>
          <p:cNvPr id="8" name="AutoShape 6"/>
          <p:cNvSpPr>
            <a:spLocks noChangeArrowheads="1"/>
          </p:cNvSpPr>
          <p:nvPr/>
        </p:nvSpPr>
        <p:spPr bwMode="auto">
          <a:xfrm>
            <a:off x="3103495" y="4234171"/>
            <a:ext cx="2448272" cy="115212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3-е лицо </a:t>
            </a:r>
          </a:p>
          <a:p>
            <a:pPr algn="ctr"/>
            <a:r>
              <a:rPr lang="ru-RU" b="1" u="sng" dirty="0">
                <a:latin typeface="+mn-lt"/>
              </a:rPr>
              <a:t>(должник 1)</a:t>
            </a:r>
            <a:endParaRPr lang="ru-RU" dirty="0">
              <a:latin typeface="+mn-lt"/>
            </a:endParaRPr>
          </a:p>
        </p:txBody>
      </p:sp>
      <p:sp>
        <p:nvSpPr>
          <p:cNvPr id="9" name="AutoShape 6"/>
          <p:cNvSpPr>
            <a:spLocks noChangeArrowheads="1"/>
          </p:cNvSpPr>
          <p:nvPr/>
        </p:nvSpPr>
        <p:spPr bwMode="auto">
          <a:xfrm>
            <a:off x="5369545" y="1278761"/>
            <a:ext cx="2664296" cy="2040676"/>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Клиент </a:t>
            </a:r>
          </a:p>
          <a:p>
            <a:pPr algn="ctr"/>
            <a:endParaRPr lang="ru-RU" b="1" u="sng" dirty="0">
              <a:latin typeface="+mn-lt"/>
            </a:endParaRPr>
          </a:p>
          <a:p>
            <a:pPr algn="ctr"/>
            <a:r>
              <a:rPr lang="ru-RU" b="1" u="sng" dirty="0">
                <a:latin typeface="+mn-lt"/>
              </a:rPr>
              <a:t>(первоначальный</a:t>
            </a:r>
          </a:p>
          <a:p>
            <a:pPr algn="ctr"/>
            <a:r>
              <a:rPr lang="ru-RU" b="1" u="sng" dirty="0">
                <a:latin typeface="+mn-lt"/>
              </a:rPr>
              <a:t>кредитор)</a:t>
            </a:r>
          </a:p>
        </p:txBody>
      </p:sp>
      <p:cxnSp>
        <p:nvCxnSpPr>
          <p:cNvPr id="19" name="Прямая со стрелкой 18"/>
          <p:cNvCxnSpPr/>
          <p:nvPr/>
        </p:nvCxnSpPr>
        <p:spPr bwMode="auto">
          <a:xfrm>
            <a:off x="2734601" y="2471615"/>
            <a:ext cx="2452861" cy="0"/>
          </a:xfrm>
          <a:prstGeom prst="straightConnector1">
            <a:avLst/>
          </a:prstGeom>
          <a:ln w="38100" cmpd="sng">
            <a:solidFill>
              <a:srgbClr val="FF33CC"/>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24" name="Прямая со стрелкой 23"/>
          <p:cNvCxnSpPr/>
          <p:nvPr/>
        </p:nvCxnSpPr>
        <p:spPr bwMode="auto">
          <a:xfrm flipH="1">
            <a:off x="4923692" y="3417130"/>
            <a:ext cx="869463" cy="731635"/>
          </a:xfrm>
          <a:prstGeom prst="straightConnector1">
            <a:avLst/>
          </a:prstGeom>
          <a:ln w="38100" cmpd="sng">
            <a:solidFill>
              <a:srgbClr val="0000FF"/>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44" name="Прямая со стрелкой 43"/>
          <p:cNvCxnSpPr/>
          <p:nvPr/>
        </p:nvCxnSpPr>
        <p:spPr bwMode="auto">
          <a:xfrm flipH="1">
            <a:off x="2734601" y="2223040"/>
            <a:ext cx="2452861" cy="0"/>
          </a:xfrm>
          <a:prstGeom prst="straightConnector1">
            <a:avLst/>
          </a:prstGeom>
          <a:ln w="38100" cmpd="sng">
            <a:solidFill>
              <a:srgbClr val="FFFF0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5" name="TextBox 24"/>
          <p:cNvSpPr txBox="1"/>
          <p:nvPr/>
        </p:nvSpPr>
        <p:spPr>
          <a:xfrm>
            <a:off x="8458192" y="548680"/>
            <a:ext cx="783763" cy="523220"/>
          </a:xfrm>
          <a:prstGeom prst="rect">
            <a:avLst/>
          </a:prstGeom>
          <a:noFill/>
        </p:spPr>
        <p:txBody>
          <a:bodyPr wrap="none" rtlCol="0">
            <a:spAutoFit/>
          </a:bodyPr>
          <a:lstStyle/>
          <a:p>
            <a:r>
              <a:rPr lang="ru-RU" sz="2800" b="1" dirty="0">
                <a:solidFill>
                  <a:schemeClr val="accent1">
                    <a:lumMod val="50000"/>
                  </a:schemeClr>
                </a:solidFill>
              </a:rPr>
              <a:t>214</a:t>
            </a:r>
          </a:p>
        </p:txBody>
      </p:sp>
      <p:cxnSp>
        <p:nvCxnSpPr>
          <p:cNvPr id="21" name="Прямая со стрелкой 20"/>
          <p:cNvCxnSpPr/>
          <p:nvPr/>
        </p:nvCxnSpPr>
        <p:spPr bwMode="auto">
          <a:xfrm flipH="1">
            <a:off x="2734600" y="1955689"/>
            <a:ext cx="2452862" cy="0"/>
          </a:xfrm>
          <a:prstGeom prst="straightConnector1">
            <a:avLst/>
          </a:prstGeom>
          <a:ln w="38100" cmpd="sng">
            <a:solidFill>
              <a:srgbClr val="FFFF00"/>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32" name="Прямая со стрелкой 31"/>
          <p:cNvCxnSpPr/>
          <p:nvPr/>
        </p:nvCxnSpPr>
        <p:spPr bwMode="auto">
          <a:xfrm>
            <a:off x="2611607" y="3214077"/>
            <a:ext cx="3918183" cy="934688"/>
          </a:xfrm>
          <a:prstGeom prst="straightConnector1">
            <a:avLst/>
          </a:prstGeom>
          <a:ln w="38100" cmpd="sng">
            <a:solidFill>
              <a:srgbClr val="FF000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35" name="TextBox 34"/>
          <p:cNvSpPr txBox="1"/>
          <p:nvPr/>
        </p:nvSpPr>
        <p:spPr>
          <a:xfrm>
            <a:off x="2886532" y="2808515"/>
            <a:ext cx="2125957" cy="307777"/>
          </a:xfrm>
          <a:prstGeom prst="rect">
            <a:avLst/>
          </a:prstGeom>
          <a:noFill/>
          <a:ln w="38100" cmpd="sng">
            <a:solidFill>
              <a:srgbClr val="FF0000"/>
            </a:solidFill>
          </a:ln>
        </p:spPr>
        <p:txBody>
          <a:bodyPr wrap="square" rtlCol="0" anchor="ctr">
            <a:spAutoFit/>
          </a:bodyPr>
          <a:lstStyle/>
          <a:p>
            <a:pPr algn="ctr"/>
            <a:r>
              <a:rPr lang="ru-RU" sz="1400" dirty="0">
                <a:solidFill>
                  <a:srgbClr val="FF0000"/>
                </a:solidFill>
              </a:rPr>
              <a:t>Право требования</a:t>
            </a:r>
          </a:p>
        </p:txBody>
      </p:sp>
      <p:cxnSp>
        <p:nvCxnSpPr>
          <p:cNvPr id="45" name="Прямая со стрелкой 44"/>
          <p:cNvCxnSpPr/>
          <p:nvPr/>
        </p:nvCxnSpPr>
        <p:spPr bwMode="auto">
          <a:xfrm flipV="1">
            <a:off x="5187462" y="3417131"/>
            <a:ext cx="801076" cy="731634"/>
          </a:xfrm>
          <a:prstGeom prst="straightConnector1">
            <a:avLst/>
          </a:prstGeom>
          <a:ln w="38100" cmpd="sng">
            <a:solidFill>
              <a:srgbClr val="FF000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6" name="AutoShape 6"/>
          <p:cNvSpPr>
            <a:spLocks noChangeArrowheads="1"/>
          </p:cNvSpPr>
          <p:nvPr/>
        </p:nvSpPr>
        <p:spPr bwMode="auto">
          <a:xfrm>
            <a:off x="4682202" y="5513299"/>
            <a:ext cx="2448272" cy="115212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3-е лицо </a:t>
            </a:r>
          </a:p>
          <a:p>
            <a:pPr algn="ctr"/>
            <a:r>
              <a:rPr lang="ru-RU" b="1" u="sng" dirty="0">
                <a:latin typeface="+mn-lt"/>
              </a:rPr>
              <a:t>(должник 2)</a:t>
            </a:r>
            <a:endParaRPr lang="ru-RU" dirty="0">
              <a:latin typeface="+mn-lt"/>
            </a:endParaRPr>
          </a:p>
        </p:txBody>
      </p:sp>
      <p:sp>
        <p:nvSpPr>
          <p:cNvPr id="27" name="AutoShape 6"/>
          <p:cNvSpPr>
            <a:spLocks noChangeArrowheads="1"/>
          </p:cNvSpPr>
          <p:nvPr/>
        </p:nvSpPr>
        <p:spPr bwMode="auto">
          <a:xfrm>
            <a:off x="6529790" y="4148765"/>
            <a:ext cx="2448272" cy="115212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3-е лицо </a:t>
            </a:r>
          </a:p>
          <a:p>
            <a:pPr algn="ctr"/>
            <a:r>
              <a:rPr lang="ru-RU" b="1" u="sng" dirty="0">
                <a:latin typeface="+mn-lt"/>
              </a:rPr>
              <a:t>(должник 3)</a:t>
            </a:r>
            <a:endParaRPr lang="ru-RU" dirty="0">
              <a:latin typeface="+mn-lt"/>
            </a:endParaRPr>
          </a:p>
        </p:txBody>
      </p:sp>
      <p:cxnSp>
        <p:nvCxnSpPr>
          <p:cNvPr id="39" name="Прямая со стрелкой 38"/>
          <p:cNvCxnSpPr/>
          <p:nvPr/>
        </p:nvCxnSpPr>
        <p:spPr bwMode="auto">
          <a:xfrm flipH="1">
            <a:off x="6096001" y="3417131"/>
            <a:ext cx="2" cy="1969168"/>
          </a:xfrm>
          <a:prstGeom prst="straightConnector1">
            <a:avLst/>
          </a:prstGeom>
          <a:ln w="38100" cmpd="sng">
            <a:solidFill>
              <a:srgbClr val="0000FF"/>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40" name="Прямая со стрелкой 39"/>
          <p:cNvCxnSpPr/>
          <p:nvPr/>
        </p:nvCxnSpPr>
        <p:spPr bwMode="auto">
          <a:xfrm>
            <a:off x="6715281" y="3417132"/>
            <a:ext cx="660488" cy="656637"/>
          </a:xfrm>
          <a:prstGeom prst="straightConnector1">
            <a:avLst/>
          </a:prstGeom>
          <a:ln w="38100" cmpd="sng">
            <a:solidFill>
              <a:srgbClr val="0000FF"/>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46" name="Прямая со стрелкой 45"/>
          <p:cNvCxnSpPr/>
          <p:nvPr/>
        </p:nvCxnSpPr>
        <p:spPr bwMode="auto">
          <a:xfrm flipV="1">
            <a:off x="6262077" y="3417133"/>
            <a:ext cx="0" cy="1969166"/>
          </a:xfrm>
          <a:prstGeom prst="straightConnector1">
            <a:avLst/>
          </a:prstGeom>
          <a:ln w="38100" cmpd="sng">
            <a:solidFill>
              <a:srgbClr val="FF0000"/>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51" name="Прямая со стрелкой 50"/>
          <p:cNvCxnSpPr/>
          <p:nvPr/>
        </p:nvCxnSpPr>
        <p:spPr bwMode="auto">
          <a:xfrm flipH="1" flipV="1">
            <a:off x="6906846" y="3417130"/>
            <a:ext cx="654538" cy="656638"/>
          </a:xfrm>
          <a:prstGeom prst="straightConnector1">
            <a:avLst/>
          </a:prstGeom>
          <a:ln w="38100" cmpd="sng">
            <a:solidFill>
              <a:srgbClr val="FF0000"/>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57" name="Прямая со стрелкой 56"/>
          <p:cNvCxnSpPr/>
          <p:nvPr/>
        </p:nvCxnSpPr>
        <p:spPr bwMode="auto">
          <a:xfrm>
            <a:off x="991301" y="3985846"/>
            <a:ext cx="3610006" cy="2273075"/>
          </a:xfrm>
          <a:prstGeom prst="straightConnector1">
            <a:avLst/>
          </a:prstGeom>
          <a:ln w="38100" cmpd="sng">
            <a:solidFill>
              <a:srgbClr val="FF000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65" name="TextBox 64"/>
          <p:cNvSpPr txBox="1"/>
          <p:nvPr/>
        </p:nvSpPr>
        <p:spPr>
          <a:xfrm>
            <a:off x="553759" y="5232410"/>
            <a:ext cx="2125957" cy="307777"/>
          </a:xfrm>
          <a:prstGeom prst="rect">
            <a:avLst/>
          </a:prstGeom>
          <a:noFill/>
          <a:ln w="38100" cmpd="sng">
            <a:solidFill>
              <a:srgbClr val="FF0000"/>
            </a:solidFill>
          </a:ln>
        </p:spPr>
        <p:txBody>
          <a:bodyPr wrap="square" rtlCol="0" anchor="ctr">
            <a:spAutoFit/>
          </a:bodyPr>
          <a:lstStyle/>
          <a:p>
            <a:pPr algn="ctr"/>
            <a:r>
              <a:rPr lang="ru-RU" sz="1400" dirty="0">
                <a:solidFill>
                  <a:srgbClr val="FF0000"/>
                </a:solidFill>
              </a:rPr>
              <a:t>Право требования</a:t>
            </a:r>
          </a:p>
        </p:txBody>
      </p:sp>
      <p:cxnSp>
        <p:nvCxnSpPr>
          <p:cNvPr id="66" name="Прямая со стрелкой 65"/>
          <p:cNvCxnSpPr/>
          <p:nvPr/>
        </p:nvCxnSpPr>
        <p:spPr bwMode="auto">
          <a:xfrm>
            <a:off x="2344615" y="3985846"/>
            <a:ext cx="758880" cy="537308"/>
          </a:xfrm>
          <a:prstGeom prst="straightConnector1">
            <a:avLst/>
          </a:prstGeom>
          <a:ln w="38100" cmpd="sng">
            <a:solidFill>
              <a:srgbClr val="FF000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76" name="TextBox 75"/>
          <p:cNvSpPr txBox="1"/>
          <p:nvPr/>
        </p:nvSpPr>
        <p:spPr>
          <a:xfrm>
            <a:off x="2679716" y="3772343"/>
            <a:ext cx="1921591" cy="307777"/>
          </a:xfrm>
          <a:prstGeom prst="rect">
            <a:avLst/>
          </a:prstGeom>
          <a:noFill/>
          <a:ln w="38100" cmpd="sng">
            <a:solidFill>
              <a:srgbClr val="FF0000"/>
            </a:solidFill>
          </a:ln>
        </p:spPr>
        <p:txBody>
          <a:bodyPr wrap="square" rtlCol="0" anchor="ctr">
            <a:spAutoFit/>
          </a:bodyPr>
          <a:lstStyle/>
          <a:p>
            <a:pPr algn="ctr"/>
            <a:r>
              <a:rPr lang="ru-RU" sz="1400" dirty="0">
                <a:solidFill>
                  <a:srgbClr val="FF0000"/>
                </a:solidFill>
              </a:rPr>
              <a:t>Право требования</a:t>
            </a:r>
          </a:p>
        </p:txBody>
      </p:sp>
    </p:spTree>
    <p:extLst>
      <p:ext uri="{BB962C8B-B14F-4D97-AF65-F5344CB8AC3E}">
        <p14:creationId xmlns:p14="http://schemas.microsoft.com/office/powerpoint/2010/main" val="366376140"/>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Стрелка вниз 12"/>
          <p:cNvSpPr/>
          <p:nvPr/>
        </p:nvSpPr>
        <p:spPr bwMode="auto">
          <a:xfrm>
            <a:off x="4932363" y="3644900"/>
            <a:ext cx="215900" cy="1079500"/>
          </a:xfrm>
          <a:prstGeom prst="down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effectLst>
                <a:outerShdw blurRad="38100" dist="38100" dir="2700000" algn="tl">
                  <a:srgbClr val="000000">
                    <a:alpha val="43137"/>
                  </a:srgbClr>
                </a:outerShdw>
              </a:effectLst>
            </a:endParaRPr>
          </a:p>
        </p:txBody>
      </p:sp>
      <p:sp>
        <p:nvSpPr>
          <p:cNvPr id="4" name="Rectangle 2"/>
          <p:cNvSpPr txBox="1">
            <a:spLocks noChangeArrowheads="1"/>
          </p:cNvSpPr>
          <p:nvPr/>
        </p:nvSpPr>
        <p:spPr bwMode="auto">
          <a:xfrm>
            <a:off x="457200" y="327120"/>
            <a:ext cx="8229600" cy="1031875"/>
          </a:xfrm>
          <a:prstGeom prst="rect">
            <a:avLst/>
          </a:prstGeom>
          <a:noFill/>
          <a:ln w="9525">
            <a:noFill/>
            <a:miter lim="800000"/>
            <a:headEnd/>
            <a:tailEnd/>
          </a:ln>
          <a:effectLst/>
        </p:spPr>
        <p:txBody>
          <a:bodyPr anchor="ctr"/>
          <a:lstStyle/>
          <a:p>
            <a:pPr algn="ctr" eaLnBrk="0" hangingPunct="0">
              <a:defRPr/>
            </a:pPr>
            <a:r>
              <a:rPr lang="ru-RU" sz="2400" b="1" kern="0" dirty="0">
                <a:solidFill>
                  <a:schemeClr val="tx2"/>
                </a:solidFill>
                <a:effectLst>
                  <a:outerShdw blurRad="38100" dist="38100" dir="2700000" algn="tl">
                    <a:srgbClr val="000000"/>
                  </a:outerShdw>
                </a:effectLst>
                <a:latin typeface="+mj-lt"/>
                <a:ea typeface="+mj-ea"/>
                <a:cs typeface="+mj-cs"/>
              </a:rPr>
              <a:t>Обязанности сторон по договору факторинга</a:t>
            </a:r>
            <a:br>
              <a:rPr lang="ru-RU" sz="2400" b="1" kern="0" dirty="0">
                <a:solidFill>
                  <a:schemeClr val="tx2"/>
                </a:solidFill>
                <a:effectLst>
                  <a:outerShdw blurRad="38100" dist="38100" dir="2700000" algn="tl">
                    <a:srgbClr val="000000"/>
                  </a:outerShdw>
                </a:effectLst>
                <a:latin typeface="+mj-lt"/>
                <a:ea typeface="+mj-ea"/>
                <a:cs typeface="+mj-cs"/>
              </a:rPr>
            </a:br>
            <a:r>
              <a:rPr lang="ru-RU" sz="2400" b="1" kern="0" dirty="0">
                <a:solidFill>
                  <a:schemeClr val="tx2"/>
                </a:solidFill>
                <a:effectLst>
                  <a:outerShdw blurRad="38100" dist="38100" dir="2700000" algn="tl">
                    <a:srgbClr val="000000"/>
                  </a:outerShdw>
                </a:effectLst>
                <a:latin typeface="+mj-lt"/>
                <a:ea typeface="+mj-ea"/>
                <a:cs typeface="+mj-cs"/>
              </a:rPr>
              <a:t>(по основанию </a:t>
            </a:r>
            <a:r>
              <a:rPr lang="ru-RU" sz="2400" b="1" kern="0" dirty="0" err="1">
                <a:solidFill>
                  <a:schemeClr val="tx2"/>
                </a:solidFill>
                <a:effectLst>
                  <a:outerShdw blurRad="38100" dist="38100" dir="2700000" algn="tl">
                    <a:srgbClr val="000000"/>
                  </a:outerShdw>
                </a:effectLst>
                <a:latin typeface="+mj-lt"/>
                <a:ea typeface="+mj-ea"/>
                <a:cs typeface="+mj-cs"/>
              </a:rPr>
              <a:t>возникновения</a:t>
            </a:r>
            <a:r>
              <a:rPr lang="ru-RU" sz="2400" b="1" kern="0" dirty="0">
                <a:solidFill>
                  <a:schemeClr val="tx2"/>
                </a:solidFill>
                <a:effectLst>
                  <a:outerShdw blurRad="38100" dist="38100" dir="2700000" algn="tl">
                    <a:srgbClr val="000000"/>
                  </a:outerShdw>
                </a:effectLst>
                <a:latin typeface="+mj-lt"/>
                <a:ea typeface="+mj-ea"/>
                <a:cs typeface="+mj-cs"/>
              </a:rPr>
              <a:t>)</a:t>
            </a:r>
          </a:p>
        </p:txBody>
      </p:sp>
      <p:cxnSp>
        <p:nvCxnSpPr>
          <p:cNvPr id="131075" name="Прямая соединительная линия 11"/>
          <p:cNvCxnSpPr>
            <a:cxnSpLocks noChangeShapeType="1"/>
          </p:cNvCxnSpPr>
          <p:nvPr/>
        </p:nvCxnSpPr>
        <p:spPr bwMode="auto">
          <a:xfrm>
            <a:off x="3635375" y="1557338"/>
            <a:ext cx="1800225" cy="0"/>
          </a:xfrm>
          <a:prstGeom prst="line">
            <a:avLst/>
          </a:prstGeom>
          <a:noFill/>
          <a:ln w="38100" algn="ctr">
            <a:solidFill>
              <a:schemeClr val="tx1"/>
            </a:solidFill>
            <a:round/>
            <a:headEnd/>
            <a:tailEnd/>
          </a:ln>
        </p:spPr>
      </p:cxnSp>
      <p:sp>
        <p:nvSpPr>
          <p:cNvPr id="6" name="AutoShape 5"/>
          <p:cNvSpPr>
            <a:spLocks noChangeArrowheads="1"/>
          </p:cNvSpPr>
          <p:nvPr/>
        </p:nvSpPr>
        <p:spPr bwMode="auto">
          <a:xfrm>
            <a:off x="250825" y="1916113"/>
            <a:ext cx="3600450" cy="86518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b="1" u="sng" dirty="0">
                <a:latin typeface="+mn-lt"/>
              </a:rPr>
              <a:t>Вытекающие из договора</a:t>
            </a:r>
            <a:endParaRPr lang="ru-RU" sz="1600" b="1" u="sng" dirty="0">
              <a:latin typeface="+mn-lt"/>
            </a:endParaRPr>
          </a:p>
        </p:txBody>
      </p:sp>
      <p:sp>
        <p:nvSpPr>
          <p:cNvPr id="7" name="AutoShape 5"/>
          <p:cNvSpPr>
            <a:spLocks noChangeArrowheads="1"/>
          </p:cNvSpPr>
          <p:nvPr/>
        </p:nvSpPr>
        <p:spPr bwMode="auto">
          <a:xfrm>
            <a:off x="4572000" y="2276475"/>
            <a:ext cx="4321175" cy="187325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b="1" u="sng" dirty="0">
                <a:latin typeface="+mn-lt"/>
              </a:rPr>
              <a:t>Возникающие в связи с </a:t>
            </a:r>
          </a:p>
          <a:p>
            <a:pPr algn="ctr">
              <a:defRPr/>
            </a:pPr>
            <a:r>
              <a:rPr lang="ru-RU" b="1" u="sng" dirty="0">
                <a:latin typeface="+mn-lt"/>
              </a:rPr>
              <a:t>исполнением </a:t>
            </a:r>
            <a:r>
              <a:rPr lang="ru-RU" dirty="0">
                <a:latin typeface="+mn-lt"/>
              </a:rPr>
              <a:t>(неисполнением, </a:t>
            </a:r>
          </a:p>
          <a:p>
            <a:pPr algn="ctr">
              <a:defRPr/>
            </a:pPr>
            <a:r>
              <a:rPr lang="ru-RU" dirty="0">
                <a:latin typeface="+mn-lt"/>
              </a:rPr>
              <a:t>ненадлежащим исполнением)</a:t>
            </a:r>
          </a:p>
          <a:p>
            <a:pPr algn="ctr">
              <a:defRPr/>
            </a:pPr>
            <a:r>
              <a:rPr lang="ru-RU" b="1" u="sng" dirty="0">
                <a:latin typeface="+mn-lt"/>
              </a:rPr>
              <a:t>должником обязательств по </a:t>
            </a:r>
          </a:p>
          <a:p>
            <a:pPr algn="ctr">
              <a:defRPr/>
            </a:pPr>
            <a:r>
              <a:rPr lang="ru-RU" b="1" u="sng" dirty="0">
                <a:latin typeface="+mn-lt"/>
              </a:rPr>
              <a:t>уступленному праву требования</a:t>
            </a:r>
          </a:p>
        </p:txBody>
      </p:sp>
      <p:sp>
        <p:nvSpPr>
          <p:cNvPr id="8" name="AutoShape 5"/>
          <p:cNvSpPr>
            <a:spLocks noChangeArrowheads="1"/>
          </p:cNvSpPr>
          <p:nvPr/>
        </p:nvSpPr>
        <p:spPr bwMode="auto">
          <a:xfrm>
            <a:off x="250824" y="3141663"/>
            <a:ext cx="4105275" cy="12239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n-lt"/>
              </a:rPr>
              <a:t>Обязанность финансового агента по</a:t>
            </a:r>
          </a:p>
          <a:p>
            <a:pPr algn="ctr">
              <a:defRPr/>
            </a:pPr>
            <a:r>
              <a:rPr lang="ru-RU" dirty="0">
                <a:latin typeface="+mn-lt"/>
              </a:rPr>
              <a:t>предоставлению денежных средств;</a:t>
            </a:r>
          </a:p>
          <a:p>
            <a:pPr algn="ctr">
              <a:defRPr/>
            </a:pPr>
            <a:r>
              <a:rPr lang="ru-RU" dirty="0">
                <a:latin typeface="+mn-lt"/>
              </a:rPr>
              <a:t>обязанность клиента </a:t>
            </a:r>
          </a:p>
          <a:p>
            <a:pPr algn="ctr">
              <a:defRPr/>
            </a:pPr>
            <a:r>
              <a:rPr lang="ru-RU" dirty="0">
                <a:latin typeface="+mn-lt"/>
              </a:rPr>
              <a:t>по уступке права</a:t>
            </a:r>
          </a:p>
        </p:txBody>
      </p:sp>
      <p:sp>
        <p:nvSpPr>
          <p:cNvPr id="9" name="AutoShape 5"/>
          <p:cNvSpPr>
            <a:spLocks noChangeArrowheads="1"/>
          </p:cNvSpPr>
          <p:nvPr/>
        </p:nvSpPr>
        <p:spPr bwMode="auto">
          <a:xfrm>
            <a:off x="5435600" y="4724400"/>
            <a:ext cx="3529013" cy="187325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600" dirty="0">
                <a:latin typeface="+mn-lt"/>
              </a:rPr>
              <a:t>При наличии условия об </a:t>
            </a:r>
          </a:p>
          <a:p>
            <a:pPr algn="ctr">
              <a:defRPr/>
            </a:pPr>
            <a:r>
              <a:rPr lang="ru-RU" sz="1600" dirty="0">
                <a:latin typeface="+mn-lt"/>
              </a:rPr>
              <a:t>ответственности клиента за </a:t>
            </a:r>
          </a:p>
          <a:p>
            <a:pPr algn="ctr">
              <a:defRPr/>
            </a:pPr>
            <a:r>
              <a:rPr lang="ru-RU" sz="1600" dirty="0">
                <a:latin typeface="+mn-lt"/>
              </a:rPr>
              <a:t>неисполнение или ненадлежащее</a:t>
            </a:r>
          </a:p>
          <a:p>
            <a:pPr algn="ctr">
              <a:defRPr/>
            </a:pPr>
            <a:r>
              <a:rPr lang="ru-RU" sz="1600" dirty="0">
                <a:latin typeface="+mn-lt"/>
              </a:rPr>
              <a:t>исполнение должником требования </a:t>
            </a:r>
          </a:p>
          <a:p>
            <a:pPr algn="ctr">
              <a:defRPr/>
            </a:pPr>
            <a:r>
              <a:rPr lang="ru-RU" sz="1600" dirty="0">
                <a:latin typeface="+mn-lt"/>
              </a:rPr>
              <a:t>(оборотный факторинг)</a:t>
            </a:r>
          </a:p>
        </p:txBody>
      </p:sp>
      <p:sp>
        <p:nvSpPr>
          <p:cNvPr id="10" name="AutoShape 5"/>
          <p:cNvSpPr>
            <a:spLocks noChangeArrowheads="1"/>
          </p:cNvSpPr>
          <p:nvPr/>
        </p:nvSpPr>
        <p:spPr bwMode="auto">
          <a:xfrm>
            <a:off x="1619250" y="4724400"/>
            <a:ext cx="3673475" cy="187325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600" dirty="0">
                <a:latin typeface="+mn-lt"/>
              </a:rPr>
              <a:t>При наличии условия об </a:t>
            </a:r>
          </a:p>
          <a:p>
            <a:pPr algn="ctr">
              <a:defRPr/>
            </a:pPr>
            <a:r>
              <a:rPr lang="ru-RU" sz="1600" dirty="0">
                <a:latin typeface="+mn-lt"/>
              </a:rPr>
              <a:t>уступке денежного требования в </a:t>
            </a:r>
          </a:p>
          <a:p>
            <a:pPr algn="ctr">
              <a:defRPr/>
            </a:pPr>
            <a:r>
              <a:rPr lang="ru-RU" sz="1600" dirty="0">
                <a:latin typeface="+mn-lt"/>
              </a:rPr>
              <a:t>целях обеспечения обязательств </a:t>
            </a:r>
          </a:p>
          <a:p>
            <a:pPr algn="ctr">
              <a:defRPr/>
            </a:pPr>
            <a:r>
              <a:rPr lang="ru-RU" sz="1600" dirty="0">
                <a:latin typeface="+mn-lt"/>
              </a:rPr>
              <a:t>клиента перед финансовым агентом</a:t>
            </a:r>
          </a:p>
          <a:p>
            <a:pPr algn="ctr">
              <a:defRPr/>
            </a:pPr>
            <a:r>
              <a:rPr lang="ru-RU" sz="1600" dirty="0">
                <a:latin typeface="+mn-lt"/>
              </a:rPr>
              <a:t>(обеспечительный факторинг</a:t>
            </a:r>
            <a:r>
              <a:rPr lang="ru-RU" sz="1600" dirty="0">
                <a:latin typeface="Tahoma" pitchFamily="34" charset="0"/>
              </a:rPr>
              <a:t>)</a:t>
            </a:r>
          </a:p>
        </p:txBody>
      </p:sp>
      <p:sp>
        <p:nvSpPr>
          <p:cNvPr id="11" name="Стрелка вниз 10"/>
          <p:cNvSpPr/>
          <p:nvPr/>
        </p:nvSpPr>
        <p:spPr bwMode="auto">
          <a:xfrm>
            <a:off x="1763713" y="2781300"/>
            <a:ext cx="215900" cy="360363"/>
          </a:xfrm>
          <a:prstGeom prst="down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effectLst>
                <a:outerShdw blurRad="38100" dist="38100" dir="2700000" algn="tl">
                  <a:srgbClr val="000000">
                    <a:alpha val="43137"/>
                  </a:srgbClr>
                </a:outerShdw>
              </a:effectLst>
            </a:endParaRPr>
          </a:p>
        </p:txBody>
      </p:sp>
      <p:sp>
        <p:nvSpPr>
          <p:cNvPr id="12" name="Стрелка вниз 11"/>
          <p:cNvSpPr/>
          <p:nvPr/>
        </p:nvSpPr>
        <p:spPr bwMode="auto">
          <a:xfrm>
            <a:off x="6804025" y="4149725"/>
            <a:ext cx="215900" cy="574675"/>
          </a:xfrm>
          <a:prstGeom prst="down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effectLst>
                <a:outerShdw blurRad="38100" dist="38100" dir="2700000" algn="tl">
                  <a:srgbClr val="000000">
                    <a:alpha val="43137"/>
                  </a:srgbClr>
                </a:outerShdw>
              </a:effectLst>
            </a:endParaRPr>
          </a:p>
        </p:txBody>
      </p:sp>
      <p:cxnSp>
        <p:nvCxnSpPr>
          <p:cNvPr id="14" name="Прямая со стрелкой 13"/>
          <p:cNvCxnSpPr>
            <a:endCxn id="6" idx="0"/>
          </p:cNvCxnSpPr>
          <p:nvPr/>
        </p:nvCxnSpPr>
        <p:spPr bwMode="auto">
          <a:xfrm flipH="1">
            <a:off x="2051050" y="1557338"/>
            <a:ext cx="2449513" cy="358775"/>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5" name="Прямая со стрелкой 14"/>
          <p:cNvCxnSpPr>
            <a:endCxn id="7" idx="0"/>
          </p:cNvCxnSpPr>
          <p:nvPr/>
        </p:nvCxnSpPr>
        <p:spPr bwMode="auto">
          <a:xfrm>
            <a:off x="4500563" y="1557338"/>
            <a:ext cx="2232025" cy="719137"/>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 name="Прямоугольник 1"/>
          <p:cNvSpPr/>
          <p:nvPr/>
        </p:nvSpPr>
        <p:spPr>
          <a:xfrm>
            <a:off x="8452764" y="596835"/>
            <a:ext cx="740971" cy="492443"/>
          </a:xfrm>
          <a:prstGeom prst="rect">
            <a:avLst/>
          </a:prstGeom>
        </p:spPr>
        <p:txBody>
          <a:bodyPr wrap="none">
            <a:spAutoFit/>
          </a:bodyPr>
          <a:lstStyle/>
          <a:p>
            <a:r>
              <a:rPr lang="ru-RU" sz="2600" b="1" dirty="0">
                <a:solidFill>
                  <a:srgbClr val="40464F"/>
                </a:solidFill>
              </a:rPr>
              <a:t>215</a:t>
            </a:r>
          </a:p>
        </p:txBody>
      </p:sp>
    </p:spTree>
    <p:extLst>
      <p:ext uri="{BB962C8B-B14F-4D97-AF65-F5344CB8AC3E}">
        <p14:creationId xmlns:p14="http://schemas.microsoft.com/office/powerpoint/2010/main" val="2384322152"/>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95288" y="188913"/>
            <a:ext cx="8229600" cy="1371600"/>
          </a:xfrm>
        </p:spPr>
        <p:txBody>
          <a:bodyPr>
            <a:normAutofit fontScale="90000"/>
          </a:bodyPr>
          <a:lstStyle/>
          <a:p>
            <a:pPr algn="ctr">
              <a:defRPr/>
            </a:pPr>
            <a:r>
              <a:rPr lang="ru-RU" sz="2400" b="1" dirty="0"/>
              <a:t/>
            </a:r>
            <a:br>
              <a:rPr lang="ru-RU" sz="2400" b="1" dirty="0"/>
            </a:br>
            <a:r>
              <a:rPr lang="ru-RU" sz="2400" b="1" dirty="0"/>
              <a:t/>
            </a:r>
            <a:br>
              <a:rPr lang="ru-RU" sz="2400" b="1" dirty="0"/>
            </a:br>
            <a:r>
              <a:rPr lang="ru-RU" sz="2400" b="1" dirty="0"/>
              <a:t>Виды факторинга </a:t>
            </a:r>
            <a:br>
              <a:rPr lang="ru-RU" sz="2400" b="1" dirty="0"/>
            </a:br>
            <a:r>
              <a:rPr lang="ru-RU" sz="2400" b="1" dirty="0"/>
              <a:t>(учетом правовой, экономической теории и международного опыта)</a:t>
            </a:r>
            <a:endParaRPr lang="ru-RU" dirty="0"/>
          </a:p>
        </p:txBody>
      </p:sp>
      <p:cxnSp>
        <p:nvCxnSpPr>
          <p:cNvPr id="132098" name="Прямая соединительная линия 11"/>
          <p:cNvCxnSpPr>
            <a:cxnSpLocks noChangeShapeType="1"/>
          </p:cNvCxnSpPr>
          <p:nvPr/>
        </p:nvCxnSpPr>
        <p:spPr bwMode="auto">
          <a:xfrm>
            <a:off x="3492500" y="1916113"/>
            <a:ext cx="1800225" cy="0"/>
          </a:xfrm>
          <a:prstGeom prst="line">
            <a:avLst/>
          </a:prstGeom>
          <a:noFill/>
          <a:ln w="38100" algn="ctr">
            <a:solidFill>
              <a:schemeClr val="tx1"/>
            </a:solidFill>
            <a:round/>
            <a:headEnd/>
            <a:tailEnd/>
          </a:ln>
        </p:spPr>
      </p:cxnSp>
      <p:cxnSp>
        <p:nvCxnSpPr>
          <p:cNvPr id="7" name="Прямая со стрелкой 6"/>
          <p:cNvCxnSpPr>
            <a:endCxn id="10" idx="0"/>
          </p:cNvCxnSpPr>
          <p:nvPr/>
        </p:nvCxnSpPr>
        <p:spPr bwMode="auto">
          <a:xfrm>
            <a:off x="4356100" y="1916113"/>
            <a:ext cx="2376488" cy="1152525"/>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8" name="Прямая со стрелкой 7"/>
          <p:cNvCxnSpPr>
            <a:endCxn id="9" idx="0"/>
          </p:cNvCxnSpPr>
          <p:nvPr/>
        </p:nvCxnSpPr>
        <p:spPr bwMode="auto">
          <a:xfrm flipH="1">
            <a:off x="2303463" y="1916113"/>
            <a:ext cx="2124075" cy="1152525"/>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9" name="AutoShape 5"/>
          <p:cNvSpPr>
            <a:spLocks noChangeArrowheads="1"/>
          </p:cNvSpPr>
          <p:nvPr/>
        </p:nvSpPr>
        <p:spPr bwMode="auto">
          <a:xfrm>
            <a:off x="250825" y="3068638"/>
            <a:ext cx="4105275" cy="151288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000" b="1" u="sng" dirty="0">
                <a:latin typeface="+mn-lt"/>
              </a:rPr>
              <a:t>Внутренний факторинг</a:t>
            </a:r>
            <a:r>
              <a:rPr lang="ru-RU" sz="2000" b="1" dirty="0">
                <a:latin typeface="+mn-lt"/>
              </a:rPr>
              <a:t> </a:t>
            </a:r>
            <a:r>
              <a:rPr lang="ru-RU" sz="2000" dirty="0">
                <a:latin typeface="+mn-lt"/>
              </a:rPr>
              <a:t>– </a:t>
            </a:r>
          </a:p>
          <a:p>
            <a:pPr marL="342900" indent="-342900" algn="ctr">
              <a:defRPr/>
            </a:pPr>
            <a:endParaRPr lang="ru-RU" dirty="0">
              <a:latin typeface="+mn-lt"/>
            </a:endParaRPr>
          </a:p>
          <a:p>
            <a:pPr marL="342900" indent="-342900" algn="ctr">
              <a:defRPr/>
            </a:pPr>
            <a:r>
              <a:rPr lang="ru-RU" dirty="0">
                <a:latin typeface="+mn-lt"/>
              </a:rPr>
              <a:t>все участники отношений – </a:t>
            </a:r>
          </a:p>
          <a:p>
            <a:pPr marL="342900" indent="-342900" algn="ctr">
              <a:defRPr/>
            </a:pPr>
            <a:r>
              <a:rPr lang="ru-RU" dirty="0">
                <a:latin typeface="+mn-lt"/>
              </a:rPr>
              <a:t>резиденты</a:t>
            </a:r>
          </a:p>
        </p:txBody>
      </p:sp>
      <p:sp>
        <p:nvSpPr>
          <p:cNvPr id="10" name="AutoShape 5"/>
          <p:cNvSpPr>
            <a:spLocks noChangeArrowheads="1"/>
          </p:cNvSpPr>
          <p:nvPr/>
        </p:nvSpPr>
        <p:spPr bwMode="auto">
          <a:xfrm>
            <a:off x="4643438" y="3068638"/>
            <a:ext cx="4176712" cy="151288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000" b="1" u="sng" dirty="0">
                <a:latin typeface="+mn-lt"/>
              </a:rPr>
              <a:t>Международный факторинг</a:t>
            </a:r>
            <a:r>
              <a:rPr lang="ru-RU" sz="2000" b="1" dirty="0">
                <a:latin typeface="+mn-lt"/>
              </a:rPr>
              <a:t> </a:t>
            </a:r>
            <a:r>
              <a:rPr lang="ru-RU" sz="2000" dirty="0">
                <a:latin typeface="+mn-lt"/>
              </a:rPr>
              <a:t>–</a:t>
            </a:r>
          </a:p>
          <a:p>
            <a:pPr marL="342900" indent="-342900" algn="ctr">
              <a:defRPr/>
            </a:pPr>
            <a:endParaRPr lang="ru-RU" dirty="0">
              <a:latin typeface="+mn-lt"/>
            </a:endParaRPr>
          </a:p>
          <a:p>
            <a:pPr marL="342900" indent="-342900" algn="ctr">
              <a:defRPr/>
            </a:pPr>
            <a:r>
              <a:rPr lang="ru-RU" dirty="0">
                <a:latin typeface="+mn-lt"/>
              </a:rPr>
              <a:t>хотя бы один из участников </a:t>
            </a:r>
          </a:p>
          <a:p>
            <a:pPr marL="342900" indent="-342900" algn="ctr">
              <a:defRPr/>
            </a:pPr>
            <a:r>
              <a:rPr lang="ru-RU" dirty="0">
                <a:latin typeface="+mn-lt"/>
              </a:rPr>
              <a:t>отношений – нерезидент</a:t>
            </a:r>
          </a:p>
        </p:txBody>
      </p:sp>
      <p:sp>
        <p:nvSpPr>
          <p:cNvPr id="11" name="Прямоугольник 10"/>
          <p:cNvSpPr/>
          <p:nvPr/>
        </p:nvSpPr>
        <p:spPr>
          <a:xfrm>
            <a:off x="8498690" y="586591"/>
            <a:ext cx="740971" cy="492443"/>
          </a:xfrm>
          <a:prstGeom prst="rect">
            <a:avLst/>
          </a:prstGeom>
        </p:spPr>
        <p:txBody>
          <a:bodyPr wrap="none">
            <a:spAutoFit/>
          </a:bodyPr>
          <a:lstStyle/>
          <a:p>
            <a:r>
              <a:rPr lang="ru-RU" sz="2600" b="1" dirty="0">
                <a:solidFill>
                  <a:srgbClr val="40464F"/>
                </a:solidFill>
              </a:rPr>
              <a:t>216</a:t>
            </a:r>
          </a:p>
        </p:txBody>
      </p:sp>
    </p:spTree>
    <p:extLst>
      <p:ext uri="{BB962C8B-B14F-4D97-AF65-F5344CB8AC3E}">
        <p14:creationId xmlns:p14="http://schemas.microsoft.com/office/powerpoint/2010/main" val="37946375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332656"/>
            <a:ext cx="1354666" cy="400110"/>
          </a:xfrm>
          <a:prstGeom prst="rect">
            <a:avLst/>
          </a:prstGeom>
          <a:noFill/>
          <a:ln w="19050">
            <a:solidFill>
              <a:srgbClr val="FFFFFF"/>
            </a:solidFill>
          </a:ln>
          <a:scene3d>
            <a:camera prst="orthographicFront"/>
            <a:lightRig rig="threePt" dir="t"/>
          </a:scene3d>
          <a:sp3d>
            <a:bevelT prst="convex"/>
          </a:sp3d>
        </p:spPr>
        <p:txBody>
          <a:bodyPr wrap="none" rtlCol="0">
            <a:spAutoFit/>
          </a:bodyPr>
          <a:lstStyle/>
          <a:p>
            <a:r>
              <a:rPr lang="en-US" sz="2000" b="1" u="sng" dirty="0"/>
              <a:t>IV </a:t>
            </a:r>
            <a:r>
              <a:rPr lang="ru-RU" sz="2000" b="1" u="sng" dirty="0"/>
              <a:t>группа</a:t>
            </a:r>
          </a:p>
        </p:txBody>
      </p:sp>
      <p:sp>
        <p:nvSpPr>
          <p:cNvPr id="5" name="Скругленный прямоугольник 4"/>
          <p:cNvSpPr/>
          <p:nvPr/>
        </p:nvSpPr>
        <p:spPr bwMode="auto">
          <a:xfrm>
            <a:off x="323528" y="908720"/>
            <a:ext cx="3600400" cy="1944216"/>
          </a:xfrm>
          <a:prstGeom prst="roundRect">
            <a:avLst/>
          </a:prstGeom>
          <a:solidFill>
            <a:schemeClr val="accent1">
              <a:lumMod val="50000"/>
            </a:schemeClr>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solidFill>
                  <a:srgbClr val="FF8600"/>
                </a:solidFill>
                <a:effectLst>
                  <a:outerShdw blurRad="38100" dist="38100" dir="2700000" algn="tl">
                    <a:srgbClr val="000000">
                      <a:alpha val="43137"/>
                    </a:srgbClr>
                  </a:outerShdw>
                </a:effectLst>
                <a:latin typeface="+mn-lt"/>
              </a:rPr>
              <a:t>Договоры, направленные на учреждение различных образований</a:t>
            </a:r>
          </a:p>
          <a:p>
            <a:pPr algn="ctr">
              <a:defRPr/>
            </a:pPr>
            <a:r>
              <a:rPr lang="ru-RU" sz="2000" b="1" u="sng" dirty="0">
                <a:solidFill>
                  <a:srgbClr val="FF8600"/>
                </a:solidFill>
                <a:effectLst>
                  <a:outerShdw blurRad="38100" dist="38100" dir="2700000" algn="tl">
                    <a:srgbClr val="000000">
                      <a:alpha val="43137"/>
                    </a:srgbClr>
                  </a:outerShdw>
                </a:effectLst>
                <a:latin typeface="+mn-lt"/>
              </a:rPr>
              <a:t>(общецелевые)</a:t>
            </a:r>
            <a:endParaRPr lang="ru-RU" dirty="0">
              <a:solidFill>
                <a:srgbClr val="FF8600"/>
              </a:solidFill>
              <a:effectLst>
                <a:outerShdw blurRad="38100" dist="38100" dir="2700000" algn="tl">
                  <a:srgbClr val="000000">
                    <a:alpha val="43137"/>
                  </a:srgbClr>
                </a:outerShdw>
              </a:effectLst>
              <a:latin typeface="+mn-lt"/>
            </a:endParaRPr>
          </a:p>
        </p:txBody>
      </p:sp>
      <p:sp>
        <p:nvSpPr>
          <p:cNvPr id="6" name="AutoShape 5"/>
          <p:cNvSpPr>
            <a:spLocks noChangeArrowheads="1"/>
          </p:cNvSpPr>
          <p:nvPr/>
        </p:nvSpPr>
        <p:spPr bwMode="auto">
          <a:xfrm>
            <a:off x="4427984" y="620688"/>
            <a:ext cx="3816424" cy="1152128"/>
          </a:xfrm>
          <a:prstGeom prst="roundRect">
            <a:avLst>
              <a:gd name="adj" fmla="val 16667"/>
            </a:avLst>
          </a:prstGeom>
          <a:solidFill>
            <a:schemeClr val="accent1">
              <a:lumMod val="50000"/>
            </a:schemeClr>
          </a:solidFill>
          <a:ln w="38100">
            <a:solidFill>
              <a:srgbClr val="869AA9"/>
            </a:solidFill>
            <a:round/>
            <a:headEnd/>
            <a:tailEnd/>
          </a:ln>
          <a:effectLst/>
          <a:scene3d>
            <a:camera prst="orthographicFront"/>
            <a:lightRig rig="threePt" dir="t"/>
          </a:scene3d>
          <a:sp3d>
            <a:bevelT prst="convex"/>
          </a:sp3d>
        </p:spPr>
        <p:txBody>
          <a:bodyPr wrap="none" anchor="ctr"/>
          <a:lstStyle/>
          <a:p>
            <a:pPr algn="ctr"/>
            <a:r>
              <a:rPr lang="ru-RU" dirty="0">
                <a:latin typeface="+mn-lt"/>
              </a:rPr>
              <a:t>Договоры </a:t>
            </a:r>
          </a:p>
          <a:p>
            <a:pPr algn="ctr"/>
            <a:r>
              <a:rPr lang="ru-RU" dirty="0">
                <a:latin typeface="+mn-lt"/>
              </a:rPr>
              <a:t>на создание юридических лиц</a:t>
            </a:r>
          </a:p>
        </p:txBody>
      </p:sp>
      <p:sp>
        <p:nvSpPr>
          <p:cNvPr id="7" name="AutoShape 5"/>
          <p:cNvSpPr>
            <a:spLocks noChangeArrowheads="1"/>
          </p:cNvSpPr>
          <p:nvPr/>
        </p:nvSpPr>
        <p:spPr bwMode="auto">
          <a:xfrm>
            <a:off x="4427984" y="1916832"/>
            <a:ext cx="3816424" cy="1152128"/>
          </a:xfrm>
          <a:prstGeom prst="roundRect">
            <a:avLst>
              <a:gd name="adj" fmla="val 16667"/>
            </a:avLst>
          </a:prstGeom>
          <a:solidFill>
            <a:schemeClr val="accent1">
              <a:lumMod val="50000"/>
            </a:schemeClr>
          </a:solidFill>
          <a:ln w="38100">
            <a:solidFill>
              <a:srgbClr val="869AA9"/>
            </a:solidFill>
            <a:round/>
            <a:headEnd/>
            <a:tailEnd/>
          </a:ln>
          <a:effectLst/>
          <a:scene3d>
            <a:camera prst="orthographicFront"/>
            <a:lightRig rig="threePt" dir="t"/>
          </a:scene3d>
          <a:sp3d>
            <a:bevelT prst="convex"/>
          </a:sp3d>
        </p:spPr>
        <p:txBody>
          <a:bodyPr wrap="none" anchor="ctr"/>
          <a:lstStyle/>
          <a:p>
            <a:pPr algn="ctr"/>
            <a:r>
              <a:rPr lang="ru-RU" dirty="0">
                <a:latin typeface="+mn-lt"/>
              </a:rPr>
              <a:t>Договоры, </a:t>
            </a:r>
          </a:p>
          <a:p>
            <a:pPr algn="ctr"/>
            <a:r>
              <a:rPr lang="ru-RU" dirty="0">
                <a:latin typeface="+mn-lt"/>
              </a:rPr>
              <a:t>не связанные с созданием </a:t>
            </a:r>
          </a:p>
          <a:p>
            <a:pPr algn="ctr"/>
            <a:r>
              <a:rPr lang="ru-RU" dirty="0">
                <a:latin typeface="+mn-lt"/>
              </a:rPr>
              <a:t>юридических лиц</a:t>
            </a:r>
          </a:p>
        </p:txBody>
      </p:sp>
      <p:sp>
        <p:nvSpPr>
          <p:cNvPr id="20" name="TextBox 19"/>
          <p:cNvSpPr txBox="1"/>
          <p:nvPr/>
        </p:nvSpPr>
        <p:spPr>
          <a:xfrm>
            <a:off x="8502879" y="548680"/>
            <a:ext cx="234547" cy="861774"/>
          </a:xfrm>
          <a:prstGeom prst="rect">
            <a:avLst/>
          </a:prstGeom>
          <a:noFill/>
        </p:spPr>
        <p:txBody>
          <a:bodyPr wrap="none" rtlCol="0">
            <a:spAutoFit/>
          </a:bodyPr>
          <a:lstStyle/>
          <a:p>
            <a:endParaRPr lang="ru-RU" sz="3200" b="1" dirty="0">
              <a:solidFill>
                <a:srgbClr val="40464F"/>
              </a:solidFill>
            </a:endParaRPr>
          </a:p>
          <a:p>
            <a:endParaRPr lang="ru-RU" dirty="0"/>
          </a:p>
        </p:txBody>
      </p:sp>
      <p:cxnSp>
        <p:nvCxnSpPr>
          <p:cNvPr id="11" name="Прямая со стрелкой 10"/>
          <p:cNvCxnSpPr>
            <a:stCxn id="5" idx="3"/>
            <a:endCxn id="6" idx="1"/>
          </p:cNvCxnSpPr>
          <p:nvPr/>
        </p:nvCxnSpPr>
        <p:spPr bwMode="auto">
          <a:xfrm flipV="1">
            <a:off x="3923928" y="1196752"/>
            <a:ext cx="504056" cy="684076"/>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2" name="Прямая со стрелкой 11"/>
          <p:cNvCxnSpPr>
            <a:stCxn id="5" idx="3"/>
            <a:endCxn id="7" idx="1"/>
          </p:cNvCxnSpPr>
          <p:nvPr/>
        </p:nvCxnSpPr>
        <p:spPr bwMode="auto">
          <a:xfrm>
            <a:off x="3923928" y="1880828"/>
            <a:ext cx="504056" cy="612068"/>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7" name="TextBox 16"/>
          <p:cNvSpPr txBox="1"/>
          <p:nvPr/>
        </p:nvSpPr>
        <p:spPr>
          <a:xfrm>
            <a:off x="8506374" y="548680"/>
            <a:ext cx="641121" cy="584776"/>
          </a:xfrm>
          <a:prstGeom prst="rect">
            <a:avLst/>
          </a:prstGeom>
          <a:noFill/>
        </p:spPr>
        <p:txBody>
          <a:bodyPr wrap="none" rtlCol="0">
            <a:spAutoFit/>
          </a:bodyPr>
          <a:lstStyle/>
          <a:p>
            <a:r>
              <a:rPr lang="ru-RU" sz="3200" b="1" dirty="0">
                <a:solidFill>
                  <a:srgbClr val="40464F"/>
                </a:solidFill>
              </a:rPr>
              <a:t>21</a:t>
            </a:r>
          </a:p>
        </p:txBody>
      </p:sp>
    </p:spTree>
    <p:extLst>
      <p:ext uri="{BB962C8B-B14F-4D97-AF65-F5344CB8AC3E}">
        <p14:creationId xmlns:p14="http://schemas.microsoft.com/office/powerpoint/2010/main" val="3059566481"/>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95288" y="188913"/>
            <a:ext cx="8229600" cy="1371600"/>
          </a:xfrm>
        </p:spPr>
        <p:txBody>
          <a:bodyPr>
            <a:normAutofit fontScale="90000"/>
          </a:bodyPr>
          <a:lstStyle/>
          <a:p>
            <a:pPr algn="ctr">
              <a:defRPr/>
            </a:pPr>
            <a:r>
              <a:rPr lang="ru-RU" sz="2400" b="1" dirty="0"/>
              <a:t/>
            </a:r>
            <a:br>
              <a:rPr lang="ru-RU" sz="2400" b="1" dirty="0"/>
            </a:br>
            <a:r>
              <a:rPr lang="ru-RU" sz="2400" b="1" dirty="0"/>
              <a:t/>
            </a:r>
            <a:br>
              <a:rPr lang="ru-RU" sz="2400" b="1" dirty="0"/>
            </a:br>
            <a:r>
              <a:rPr lang="ru-RU" sz="2400" b="1" dirty="0"/>
              <a:t>Виды факторинга </a:t>
            </a:r>
            <a:br>
              <a:rPr lang="ru-RU" sz="2400" b="1" dirty="0"/>
            </a:br>
            <a:r>
              <a:rPr lang="ru-RU" sz="2400" b="1" dirty="0"/>
              <a:t>(учетом правовой, экономической теории и международного опыта)</a:t>
            </a:r>
            <a:endParaRPr lang="ru-RU" dirty="0"/>
          </a:p>
        </p:txBody>
      </p:sp>
      <p:cxnSp>
        <p:nvCxnSpPr>
          <p:cNvPr id="133122" name="Прямая соединительная линия 11"/>
          <p:cNvCxnSpPr>
            <a:cxnSpLocks noChangeShapeType="1"/>
          </p:cNvCxnSpPr>
          <p:nvPr/>
        </p:nvCxnSpPr>
        <p:spPr bwMode="auto">
          <a:xfrm>
            <a:off x="3635375" y="1700213"/>
            <a:ext cx="1800225" cy="0"/>
          </a:xfrm>
          <a:prstGeom prst="line">
            <a:avLst/>
          </a:prstGeom>
          <a:noFill/>
          <a:ln w="38100" algn="ctr">
            <a:solidFill>
              <a:schemeClr val="tx1"/>
            </a:solidFill>
            <a:round/>
            <a:headEnd/>
            <a:tailEnd/>
          </a:ln>
        </p:spPr>
      </p:cxnSp>
      <p:cxnSp>
        <p:nvCxnSpPr>
          <p:cNvPr id="7" name="Прямая со стрелкой 6"/>
          <p:cNvCxnSpPr>
            <a:endCxn id="10" idx="0"/>
          </p:cNvCxnSpPr>
          <p:nvPr/>
        </p:nvCxnSpPr>
        <p:spPr bwMode="auto">
          <a:xfrm>
            <a:off x="4500563" y="1700213"/>
            <a:ext cx="2339975" cy="576262"/>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8" name="Прямая со стрелкой 7"/>
          <p:cNvCxnSpPr>
            <a:endCxn id="9" idx="0"/>
          </p:cNvCxnSpPr>
          <p:nvPr/>
        </p:nvCxnSpPr>
        <p:spPr bwMode="auto">
          <a:xfrm flipH="1">
            <a:off x="2232025" y="1700213"/>
            <a:ext cx="2268538" cy="576262"/>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9" name="AutoShape 5"/>
          <p:cNvSpPr>
            <a:spLocks noChangeArrowheads="1"/>
          </p:cNvSpPr>
          <p:nvPr/>
        </p:nvSpPr>
        <p:spPr bwMode="auto">
          <a:xfrm>
            <a:off x="250825" y="2276475"/>
            <a:ext cx="3960813" cy="230505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000" b="1" u="sng" dirty="0">
                <a:latin typeface="+mn-lt"/>
              </a:rPr>
              <a:t>Открытый факторинг</a:t>
            </a:r>
            <a:r>
              <a:rPr lang="ru-RU" sz="2000" b="1" dirty="0">
                <a:latin typeface="+mn-lt"/>
              </a:rPr>
              <a:t> </a:t>
            </a:r>
            <a:r>
              <a:rPr lang="ru-RU" sz="2000" dirty="0">
                <a:latin typeface="+mn-lt"/>
              </a:rPr>
              <a:t>– </a:t>
            </a:r>
          </a:p>
          <a:p>
            <a:pPr marL="342900" indent="-342900" algn="ctr">
              <a:defRPr/>
            </a:pPr>
            <a:endParaRPr lang="ru-RU" dirty="0">
              <a:latin typeface="+mn-lt"/>
            </a:endParaRPr>
          </a:p>
          <a:p>
            <a:pPr marL="342900" indent="-342900" algn="ctr">
              <a:defRPr/>
            </a:pPr>
            <a:r>
              <a:rPr lang="ru-RU" dirty="0">
                <a:latin typeface="+mn-lt"/>
              </a:rPr>
              <a:t>клиент или финансовый агент</a:t>
            </a:r>
          </a:p>
          <a:p>
            <a:pPr marL="342900" indent="-342900" algn="ctr">
              <a:defRPr/>
            </a:pPr>
            <a:r>
              <a:rPr lang="ru-RU" dirty="0">
                <a:latin typeface="+mn-lt"/>
              </a:rPr>
              <a:t>обязаны уведомить должника о </a:t>
            </a:r>
          </a:p>
          <a:p>
            <a:pPr marL="342900" indent="-342900" algn="ctr">
              <a:defRPr/>
            </a:pPr>
            <a:r>
              <a:rPr lang="ru-RU" dirty="0">
                <a:latin typeface="+mn-lt"/>
              </a:rPr>
              <a:t>состоявшейся уступке права </a:t>
            </a:r>
          </a:p>
          <a:p>
            <a:pPr marL="342900" indent="-342900" algn="ctr">
              <a:defRPr/>
            </a:pPr>
            <a:r>
              <a:rPr lang="ru-RU" dirty="0">
                <a:latin typeface="+mn-lt"/>
              </a:rPr>
              <a:t>(с указанием всех необходимых </a:t>
            </a:r>
          </a:p>
          <a:p>
            <a:pPr marL="342900" indent="-342900" algn="ctr">
              <a:defRPr/>
            </a:pPr>
            <a:r>
              <a:rPr lang="ru-RU" dirty="0">
                <a:latin typeface="+mn-lt"/>
              </a:rPr>
              <a:t>реквизитов финансового агента</a:t>
            </a:r>
            <a:r>
              <a:rPr lang="ru-RU" dirty="0">
                <a:latin typeface="Tahoma" pitchFamily="34" charset="0"/>
              </a:rPr>
              <a:t>)</a:t>
            </a:r>
          </a:p>
        </p:txBody>
      </p:sp>
      <p:sp>
        <p:nvSpPr>
          <p:cNvPr id="10" name="AutoShape 5"/>
          <p:cNvSpPr>
            <a:spLocks noChangeArrowheads="1"/>
          </p:cNvSpPr>
          <p:nvPr/>
        </p:nvSpPr>
        <p:spPr bwMode="auto">
          <a:xfrm>
            <a:off x="4859338" y="2276475"/>
            <a:ext cx="3960812" cy="230505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000" b="1" u="sng" dirty="0">
                <a:latin typeface="+mn-lt"/>
              </a:rPr>
              <a:t>Закрытый </a:t>
            </a:r>
          </a:p>
          <a:p>
            <a:pPr marL="342900" indent="-342900" algn="ctr">
              <a:defRPr/>
            </a:pPr>
            <a:r>
              <a:rPr lang="ru-RU" sz="2000" b="1" u="sng" dirty="0">
                <a:latin typeface="+mn-lt"/>
              </a:rPr>
              <a:t>(конфиденциальный)</a:t>
            </a:r>
          </a:p>
          <a:p>
            <a:pPr marL="342900" indent="-342900" algn="ctr">
              <a:defRPr/>
            </a:pPr>
            <a:r>
              <a:rPr lang="ru-RU" sz="2000" b="1" u="sng" dirty="0">
                <a:latin typeface="+mn-lt"/>
              </a:rPr>
              <a:t>факторинг</a:t>
            </a:r>
            <a:r>
              <a:rPr lang="ru-RU" sz="2000" dirty="0">
                <a:latin typeface="+mn-lt"/>
              </a:rPr>
              <a:t> –</a:t>
            </a:r>
          </a:p>
          <a:p>
            <a:pPr marL="342900" indent="-342900" algn="ctr">
              <a:defRPr/>
            </a:pPr>
            <a:endParaRPr lang="ru-RU" dirty="0">
              <a:latin typeface="+mn-lt"/>
            </a:endParaRPr>
          </a:p>
          <a:p>
            <a:pPr marL="342900" indent="-342900" algn="ctr">
              <a:defRPr/>
            </a:pPr>
            <a:r>
              <a:rPr lang="ru-RU" dirty="0">
                <a:latin typeface="+mn-lt"/>
              </a:rPr>
              <a:t>должник не ставится </a:t>
            </a:r>
          </a:p>
          <a:p>
            <a:pPr marL="342900" indent="-342900" algn="ctr">
              <a:defRPr/>
            </a:pPr>
            <a:r>
              <a:rPr lang="ru-RU" dirty="0">
                <a:latin typeface="+mn-lt"/>
              </a:rPr>
              <a:t>в известность </a:t>
            </a:r>
          </a:p>
          <a:p>
            <a:pPr marL="342900" indent="-342900" algn="ctr">
              <a:defRPr/>
            </a:pPr>
            <a:r>
              <a:rPr lang="ru-RU" dirty="0">
                <a:latin typeface="+mn-lt"/>
              </a:rPr>
              <a:t>о совершенной уступке права</a:t>
            </a:r>
          </a:p>
        </p:txBody>
      </p:sp>
      <p:sp>
        <p:nvSpPr>
          <p:cNvPr id="13" name="AutoShape 5"/>
          <p:cNvSpPr>
            <a:spLocks noChangeArrowheads="1"/>
          </p:cNvSpPr>
          <p:nvPr/>
        </p:nvSpPr>
        <p:spPr bwMode="auto">
          <a:xfrm>
            <a:off x="1979613" y="4868863"/>
            <a:ext cx="5113337" cy="15843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000" b="1" u="sng" dirty="0">
                <a:latin typeface="+mj-lt"/>
              </a:rPr>
              <a:t>Полуоткрытый факторинг</a:t>
            </a:r>
            <a:r>
              <a:rPr lang="ru-RU" sz="2000" b="1" dirty="0">
                <a:latin typeface="+mj-lt"/>
              </a:rPr>
              <a:t> </a:t>
            </a:r>
            <a:r>
              <a:rPr lang="ru-RU" sz="2000" dirty="0">
                <a:latin typeface="+mj-lt"/>
              </a:rPr>
              <a:t>– </a:t>
            </a:r>
          </a:p>
          <a:p>
            <a:pPr marL="342900" indent="-342900" algn="ctr">
              <a:defRPr/>
            </a:pPr>
            <a:endParaRPr lang="ru-RU" dirty="0">
              <a:latin typeface="+mj-lt"/>
            </a:endParaRPr>
          </a:p>
          <a:p>
            <a:pPr marL="342900" indent="-342900" algn="ctr">
              <a:defRPr/>
            </a:pPr>
            <a:r>
              <a:rPr lang="ru-RU" dirty="0">
                <a:latin typeface="+mj-lt"/>
              </a:rPr>
              <a:t>должник уведомляется о </a:t>
            </a:r>
          </a:p>
          <a:p>
            <a:pPr marL="342900" indent="-342900" algn="ctr">
              <a:defRPr/>
            </a:pPr>
            <a:r>
              <a:rPr lang="ru-RU" dirty="0">
                <a:latin typeface="+mj-lt"/>
              </a:rPr>
              <a:t>состоявшейся уступке права </a:t>
            </a:r>
          </a:p>
          <a:p>
            <a:pPr marL="342900" indent="-342900" algn="ctr">
              <a:defRPr/>
            </a:pPr>
            <a:r>
              <a:rPr lang="ru-RU" dirty="0">
                <a:latin typeface="+mj-lt"/>
              </a:rPr>
              <a:t>только в момент платежа</a:t>
            </a:r>
          </a:p>
        </p:txBody>
      </p:sp>
      <p:cxnSp>
        <p:nvCxnSpPr>
          <p:cNvPr id="20" name="Прямая со стрелкой 19"/>
          <p:cNvCxnSpPr>
            <a:endCxn id="13" idx="0"/>
          </p:cNvCxnSpPr>
          <p:nvPr/>
        </p:nvCxnSpPr>
        <p:spPr bwMode="auto">
          <a:xfrm>
            <a:off x="4500563" y="1700213"/>
            <a:ext cx="34925" cy="3168650"/>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1" name="Прямоугольник 10"/>
          <p:cNvSpPr/>
          <p:nvPr/>
        </p:nvSpPr>
        <p:spPr>
          <a:xfrm>
            <a:off x="8498690" y="586591"/>
            <a:ext cx="740971" cy="492443"/>
          </a:xfrm>
          <a:prstGeom prst="rect">
            <a:avLst/>
          </a:prstGeom>
        </p:spPr>
        <p:txBody>
          <a:bodyPr wrap="none">
            <a:spAutoFit/>
          </a:bodyPr>
          <a:lstStyle/>
          <a:p>
            <a:r>
              <a:rPr lang="ru-RU" sz="2600" b="1" dirty="0">
                <a:solidFill>
                  <a:srgbClr val="40464F"/>
                </a:solidFill>
              </a:rPr>
              <a:t>217</a:t>
            </a:r>
          </a:p>
        </p:txBody>
      </p:sp>
    </p:spTree>
    <p:extLst>
      <p:ext uri="{BB962C8B-B14F-4D97-AF65-F5344CB8AC3E}">
        <p14:creationId xmlns:p14="http://schemas.microsoft.com/office/powerpoint/2010/main" val="4096877397"/>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95288" y="188913"/>
            <a:ext cx="8229600" cy="1371600"/>
          </a:xfrm>
        </p:spPr>
        <p:txBody>
          <a:bodyPr>
            <a:normAutofit fontScale="90000"/>
          </a:bodyPr>
          <a:lstStyle/>
          <a:p>
            <a:pPr algn="ctr">
              <a:defRPr/>
            </a:pPr>
            <a:r>
              <a:rPr lang="ru-RU" sz="2400" b="1" dirty="0"/>
              <a:t/>
            </a:r>
            <a:br>
              <a:rPr lang="ru-RU" sz="2400" b="1" dirty="0"/>
            </a:br>
            <a:r>
              <a:rPr lang="ru-RU" sz="2400" b="1" dirty="0"/>
              <a:t/>
            </a:r>
            <a:br>
              <a:rPr lang="ru-RU" sz="2400" b="1" dirty="0"/>
            </a:br>
            <a:r>
              <a:rPr lang="ru-RU" sz="2400" b="1" dirty="0"/>
              <a:t>Виды факторинга </a:t>
            </a:r>
            <a:br>
              <a:rPr lang="ru-RU" sz="2400" b="1" dirty="0"/>
            </a:br>
            <a:r>
              <a:rPr lang="ru-RU" sz="2400" b="1" dirty="0"/>
              <a:t>(учетом правовой, экономической теории и международного опыта)</a:t>
            </a:r>
            <a:endParaRPr lang="ru-RU" dirty="0"/>
          </a:p>
        </p:txBody>
      </p:sp>
      <p:cxnSp>
        <p:nvCxnSpPr>
          <p:cNvPr id="134146" name="Прямая соединительная линия 11"/>
          <p:cNvCxnSpPr>
            <a:cxnSpLocks noChangeShapeType="1"/>
          </p:cNvCxnSpPr>
          <p:nvPr/>
        </p:nvCxnSpPr>
        <p:spPr bwMode="auto">
          <a:xfrm>
            <a:off x="3492500" y="1916113"/>
            <a:ext cx="1800225" cy="0"/>
          </a:xfrm>
          <a:prstGeom prst="line">
            <a:avLst/>
          </a:prstGeom>
          <a:noFill/>
          <a:ln w="38100" algn="ctr">
            <a:solidFill>
              <a:schemeClr val="tx1"/>
            </a:solidFill>
            <a:round/>
            <a:headEnd/>
            <a:tailEnd/>
          </a:ln>
        </p:spPr>
      </p:cxnSp>
      <p:sp>
        <p:nvSpPr>
          <p:cNvPr id="9" name="AutoShape 5"/>
          <p:cNvSpPr>
            <a:spLocks noChangeArrowheads="1"/>
          </p:cNvSpPr>
          <p:nvPr/>
        </p:nvSpPr>
        <p:spPr bwMode="auto">
          <a:xfrm>
            <a:off x="323850" y="2708275"/>
            <a:ext cx="3960813" cy="324167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000" b="1" u="sng" dirty="0">
                <a:latin typeface="+mn-lt"/>
              </a:rPr>
              <a:t>Факторинг </a:t>
            </a:r>
          </a:p>
          <a:p>
            <a:pPr marL="342900" indent="-342900" algn="ctr">
              <a:defRPr/>
            </a:pPr>
            <a:r>
              <a:rPr lang="ru-RU" sz="2000" b="1" u="sng" dirty="0">
                <a:latin typeface="+mn-lt"/>
              </a:rPr>
              <a:t>с правом регресса</a:t>
            </a:r>
            <a:r>
              <a:rPr lang="ru-RU" sz="2000" b="1" dirty="0">
                <a:latin typeface="+mn-lt"/>
              </a:rPr>
              <a:t> </a:t>
            </a:r>
            <a:r>
              <a:rPr lang="ru-RU" sz="2000" dirty="0">
                <a:latin typeface="+mn-lt"/>
              </a:rPr>
              <a:t>– </a:t>
            </a:r>
          </a:p>
          <a:p>
            <a:pPr marL="342900" indent="-342900" algn="ctr">
              <a:defRPr/>
            </a:pPr>
            <a:endParaRPr lang="ru-RU" dirty="0">
              <a:latin typeface="+mn-lt"/>
            </a:endParaRPr>
          </a:p>
          <a:p>
            <a:pPr marL="342900" indent="-342900" algn="ctr">
              <a:defRPr/>
            </a:pPr>
            <a:r>
              <a:rPr lang="ru-RU" dirty="0">
                <a:latin typeface="+mn-lt"/>
              </a:rPr>
              <a:t>финансовый агент наделяется</a:t>
            </a:r>
          </a:p>
          <a:p>
            <a:pPr marL="342900" indent="-342900" algn="ctr">
              <a:defRPr/>
            </a:pPr>
            <a:r>
              <a:rPr lang="ru-RU" dirty="0">
                <a:latin typeface="+mn-lt"/>
              </a:rPr>
              <a:t>правом на получение от клиента </a:t>
            </a:r>
          </a:p>
          <a:p>
            <a:pPr marL="342900" indent="-342900" algn="ctr">
              <a:defRPr/>
            </a:pPr>
            <a:r>
              <a:rPr lang="ru-RU" dirty="0">
                <a:latin typeface="+mn-lt"/>
              </a:rPr>
              <a:t>денежной суммы, которая по </a:t>
            </a:r>
          </a:p>
          <a:p>
            <a:pPr marL="342900" indent="-342900" algn="ctr">
              <a:defRPr/>
            </a:pPr>
            <a:r>
              <a:rPr lang="ru-RU" dirty="0">
                <a:latin typeface="+mn-lt"/>
              </a:rPr>
              <a:t>каким-то причинам (за </a:t>
            </a:r>
          </a:p>
          <a:p>
            <a:pPr marL="342900" indent="-342900" algn="ctr">
              <a:defRPr/>
            </a:pPr>
            <a:r>
              <a:rPr lang="ru-RU" dirty="0">
                <a:latin typeface="+mn-lt"/>
              </a:rPr>
              <a:t>исключением недействительности</a:t>
            </a:r>
          </a:p>
          <a:p>
            <a:pPr marL="342900" indent="-342900" algn="ctr">
              <a:defRPr/>
            </a:pPr>
            <a:r>
              <a:rPr lang="ru-RU" dirty="0">
                <a:latin typeface="+mn-lt"/>
              </a:rPr>
              <a:t>уступленного права) не могла</a:t>
            </a:r>
          </a:p>
          <a:p>
            <a:pPr marL="342900" indent="-342900" algn="ctr">
              <a:defRPr/>
            </a:pPr>
            <a:r>
              <a:rPr lang="ru-RU" dirty="0">
                <a:latin typeface="+mn-lt"/>
              </a:rPr>
              <a:t>быть получена от должника</a:t>
            </a:r>
          </a:p>
        </p:txBody>
      </p:sp>
      <p:sp>
        <p:nvSpPr>
          <p:cNvPr id="10" name="AutoShape 5"/>
          <p:cNvSpPr>
            <a:spLocks noChangeArrowheads="1"/>
          </p:cNvSpPr>
          <p:nvPr/>
        </p:nvSpPr>
        <p:spPr bwMode="auto">
          <a:xfrm>
            <a:off x="4859338" y="2565400"/>
            <a:ext cx="3960812" cy="360045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000" b="1" u="sng" dirty="0">
                <a:latin typeface="+mn-lt"/>
              </a:rPr>
              <a:t>Факторинг</a:t>
            </a:r>
          </a:p>
          <a:p>
            <a:pPr marL="342900" indent="-342900" algn="ctr">
              <a:defRPr/>
            </a:pPr>
            <a:r>
              <a:rPr lang="ru-RU" sz="2000" b="1" u="sng" dirty="0">
                <a:latin typeface="+mn-lt"/>
              </a:rPr>
              <a:t>без права регресса</a:t>
            </a:r>
            <a:r>
              <a:rPr lang="ru-RU" sz="2000" b="1" dirty="0">
                <a:latin typeface="+mn-lt"/>
              </a:rPr>
              <a:t> </a:t>
            </a:r>
          </a:p>
          <a:p>
            <a:pPr marL="342900" indent="-342900" algn="ctr">
              <a:defRPr/>
            </a:pPr>
            <a:r>
              <a:rPr lang="ru-RU" sz="2000" dirty="0">
                <a:latin typeface="+mn-lt"/>
              </a:rPr>
              <a:t>(безоборотный, истинный, </a:t>
            </a:r>
          </a:p>
          <a:p>
            <a:pPr marL="342900" indent="-342900" algn="ctr">
              <a:defRPr/>
            </a:pPr>
            <a:r>
              <a:rPr lang="ru-RU" sz="2000" dirty="0">
                <a:latin typeface="+mn-lt"/>
              </a:rPr>
              <a:t>классический) </a:t>
            </a:r>
            <a:r>
              <a:rPr lang="ru-RU" sz="2000" b="1" dirty="0">
                <a:latin typeface="+mn-lt"/>
              </a:rPr>
              <a:t>-</a:t>
            </a:r>
            <a:endParaRPr lang="ru-RU" dirty="0">
              <a:latin typeface="+mn-lt"/>
            </a:endParaRPr>
          </a:p>
          <a:p>
            <a:pPr marL="342900" indent="-342900" algn="ctr">
              <a:defRPr/>
            </a:pPr>
            <a:endParaRPr lang="ru-RU" dirty="0">
              <a:latin typeface="+mn-lt"/>
            </a:endParaRPr>
          </a:p>
          <a:p>
            <a:pPr marL="342900" indent="-342900" algn="ctr">
              <a:defRPr/>
            </a:pPr>
            <a:r>
              <a:rPr lang="ru-RU" dirty="0">
                <a:latin typeface="+mn-lt"/>
              </a:rPr>
              <a:t>клиент несет ответственность  </a:t>
            </a:r>
          </a:p>
          <a:p>
            <a:pPr marL="342900" indent="-342900" algn="ctr">
              <a:defRPr/>
            </a:pPr>
            <a:r>
              <a:rPr lang="ru-RU" dirty="0">
                <a:latin typeface="+mn-lt"/>
              </a:rPr>
              <a:t>лишь за недействительность </a:t>
            </a:r>
          </a:p>
          <a:p>
            <a:pPr marL="342900" indent="-342900" algn="ctr">
              <a:defRPr/>
            </a:pPr>
            <a:r>
              <a:rPr lang="ru-RU" dirty="0">
                <a:latin typeface="+mn-lt"/>
              </a:rPr>
              <a:t>уступленного права, а в остальном</a:t>
            </a:r>
          </a:p>
          <a:p>
            <a:pPr marL="342900" indent="-342900" algn="ctr">
              <a:defRPr/>
            </a:pPr>
            <a:r>
              <a:rPr lang="ru-RU" dirty="0">
                <a:latin typeface="+mn-lt"/>
              </a:rPr>
              <a:t>финансовый агент принимает на </a:t>
            </a:r>
          </a:p>
          <a:p>
            <a:pPr marL="342900" indent="-342900" algn="ctr">
              <a:defRPr/>
            </a:pPr>
            <a:r>
              <a:rPr lang="ru-RU" dirty="0">
                <a:latin typeface="+mn-lt"/>
              </a:rPr>
              <a:t>себя риск неплатежа по </a:t>
            </a:r>
          </a:p>
          <a:p>
            <a:pPr marL="342900" indent="-342900" algn="ctr">
              <a:defRPr/>
            </a:pPr>
            <a:r>
              <a:rPr lang="ru-RU" dirty="0">
                <a:latin typeface="+mn-lt"/>
              </a:rPr>
              <a:t>уступленному требованию</a:t>
            </a:r>
          </a:p>
        </p:txBody>
      </p:sp>
      <p:cxnSp>
        <p:nvCxnSpPr>
          <p:cNvPr id="8" name="Прямая со стрелкой 7"/>
          <p:cNvCxnSpPr>
            <a:endCxn id="9" idx="0"/>
          </p:cNvCxnSpPr>
          <p:nvPr/>
        </p:nvCxnSpPr>
        <p:spPr bwMode="auto">
          <a:xfrm flipH="1">
            <a:off x="2303463" y="1916113"/>
            <a:ext cx="2124075" cy="792162"/>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7" name="Прямая со стрелкой 6"/>
          <p:cNvCxnSpPr>
            <a:endCxn id="10" idx="0"/>
          </p:cNvCxnSpPr>
          <p:nvPr/>
        </p:nvCxnSpPr>
        <p:spPr bwMode="auto">
          <a:xfrm>
            <a:off x="4427538" y="1916113"/>
            <a:ext cx="2413000" cy="649287"/>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1" name="Прямоугольник 10"/>
          <p:cNvSpPr/>
          <p:nvPr/>
        </p:nvSpPr>
        <p:spPr>
          <a:xfrm>
            <a:off x="8498690" y="586591"/>
            <a:ext cx="740971" cy="492443"/>
          </a:xfrm>
          <a:prstGeom prst="rect">
            <a:avLst/>
          </a:prstGeom>
        </p:spPr>
        <p:txBody>
          <a:bodyPr wrap="none">
            <a:spAutoFit/>
          </a:bodyPr>
          <a:lstStyle/>
          <a:p>
            <a:r>
              <a:rPr lang="ru-RU" sz="2600" b="1" dirty="0">
                <a:solidFill>
                  <a:srgbClr val="40464F"/>
                </a:solidFill>
              </a:rPr>
              <a:t>218</a:t>
            </a:r>
          </a:p>
        </p:txBody>
      </p:sp>
    </p:spTree>
    <p:extLst>
      <p:ext uri="{BB962C8B-B14F-4D97-AF65-F5344CB8AC3E}">
        <p14:creationId xmlns:p14="http://schemas.microsoft.com/office/powerpoint/2010/main" val="3212397060"/>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95288" y="188913"/>
            <a:ext cx="8229600" cy="1371600"/>
          </a:xfrm>
        </p:spPr>
        <p:txBody>
          <a:bodyPr>
            <a:normAutofit fontScale="90000"/>
          </a:bodyPr>
          <a:lstStyle/>
          <a:p>
            <a:pPr algn="ctr">
              <a:defRPr/>
            </a:pPr>
            <a:r>
              <a:rPr lang="ru-RU" sz="2400" b="1" dirty="0"/>
              <a:t/>
            </a:r>
            <a:br>
              <a:rPr lang="ru-RU" sz="2400" b="1" dirty="0"/>
            </a:br>
            <a:r>
              <a:rPr lang="ru-RU" sz="2400" b="1" dirty="0"/>
              <a:t/>
            </a:r>
            <a:br>
              <a:rPr lang="ru-RU" sz="2400" b="1" dirty="0"/>
            </a:br>
            <a:r>
              <a:rPr lang="ru-RU" sz="2400" b="1" dirty="0"/>
              <a:t>Виды факторинга </a:t>
            </a:r>
            <a:br>
              <a:rPr lang="ru-RU" sz="2400" b="1" dirty="0"/>
            </a:br>
            <a:r>
              <a:rPr lang="ru-RU" sz="2400" b="1" dirty="0"/>
              <a:t>(учетом правовой, экономической теории и международного опыта)</a:t>
            </a:r>
            <a:endParaRPr lang="ru-RU" dirty="0"/>
          </a:p>
        </p:txBody>
      </p:sp>
      <p:cxnSp>
        <p:nvCxnSpPr>
          <p:cNvPr id="135170" name="Прямая соединительная линия 11"/>
          <p:cNvCxnSpPr>
            <a:cxnSpLocks noChangeShapeType="1"/>
          </p:cNvCxnSpPr>
          <p:nvPr/>
        </p:nvCxnSpPr>
        <p:spPr bwMode="auto">
          <a:xfrm>
            <a:off x="3492500" y="1916113"/>
            <a:ext cx="1800225" cy="0"/>
          </a:xfrm>
          <a:prstGeom prst="line">
            <a:avLst/>
          </a:prstGeom>
          <a:noFill/>
          <a:ln w="38100" algn="ctr">
            <a:solidFill>
              <a:schemeClr val="tx1"/>
            </a:solidFill>
            <a:round/>
            <a:headEnd/>
            <a:tailEnd/>
          </a:ln>
        </p:spPr>
      </p:cxnSp>
      <p:sp>
        <p:nvSpPr>
          <p:cNvPr id="9" name="AutoShape 5"/>
          <p:cNvSpPr>
            <a:spLocks noChangeArrowheads="1"/>
          </p:cNvSpPr>
          <p:nvPr/>
        </p:nvSpPr>
        <p:spPr bwMode="auto">
          <a:xfrm>
            <a:off x="468313" y="2708275"/>
            <a:ext cx="3959225" cy="324167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000" b="1" u="sng" dirty="0">
                <a:latin typeface="+mn-lt"/>
              </a:rPr>
              <a:t>Полный факторинг</a:t>
            </a:r>
            <a:r>
              <a:rPr lang="ru-RU" sz="2000" b="1" dirty="0">
                <a:latin typeface="+mn-lt"/>
              </a:rPr>
              <a:t> </a:t>
            </a:r>
            <a:r>
              <a:rPr lang="ru-RU" sz="2000" dirty="0">
                <a:latin typeface="+mn-lt"/>
              </a:rPr>
              <a:t>– </a:t>
            </a:r>
          </a:p>
          <a:p>
            <a:pPr marL="342900" indent="-342900" algn="ctr">
              <a:defRPr/>
            </a:pPr>
            <a:endParaRPr lang="ru-RU" dirty="0">
              <a:latin typeface="+mn-lt"/>
            </a:endParaRPr>
          </a:p>
          <a:p>
            <a:pPr marL="342900" indent="-342900" algn="ctr">
              <a:defRPr/>
            </a:pPr>
            <a:r>
              <a:rPr lang="ru-RU" dirty="0">
                <a:latin typeface="+mn-lt"/>
              </a:rPr>
              <a:t>клиент уступает </a:t>
            </a:r>
          </a:p>
          <a:p>
            <a:pPr marL="342900" indent="-342900" algn="ctr">
              <a:defRPr/>
            </a:pPr>
            <a:r>
              <a:rPr lang="ru-RU" dirty="0">
                <a:latin typeface="+mn-lt"/>
              </a:rPr>
              <a:t>финансовому агенту </a:t>
            </a:r>
          </a:p>
          <a:p>
            <a:pPr marL="342900" indent="-342900" algn="ctr">
              <a:defRPr/>
            </a:pPr>
            <a:r>
              <a:rPr lang="ru-RU" dirty="0">
                <a:latin typeface="+mn-lt"/>
              </a:rPr>
              <a:t>всю дебиторскую задолженность</a:t>
            </a:r>
          </a:p>
          <a:p>
            <a:pPr marL="342900" indent="-342900" algn="ctr">
              <a:defRPr/>
            </a:pPr>
            <a:r>
              <a:rPr lang="ru-RU" dirty="0">
                <a:latin typeface="+mn-lt"/>
              </a:rPr>
              <a:t>по отношению ко всем или </a:t>
            </a:r>
          </a:p>
          <a:p>
            <a:pPr marL="342900" indent="-342900" algn="ctr">
              <a:defRPr/>
            </a:pPr>
            <a:r>
              <a:rPr lang="ru-RU" dirty="0">
                <a:latin typeface="+mn-lt"/>
              </a:rPr>
              <a:t>к определенным должник</a:t>
            </a:r>
            <a:r>
              <a:rPr lang="ru-RU" dirty="0">
                <a:latin typeface="Tahoma" pitchFamily="34" charset="0"/>
              </a:rPr>
              <a:t>ам</a:t>
            </a:r>
          </a:p>
        </p:txBody>
      </p:sp>
      <p:sp>
        <p:nvSpPr>
          <p:cNvPr id="10" name="AutoShape 5"/>
          <p:cNvSpPr>
            <a:spLocks noChangeArrowheads="1"/>
          </p:cNvSpPr>
          <p:nvPr/>
        </p:nvSpPr>
        <p:spPr bwMode="auto">
          <a:xfrm>
            <a:off x="4716463" y="2708275"/>
            <a:ext cx="3959225" cy="324167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000" b="1" u="sng" dirty="0">
                <a:latin typeface="+mn-lt"/>
              </a:rPr>
              <a:t>Факультативный</a:t>
            </a:r>
          </a:p>
          <a:p>
            <a:pPr marL="342900" indent="-342900" algn="ctr">
              <a:defRPr/>
            </a:pPr>
            <a:r>
              <a:rPr lang="ru-RU" sz="2000" b="1" u="sng" dirty="0">
                <a:latin typeface="+mn-lt"/>
              </a:rPr>
              <a:t>факторинг</a:t>
            </a:r>
            <a:r>
              <a:rPr lang="ru-RU" sz="2000" dirty="0">
                <a:latin typeface="+mn-lt"/>
              </a:rPr>
              <a:t> </a:t>
            </a:r>
            <a:r>
              <a:rPr lang="ru-RU" sz="2000" b="1" dirty="0">
                <a:latin typeface="+mn-lt"/>
              </a:rPr>
              <a:t>–</a:t>
            </a:r>
          </a:p>
          <a:p>
            <a:pPr marL="342900" indent="-342900" algn="ctr">
              <a:defRPr/>
            </a:pPr>
            <a:endParaRPr lang="ru-RU" sz="2000" b="1" dirty="0">
              <a:latin typeface="+mn-lt"/>
            </a:endParaRPr>
          </a:p>
          <a:p>
            <a:pPr marL="342900" indent="-342900" algn="ctr">
              <a:defRPr/>
            </a:pPr>
            <a:r>
              <a:rPr lang="ru-RU" dirty="0">
                <a:latin typeface="+mn-lt"/>
              </a:rPr>
              <a:t>клиент уступает </a:t>
            </a:r>
          </a:p>
          <a:p>
            <a:pPr marL="342900" indent="-342900" algn="ctr">
              <a:defRPr/>
            </a:pPr>
            <a:r>
              <a:rPr lang="ru-RU" dirty="0">
                <a:latin typeface="+mn-lt"/>
              </a:rPr>
              <a:t>финансовому агенту </a:t>
            </a:r>
          </a:p>
          <a:p>
            <a:pPr marL="342900" indent="-342900" algn="ctr">
              <a:defRPr/>
            </a:pPr>
            <a:r>
              <a:rPr lang="ru-RU" dirty="0">
                <a:latin typeface="+mn-lt"/>
              </a:rPr>
              <a:t>лишь часть дебиторской </a:t>
            </a:r>
          </a:p>
          <a:p>
            <a:pPr marL="342900" indent="-342900" algn="ctr">
              <a:defRPr/>
            </a:pPr>
            <a:r>
              <a:rPr lang="ru-RU" dirty="0">
                <a:latin typeface="+mn-lt"/>
              </a:rPr>
              <a:t>задолженности по выбору</a:t>
            </a:r>
          </a:p>
          <a:p>
            <a:pPr marL="342900" indent="-342900" algn="ctr">
              <a:defRPr/>
            </a:pPr>
            <a:r>
              <a:rPr lang="ru-RU" dirty="0">
                <a:latin typeface="+mn-lt"/>
              </a:rPr>
              <a:t>финансового агента</a:t>
            </a:r>
          </a:p>
          <a:p>
            <a:pPr marL="342900" indent="-342900" algn="ctr">
              <a:defRPr/>
            </a:pPr>
            <a:endParaRPr lang="ru-RU" dirty="0">
              <a:latin typeface="Tahoma" pitchFamily="34" charset="0"/>
            </a:endParaRPr>
          </a:p>
        </p:txBody>
      </p:sp>
      <p:cxnSp>
        <p:nvCxnSpPr>
          <p:cNvPr id="8" name="Прямая со стрелкой 7"/>
          <p:cNvCxnSpPr>
            <a:endCxn id="9" idx="0"/>
          </p:cNvCxnSpPr>
          <p:nvPr/>
        </p:nvCxnSpPr>
        <p:spPr bwMode="auto">
          <a:xfrm flipH="1">
            <a:off x="2447925" y="1916113"/>
            <a:ext cx="2124075" cy="792162"/>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7" name="Прямая со стрелкой 6"/>
          <p:cNvCxnSpPr>
            <a:endCxn id="10" idx="0"/>
          </p:cNvCxnSpPr>
          <p:nvPr/>
        </p:nvCxnSpPr>
        <p:spPr bwMode="auto">
          <a:xfrm>
            <a:off x="4427538" y="1916113"/>
            <a:ext cx="2268537" cy="792162"/>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1" name="Прямоугольник 10"/>
          <p:cNvSpPr/>
          <p:nvPr/>
        </p:nvSpPr>
        <p:spPr>
          <a:xfrm>
            <a:off x="8498690" y="586591"/>
            <a:ext cx="740971" cy="492443"/>
          </a:xfrm>
          <a:prstGeom prst="rect">
            <a:avLst/>
          </a:prstGeom>
        </p:spPr>
        <p:txBody>
          <a:bodyPr wrap="none">
            <a:spAutoFit/>
          </a:bodyPr>
          <a:lstStyle/>
          <a:p>
            <a:r>
              <a:rPr lang="ru-RU" sz="2600" b="1" dirty="0">
                <a:solidFill>
                  <a:srgbClr val="40464F"/>
                </a:solidFill>
              </a:rPr>
              <a:t>219</a:t>
            </a:r>
          </a:p>
        </p:txBody>
      </p:sp>
    </p:spTree>
    <p:extLst>
      <p:ext uri="{BB962C8B-B14F-4D97-AF65-F5344CB8AC3E}">
        <p14:creationId xmlns:p14="http://schemas.microsoft.com/office/powerpoint/2010/main" val="120983877"/>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95288" y="188913"/>
            <a:ext cx="8229600" cy="1371600"/>
          </a:xfrm>
        </p:spPr>
        <p:txBody>
          <a:bodyPr>
            <a:normAutofit fontScale="90000"/>
          </a:bodyPr>
          <a:lstStyle/>
          <a:p>
            <a:pPr algn="ctr">
              <a:defRPr/>
            </a:pPr>
            <a:r>
              <a:rPr lang="ru-RU" sz="2400" b="1" dirty="0"/>
              <a:t/>
            </a:r>
            <a:br>
              <a:rPr lang="ru-RU" sz="2400" b="1" dirty="0"/>
            </a:br>
            <a:r>
              <a:rPr lang="ru-RU" sz="2400" b="1" dirty="0"/>
              <a:t/>
            </a:r>
            <a:br>
              <a:rPr lang="ru-RU" sz="2400" b="1" dirty="0"/>
            </a:br>
            <a:r>
              <a:rPr lang="ru-RU" sz="2400" b="1" dirty="0"/>
              <a:t>Виды факторинга </a:t>
            </a:r>
            <a:br>
              <a:rPr lang="ru-RU" sz="2400" b="1" dirty="0"/>
            </a:br>
            <a:r>
              <a:rPr lang="ru-RU" sz="2400" b="1" dirty="0"/>
              <a:t>(учетом правовой, экономической теории и международного опыта)</a:t>
            </a:r>
            <a:endParaRPr lang="ru-RU" dirty="0"/>
          </a:p>
        </p:txBody>
      </p:sp>
      <p:cxnSp>
        <p:nvCxnSpPr>
          <p:cNvPr id="136194" name="Прямая соединительная линия 11"/>
          <p:cNvCxnSpPr>
            <a:cxnSpLocks noChangeShapeType="1"/>
          </p:cNvCxnSpPr>
          <p:nvPr/>
        </p:nvCxnSpPr>
        <p:spPr bwMode="auto">
          <a:xfrm>
            <a:off x="3492500" y="1916113"/>
            <a:ext cx="1800225" cy="0"/>
          </a:xfrm>
          <a:prstGeom prst="line">
            <a:avLst/>
          </a:prstGeom>
          <a:noFill/>
          <a:ln w="38100" algn="ctr">
            <a:solidFill>
              <a:schemeClr val="tx1"/>
            </a:solidFill>
            <a:round/>
            <a:headEnd/>
            <a:tailEnd/>
          </a:ln>
        </p:spPr>
      </p:cxnSp>
      <p:sp>
        <p:nvSpPr>
          <p:cNvPr id="9" name="AutoShape 5"/>
          <p:cNvSpPr>
            <a:spLocks noChangeArrowheads="1"/>
          </p:cNvSpPr>
          <p:nvPr/>
        </p:nvSpPr>
        <p:spPr bwMode="auto">
          <a:xfrm>
            <a:off x="395288" y="2349500"/>
            <a:ext cx="4897437" cy="381635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000" b="1" u="sng" dirty="0">
                <a:latin typeface="+mn-lt"/>
              </a:rPr>
              <a:t>Факторинг</a:t>
            </a:r>
          </a:p>
          <a:p>
            <a:pPr marL="342900" indent="-342900" algn="ctr">
              <a:defRPr/>
            </a:pPr>
            <a:r>
              <a:rPr lang="ru-RU" sz="2000" b="1" u="sng" dirty="0">
                <a:latin typeface="+mn-lt"/>
              </a:rPr>
              <a:t>с полным сервисом</a:t>
            </a:r>
            <a:r>
              <a:rPr lang="ru-RU" sz="2000" b="1" dirty="0">
                <a:latin typeface="+mn-lt"/>
              </a:rPr>
              <a:t> </a:t>
            </a:r>
            <a:r>
              <a:rPr lang="ru-RU" sz="2000" dirty="0">
                <a:latin typeface="+mn-lt"/>
              </a:rPr>
              <a:t>– </a:t>
            </a:r>
          </a:p>
          <a:p>
            <a:pPr marL="342900" indent="-342900" algn="ctr">
              <a:defRPr/>
            </a:pPr>
            <a:endParaRPr lang="ru-RU" dirty="0">
              <a:latin typeface="+mn-lt"/>
            </a:endParaRPr>
          </a:p>
          <a:p>
            <a:pPr marL="342900" indent="-342900" algn="ctr">
              <a:defRPr/>
            </a:pPr>
            <a:r>
              <a:rPr lang="ru-RU" dirty="0">
                <a:latin typeface="+mn-lt"/>
              </a:rPr>
              <a:t>между финансовым агентом и клиентом </a:t>
            </a:r>
          </a:p>
          <a:p>
            <a:pPr marL="342900" indent="-342900" algn="ctr">
              <a:defRPr/>
            </a:pPr>
            <a:r>
              <a:rPr lang="ru-RU" dirty="0">
                <a:latin typeface="+mn-lt"/>
              </a:rPr>
              <a:t>заключается договор рамочного типа, по </a:t>
            </a:r>
          </a:p>
          <a:p>
            <a:pPr marL="342900" indent="-342900" algn="ctr">
              <a:defRPr/>
            </a:pPr>
            <a:r>
              <a:rPr lang="ru-RU" dirty="0">
                <a:latin typeface="+mn-lt"/>
              </a:rPr>
              <a:t>которому клиент под предоставляемое ему</a:t>
            </a:r>
          </a:p>
          <a:p>
            <a:pPr marL="342900" indent="-342900" algn="ctr">
              <a:defRPr/>
            </a:pPr>
            <a:r>
              <a:rPr lang="ru-RU" dirty="0">
                <a:latin typeface="+mn-lt"/>
              </a:rPr>
              <a:t>финансирование обязуется свои права </a:t>
            </a:r>
          </a:p>
          <a:p>
            <a:pPr marL="342900" indent="-342900" algn="ctr">
              <a:defRPr/>
            </a:pPr>
            <a:r>
              <a:rPr lang="ru-RU" dirty="0">
                <a:latin typeface="+mn-lt"/>
              </a:rPr>
              <a:t>требования финансовому агенту по мере их</a:t>
            </a:r>
          </a:p>
          <a:p>
            <a:pPr marL="342900" indent="-342900" algn="ctr">
              <a:defRPr/>
            </a:pPr>
            <a:r>
              <a:rPr lang="ru-RU" dirty="0">
                <a:latin typeface="+mn-lt"/>
              </a:rPr>
              <a:t>возникновения в упрощенном порядке</a:t>
            </a:r>
          </a:p>
          <a:p>
            <a:pPr marL="342900" indent="-342900" algn="ctr">
              <a:defRPr/>
            </a:pPr>
            <a:endParaRPr lang="ru-RU" dirty="0">
              <a:latin typeface="+mn-lt"/>
            </a:endParaRPr>
          </a:p>
          <a:p>
            <a:pPr marL="342900" indent="-342900" algn="ctr">
              <a:defRPr/>
            </a:pPr>
            <a:r>
              <a:rPr lang="ru-RU" dirty="0">
                <a:latin typeface="+mn-lt"/>
              </a:rPr>
              <a:t>а финансовый агент оказывает клиенту </a:t>
            </a:r>
          </a:p>
          <a:p>
            <a:pPr marL="342900" indent="-342900" algn="ctr">
              <a:defRPr/>
            </a:pPr>
            <a:r>
              <a:rPr lang="ru-RU" dirty="0">
                <a:latin typeface="+mn-lt"/>
              </a:rPr>
              <a:t>услуги по бухгалтерскому учету и </a:t>
            </a:r>
          </a:p>
          <a:p>
            <a:pPr marL="342900" indent="-342900" algn="ctr">
              <a:defRPr/>
            </a:pPr>
            <a:r>
              <a:rPr lang="ru-RU" dirty="0">
                <a:latin typeface="+mn-lt"/>
              </a:rPr>
              <a:t>обработке счетов клиента</a:t>
            </a:r>
          </a:p>
        </p:txBody>
      </p:sp>
      <p:sp>
        <p:nvSpPr>
          <p:cNvPr id="10" name="AutoShape 5"/>
          <p:cNvSpPr>
            <a:spLocks noChangeArrowheads="1"/>
          </p:cNvSpPr>
          <p:nvPr/>
        </p:nvSpPr>
        <p:spPr bwMode="auto">
          <a:xfrm>
            <a:off x="5724525" y="2349500"/>
            <a:ext cx="2951163" cy="381635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000" b="1" u="sng" dirty="0">
                <a:latin typeface="+mn-lt"/>
              </a:rPr>
              <a:t>Агентский </a:t>
            </a:r>
          </a:p>
          <a:p>
            <a:pPr marL="342900" indent="-342900" algn="ctr">
              <a:defRPr/>
            </a:pPr>
            <a:r>
              <a:rPr lang="ru-RU" sz="2000" b="1" u="sng" dirty="0">
                <a:latin typeface="+mn-lt"/>
              </a:rPr>
              <a:t>факторинг</a:t>
            </a:r>
            <a:r>
              <a:rPr lang="ru-RU" sz="2000" dirty="0">
                <a:latin typeface="+mn-lt"/>
              </a:rPr>
              <a:t> </a:t>
            </a:r>
            <a:r>
              <a:rPr lang="ru-RU" sz="2000" b="1" dirty="0">
                <a:latin typeface="+mn-lt"/>
              </a:rPr>
              <a:t>–</a:t>
            </a:r>
          </a:p>
          <a:p>
            <a:pPr marL="342900" indent="-342900" algn="ctr">
              <a:defRPr/>
            </a:pPr>
            <a:endParaRPr lang="ru-RU" sz="2000" b="1" dirty="0">
              <a:latin typeface="+mn-lt"/>
            </a:endParaRPr>
          </a:p>
          <a:p>
            <a:pPr marL="342900" indent="-342900" algn="ctr">
              <a:defRPr/>
            </a:pPr>
            <a:r>
              <a:rPr lang="ru-RU" dirty="0">
                <a:latin typeface="+mn-lt"/>
              </a:rPr>
              <a:t>финансовый агент</a:t>
            </a:r>
          </a:p>
          <a:p>
            <a:pPr marL="342900" indent="-342900" algn="ctr">
              <a:defRPr/>
            </a:pPr>
            <a:r>
              <a:rPr lang="ru-RU" dirty="0">
                <a:latin typeface="+mn-lt"/>
              </a:rPr>
              <a:t>не осуществляет </a:t>
            </a:r>
          </a:p>
          <a:p>
            <a:pPr marL="342900" indent="-342900" algn="ctr">
              <a:defRPr/>
            </a:pPr>
            <a:r>
              <a:rPr lang="ru-RU" dirty="0">
                <a:latin typeface="+mn-lt"/>
              </a:rPr>
              <a:t>какого-либо контроля за</a:t>
            </a:r>
          </a:p>
          <a:p>
            <a:pPr marL="342900" indent="-342900" algn="ctr">
              <a:defRPr/>
            </a:pPr>
            <a:r>
              <a:rPr lang="ru-RU" dirty="0">
                <a:latin typeface="+mn-lt"/>
              </a:rPr>
              <a:t>дебиторской </a:t>
            </a:r>
          </a:p>
          <a:p>
            <a:pPr marL="342900" indent="-342900" algn="ctr">
              <a:defRPr/>
            </a:pPr>
            <a:r>
              <a:rPr lang="ru-RU" dirty="0">
                <a:latin typeface="+mn-lt"/>
              </a:rPr>
              <a:t>задолженностью клиента,</a:t>
            </a:r>
          </a:p>
          <a:p>
            <a:pPr marL="342900" indent="-342900" algn="ctr">
              <a:defRPr/>
            </a:pPr>
            <a:r>
              <a:rPr lang="ru-RU" dirty="0">
                <a:latin typeface="+mn-lt"/>
              </a:rPr>
              <a:t>который сам получает </a:t>
            </a:r>
          </a:p>
          <a:p>
            <a:pPr marL="342900" indent="-342900" algn="ctr">
              <a:defRPr/>
            </a:pPr>
            <a:r>
              <a:rPr lang="ru-RU" dirty="0">
                <a:latin typeface="+mn-lt"/>
              </a:rPr>
              <a:t>платежи от должников </a:t>
            </a:r>
          </a:p>
          <a:p>
            <a:pPr marL="342900" indent="-342900" algn="ctr">
              <a:defRPr/>
            </a:pPr>
            <a:r>
              <a:rPr lang="ru-RU" dirty="0">
                <a:latin typeface="+mn-lt"/>
              </a:rPr>
              <a:t>в пользу</a:t>
            </a:r>
          </a:p>
          <a:p>
            <a:pPr marL="342900" indent="-342900" algn="ctr">
              <a:defRPr/>
            </a:pPr>
            <a:r>
              <a:rPr lang="ru-RU" dirty="0">
                <a:latin typeface="+mn-lt"/>
              </a:rPr>
              <a:t>финансового агента</a:t>
            </a:r>
          </a:p>
          <a:p>
            <a:pPr marL="342900" indent="-342900" algn="ctr">
              <a:defRPr/>
            </a:pPr>
            <a:endParaRPr lang="ru-RU" dirty="0">
              <a:latin typeface="Tahoma" pitchFamily="34" charset="0"/>
            </a:endParaRPr>
          </a:p>
        </p:txBody>
      </p:sp>
      <p:cxnSp>
        <p:nvCxnSpPr>
          <p:cNvPr id="8" name="Прямая со стрелкой 7"/>
          <p:cNvCxnSpPr>
            <a:endCxn id="9" idx="0"/>
          </p:cNvCxnSpPr>
          <p:nvPr/>
        </p:nvCxnSpPr>
        <p:spPr bwMode="auto">
          <a:xfrm flipH="1">
            <a:off x="2843213" y="1916113"/>
            <a:ext cx="1584325" cy="433387"/>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7" name="Прямая со стрелкой 6"/>
          <p:cNvCxnSpPr>
            <a:endCxn id="10" idx="0"/>
          </p:cNvCxnSpPr>
          <p:nvPr/>
        </p:nvCxnSpPr>
        <p:spPr bwMode="auto">
          <a:xfrm>
            <a:off x="4356100" y="1916113"/>
            <a:ext cx="2844800" cy="433387"/>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1" name="Прямоугольник 10"/>
          <p:cNvSpPr/>
          <p:nvPr/>
        </p:nvSpPr>
        <p:spPr>
          <a:xfrm>
            <a:off x="8498690" y="586591"/>
            <a:ext cx="740971" cy="492443"/>
          </a:xfrm>
          <a:prstGeom prst="rect">
            <a:avLst/>
          </a:prstGeom>
        </p:spPr>
        <p:txBody>
          <a:bodyPr wrap="none">
            <a:spAutoFit/>
          </a:bodyPr>
          <a:lstStyle/>
          <a:p>
            <a:r>
              <a:rPr lang="ru-RU" sz="2600" b="1" dirty="0">
                <a:solidFill>
                  <a:srgbClr val="40464F"/>
                </a:solidFill>
              </a:rPr>
              <a:t>220</a:t>
            </a:r>
          </a:p>
        </p:txBody>
      </p:sp>
    </p:spTree>
    <p:extLst>
      <p:ext uri="{BB962C8B-B14F-4D97-AF65-F5344CB8AC3E}">
        <p14:creationId xmlns:p14="http://schemas.microsoft.com/office/powerpoint/2010/main" val="2693207595"/>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95288" y="188913"/>
            <a:ext cx="8229600" cy="1371600"/>
          </a:xfrm>
        </p:spPr>
        <p:txBody>
          <a:bodyPr>
            <a:normAutofit fontScale="90000"/>
          </a:bodyPr>
          <a:lstStyle/>
          <a:p>
            <a:pPr algn="ctr">
              <a:defRPr/>
            </a:pPr>
            <a:r>
              <a:rPr lang="ru-RU" sz="2400" b="1" dirty="0"/>
              <a:t/>
            </a:r>
            <a:br>
              <a:rPr lang="ru-RU" sz="2400" b="1" dirty="0"/>
            </a:br>
            <a:r>
              <a:rPr lang="ru-RU" sz="2400" b="1" dirty="0"/>
              <a:t/>
            </a:r>
            <a:br>
              <a:rPr lang="ru-RU" sz="2400" b="1" dirty="0"/>
            </a:br>
            <a:r>
              <a:rPr lang="ru-RU" sz="2400" b="1" dirty="0"/>
              <a:t>Виды факторинга </a:t>
            </a:r>
            <a:br>
              <a:rPr lang="ru-RU" sz="2400" b="1" dirty="0"/>
            </a:br>
            <a:r>
              <a:rPr lang="ru-RU" sz="2400" b="1" dirty="0"/>
              <a:t>(учетом правовой, экономической теории и международного опыта)</a:t>
            </a:r>
            <a:endParaRPr lang="ru-RU" dirty="0"/>
          </a:p>
        </p:txBody>
      </p:sp>
      <p:cxnSp>
        <p:nvCxnSpPr>
          <p:cNvPr id="137218" name="Прямая соединительная линия 11"/>
          <p:cNvCxnSpPr>
            <a:cxnSpLocks noChangeShapeType="1"/>
          </p:cNvCxnSpPr>
          <p:nvPr/>
        </p:nvCxnSpPr>
        <p:spPr bwMode="auto">
          <a:xfrm>
            <a:off x="3492500" y="1916113"/>
            <a:ext cx="1800225" cy="0"/>
          </a:xfrm>
          <a:prstGeom prst="line">
            <a:avLst/>
          </a:prstGeom>
          <a:noFill/>
          <a:ln w="38100" algn="ctr">
            <a:solidFill>
              <a:schemeClr val="tx1"/>
            </a:solidFill>
            <a:round/>
            <a:headEnd/>
            <a:tailEnd/>
          </a:ln>
        </p:spPr>
      </p:cxnSp>
      <p:sp>
        <p:nvSpPr>
          <p:cNvPr id="9" name="AutoShape 5"/>
          <p:cNvSpPr>
            <a:spLocks noChangeArrowheads="1"/>
          </p:cNvSpPr>
          <p:nvPr/>
        </p:nvSpPr>
        <p:spPr bwMode="auto">
          <a:xfrm>
            <a:off x="468313" y="2492375"/>
            <a:ext cx="3959225" cy="252095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000" b="1" u="sng" dirty="0">
                <a:latin typeface="+mn-lt"/>
              </a:rPr>
              <a:t>Длящийся факторинг</a:t>
            </a:r>
            <a:r>
              <a:rPr lang="ru-RU" sz="2000" b="1" dirty="0">
                <a:latin typeface="+mn-lt"/>
              </a:rPr>
              <a:t> </a:t>
            </a:r>
            <a:r>
              <a:rPr lang="ru-RU" sz="2000" dirty="0">
                <a:latin typeface="+mn-lt"/>
              </a:rPr>
              <a:t>– </a:t>
            </a:r>
          </a:p>
          <a:p>
            <a:pPr marL="342900" indent="-342900" algn="ctr">
              <a:defRPr/>
            </a:pPr>
            <a:endParaRPr lang="ru-RU" dirty="0">
              <a:latin typeface="+mn-lt"/>
            </a:endParaRPr>
          </a:p>
          <a:p>
            <a:pPr marL="342900" indent="-342900" algn="ctr">
              <a:defRPr/>
            </a:pPr>
            <a:r>
              <a:rPr lang="ru-RU" dirty="0">
                <a:latin typeface="+mn-lt"/>
              </a:rPr>
              <a:t>финансирование осуществляется</a:t>
            </a:r>
          </a:p>
          <a:p>
            <a:pPr marL="342900" indent="-342900" algn="ctr">
              <a:defRPr/>
            </a:pPr>
            <a:r>
              <a:rPr lang="ru-RU" dirty="0">
                <a:latin typeface="+mn-lt"/>
              </a:rPr>
              <a:t>систематически по мере</a:t>
            </a:r>
          </a:p>
          <a:p>
            <a:pPr marL="342900" indent="-342900" algn="ctr">
              <a:defRPr/>
            </a:pPr>
            <a:r>
              <a:rPr lang="ru-RU" dirty="0">
                <a:latin typeface="+mn-lt"/>
              </a:rPr>
              <a:t>возникновения уступаемых прав</a:t>
            </a:r>
            <a:endParaRPr lang="ru-RU" dirty="0">
              <a:latin typeface="Tahoma" pitchFamily="34" charset="0"/>
            </a:endParaRPr>
          </a:p>
        </p:txBody>
      </p:sp>
      <p:sp>
        <p:nvSpPr>
          <p:cNvPr id="10" name="AutoShape 5"/>
          <p:cNvSpPr>
            <a:spLocks noChangeArrowheads="1"/>
          </p:cNvSpPr>
          <p:nvPr/>
        </p:nvSpPr>
        <p:spPr bwMode="auto">
          <a:xfrm>
            <a:off x="4716463" y="2492375"/>
            <a:ext cx="3959225" cy="252095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2000" b="1" u="sng" dirty="0">
                <a:latin typeface="+mn-lt"/>
              </a:rPr>
              <a:t>Разовый факторинг</a:t>
            </a:r>
            <a:r>
              <a:rPr lang="ru-RU" sz="2000" dirty="0">
                <a:latin typeface="+mn-lt"/>
              </a:rPr>
              <a:t> </a:t>
            </a:r>
            <a:r>
              <a:rPr lang="ru-RU" sz="2000" b="1" dirty="0">
                <a:latin typeface="+mn-lt"/>
              </a:rPr>
              <a:t>–</a:t>
            </a:r>
          </a:p>
          <a:p>
            <a:pPr marL="342900" indent="-342900" algn="ctr">
              <a:defRPr/>
            </a:pPr>
            <a:endParaRPr lang="ru-RU" sz="2000" b="1" dirty="0">
              <a:latin typeface="+mn-lt"/>
            </a:endParaRPr>
          </a:p>
          <a:p>
            <a:pPr marL="342900" indent="-342900" algn="ctr">
              <a:defRPr/>
            </a:pPr>
            <a:r>
              <a:rPr lang="ru-RU" dirty="0">
                <a:latin typeface="+mn-lt"/>
              </a:rPr>
              <a:t>однократное финансирование</a:t>
            </a:r>
          </a:p>
        </p:txBody>
      </p:sp>
      <p:cxnSp>
        <p:nvCxnSpPr>
          <p:cNvPr id="8" name="Прямая со стрелкой 7"/>
          <p:cNvCxnSpPr>
            <a:endCxn id="9" idx="0"/>
          </p:cNvCxnSpPr>
          <p:nvPr/>
        </p:nvCxnSpPr>
        <p:spPr bwMode="auto">
          <a:xfrm flipH="1">
            <a:off x="2447925" y="1916113"/>
            <a:ext cx="2052638" cy="576262"/>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7" name="Прямая со стрелкой 6"/>
          <p:cNvCxnSpPr>
            <a:endCxn id="10" idx="0"/>
          </p:cNvCxnSpPr>
          <p:nvPr/>
        </p:nvCxnSpPr>
        <p:spPr bwMode="auto">
          <a:xfrm>
            <a:off x="4427538" y="1916113"/>
            <a:ext cx="2268537" cy="576262"/>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1" name="Прямоугольник 10"/>
          <p:cNvSpPr/>
          <p:nvPr/>
        </p:nvSpPr>
        <p:spPr>
          <a:xfrm>
            <a:off x="8498690" y="586591"/>
            <a:ext cx="740971" cy="492443"/>
          </a:xfrm>
          <a:prstGeom prst="rect">
            <a:avLst/>
          </a:prstGeom>
        </p:spPr>
        <p:txBody>
          <a:bodyPr wrap="none">
            <a:spAutoFit/>
          </a:bodyPr>
          <a:lstStyle/>
          <a:p>
            <a:r>
              <a:rPr lang="ru-RU" sz="2600" b="1" dirty="0">
                <a:solidFill>
                  <a:srgbClr val="40464F"/>
                </a:solidFill>
              </a:rPr>
              <a:t>221</a:t>
            </a:r>
          </a:p>
        </p:txBody>
      </p:sp>
    </p:spTree>
    <p:extLst>
      <p:ext uri="{BB962C8B-B14F-4D97-AF65-F5344CB8AC3E}">
        <p14:creationId xmlns:p14="http://schemas.microsoft.com/office/powerpoint/2010/main" val="2294855173"/>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95536" y="116632"/>
            <a:ext cx="7879222" cy="4370427"/>
          </a:xfrm>
          <a:prstGeom prst="rect">
            <a:avLst/>
          </a:prstGeom>
        </p:spPr>
        <p:txBody>
          <a:bodyPr wrap="square">
            <a:spAutoFit/>
          </a:bodyPr>
          <a:lstStyle/>
          <a:p>
            <a:pPr algn="ctr" eaLnBrk="0" fontAlgn="base" hangingPunct="0">
              <a:spcBef>
                <a:spcPct val="0"/>
              </a:spcBef>
              <a:spcAft>
                <a:spcPct val="0"/>
              </a:spcAft>
              <a:defRPr/>
            </a:pPr>
            <a:endParaRPr lang="ru-RU" sz="1600" kern="0" dirty="0"/>
          </a:p>
          <a:p>
            <a:pPr algn="ctr" eaLnBrk="0" fontAlgn="base" hangingPunct="0">
              <a:spcBef>
                <a:spcPct val="0"/>
              </a:spcBef>
              <a:spcAft>
                <a:spcPct val="0"/>
              </a:spcAft>
              <a:defRPr/>
            </a:pPr>
            <a:r>
              <a:rPr lang="ru-RU" sz="1600" kern="0" dirty="0"/>
              <a:t>Гражданское право (особенная часть)</a:t>
            </a:r>
          </a:p>
          <a:p>
            <a:pPr algn="ctr" eaLnBrk="0" fontAlgn="base" hangingPunct="0">
              <a:spcBef>
                <a:spcPct val="0"/>
              </a:spcBef>
              <a:spcAft>
                <a:spcPct val="0"/>
              </a:spcAft>
              <a:defRPr/>
            </a:pPr>
            <a:r>
              <a:rPr lang="ru-RU" sz="1600" kern="0" dirty="0"/>
              <a:t>направление подготовки </a:t>
            </a:r>
          </a:p>
          <a:p>
            <a:pPr algn="ctr" eaLnBrk="0" fontAlgn="base" hangingPunct="0">
              <a:spcBef>
                <a:spcPct val="0"/>
              </a:spcBef>
              <a:spcAft>
                <a:spcPct val="0"/>
              </a:spcAft>
              <a:defRPr/>
            </a:pPr>
            <a:r>
              <a:rPr lang="ru-RU" sz="1600" kern="0" dirty="0"/>
              <a:t>«Правовое обеспечение национальной безопасности»</a:t>
            </a:r>
          </a:p>
          <a:p>
            <a:pPr algn="ctr" eaLnBrk="0" fontAlgn="base" hangingPunct="0">
              <a:spcBef>
                <a:spcPct val="0"/>
              </a:spcBef>
              <a:spcAft>
                <a:spcPct val="0"/>
              </a:spcAft>
              <a:defRPr/>
            </a:pPr>
            <a:r>
              <a:rPr lang="ru-RU" sz="1600" kern="0" dirty="0"/>
              <a:t>(уровень </a:t>
            </a:r>
            <a:r>
              <a:rPr lang="ru-RU" sz="1600" kern="0" dirty="0" err="1"/>
              <a:t>специалитета</a:t>
            </a:r>
            <a:r>
              <a:rPr lang="ru-RU" sz="1600" kern="0" dirty="0"/>
              <a:t>)</a:t>
            </a: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Модуль 7. </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Обязательства по оказанию финансовых услуг</a:t>
            </a:r>
          </a:p>
          <a:p>
            <a:pPr algn="ctr" eaLnBrk="0" fontAlgn="base" hangingPunct="0">
              <a:spcBef>
                <a:spcPct val="0"/>
              </a:spcBef>
              <a:spcAft>
                <a:spcPct val="0"/>
              </a:spcAft>
              <a:defRPr/>
            </a:pP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Лекция. Тема 3.</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Обязательства в сфере банковского обслуживания</a:t>
            </a:r>
            <a:endParaRPr lang="ru-RU" sz="2800" b="1" kern="0" dirty="0">
              <a:solidFill>
                <a:srgbClr val="FF8600"/>
              </a:solidFill>
              <a:effectLst>
                <a:outerShdw blurRad="38100" dist="38100" dir="2700000" algn="tl">
                  <a:srgbClr val="000000"/>
                </a:outerShdw>
              </a:effectLst>
            </a:endParaRPr>
          </a:p>
        </p:txBody>
      </p:sp>
      <p:sp>
        <p:nvSpPr>
          <p:cNvPr id="4" name="TextBox 3"/>
          <p:cNvSpPr txBox="1"/>
          <p:nvPr/>
        </p:nvSpPr>
        <p:spPr>
          <a:xfrm>
            <a:off x="8467640" y="548680"/>
            <a:ext cx="827584" cy="492443"/>
          </a:xfrm>
          <a:prstGeom prst="rect">
            <a:avLst/>
          </a:prstGeom>
          <a:noFill/>
        </p:spPr>
        <p:txBody>
          <a:bodyPr wrap="square" rtlCol="0">
            <a:spAutoFit/>
          </a:bodyPr>
          <a:lstStyle/>
          <a:p>
            <a:pPr algn="ctr" fontAlgn="base">
              <a:spcBef>
                <a:spcPct val="0"/>
              </a:spcBef>
              <a:spcAft>
                <a:spcPct val="0"/>
              </a:spcAft>
            </a:pPr>
            <a:r>
              <a:rPr lang="ru-RU" sz="2600" b="1" dirty="0">
                <a:solidFill>
                  <a:srgbClr val="40464F"/>
                </a:solidFill>
              </a:rPr>
              <a:t>222</a:t>
            </a:r>
          </a:p>
        </p:txBody>
      </p:sp>
      <p:sp>
        <p:nvSpPr>
          <p:cNvPr id="2" name="Прямоугольник 1">
            <a:extLst>
              <a:ext uri="{FF2B5EF4-FFF2-40B4-BE49-F238E27FC236}">
                <a16:creationId xmlns:a16="http://schemas.microsoft.com/office/drawing/2014/main" xmlns="" id="{BAF947E1-F662-2947-B638-E7DE2ED7AE65}"/>
              </a:ext>
            </a:extLst>
          </p:cNvPr>
          <p:cNvSpPr/>
          <p:nvPr/>
        </p:nvSpPr>
        <p:spPr>
          <a:xfrm>
            <a:off x="4132707" y="5142216"/>
            <a:ext cx="4572000" cy="1323439"/>
          </a:xfrm>
          <a:prstGeom prst="rect">
            <a:avLst/>
          </a:prstGeom>
        </p:spPr>
        <p:txBody>
          <a:bodyPr>
            <a:spAutoFit/>
          </a:bodyPr>
          <a:lstStyle/>
          <a:p>
            <a:pPr algn="r">
              <a:defRPr/>
            </a:pPr>
            <a:r>
              <a:rPr lang="ru-RU" sz="1600" b="1" dirty="0">
                <a:effectLst>
                  <a:outerShdw blurRad="38100" dist="38100" dir="2700000" algn="tl">
                    <a:srgbClr val="000000">
                      <a:alpha val="43137"/>
                    </a:srgbClr>
                  </a:outerShdw>
                </a:effectLst>
              </a:rPr>
              <a:t>Козлова Елена Борисовна</a:t>
            </a:r>
            <a:r>
              <a:rPr lang="ru-RU" sz="1600" dirty="0">
                <a:effectLst>
                  <a:outerShdw blurRad="38100" dist="38100" dir="2700000" algn="tl">
                    <a:srgbClr val="000000">
                      <a:alpha val="43137"/>
                    </a:srgbClr>
                  </a:outerShdw>
                </a:effectLst>
              </a:rPr>
              <a:t> </a:t>
            </a:r>
          </a:p>
          <a:p>
            <a:pPr algn="r">
              <a:defRPr/>
            </a:pPr>
            <a:r>
              <a:rPr lang="ru-RU" sz="1600" dirty="0">
                <a:effectLst>
                  <a:outerShdw blurRad="38100" dist="38100" dir="2700000" algn="tl">
                    <a:srgbClr val="000000">
                      <a:alpha val="43137"/>
                    </a:srgbClr>
                  </a:outerShdw>
                </a:effectLst>
              </a:rPr>
              <a:t>профессор кафедры  гражданского и предпринимательского права</a:t>
            </a:r>
          </a:p>
          <a:p>
            <a:pPr algn="r">
              <a:defRPr/>
            </a:pPr>
            <a:r>
              <a:rPr lang="ru-RU" sz="1600" dirty="0">
                <a:effectLst>
                  <a:outerShdw blurRad="38100" dist="38100" dir="2700000" algn="tl">
                    <a:srgbClr val="000000">
                      <a:alpha val="43137"/>
                    </a:srgbClr>
                  </a:outerShdw>
                </a:effectLst>
              </a:rPr>
              <a:t>ВГУЮ (РПА Минюста России),</a:t>
            </a:r>
          </a:p>
          <a:p>
            <a:pPr algn="r">
              <a:defRPr/>
            </a:pPr>
            <a:r>
              <a:rPr lang="ru-RU" sz="1600" dirty="0">
                <a:effectLst>
                  <a:outerShdw blurRad="38100" dist="38100" dir="2700000" algn="tl">
                    <a:srgbClr val="000000">
                      <a:alpha val="43137"/>
                    </a:srgbClr>
                  </a:outerShdw>
                </a:effectLst>
              </a:rPr>
              <a:t>доктор юридических наук, доцент</a:t>
            </a:r>
          </a:p>
        </p:txBody>
      </p:sp>
      <p:sp>
        <p:nvSpPr>
          <p:cNvPr id="3" name="Прямоугольник 2">
            <a:extLst>
              <a:ext uri="{FF2B5EF4-FFF2-40B4-BE49-F238E27FC236}">
                <a16:creationId xmlns:a16="http://schemas.microsoft.com/office/drawing/2014/main" xmlns="" id="{73200973-370E-4D49-826C-79771E85D82B}"/>
              </a:ext>
            </a:extLst>
          </p:cNvPr>
          <p:cNvSpPr/>
          <p:nvPr/>
        </p:nvSpPr>
        <p:spPr>
          <a:xfrm>
            <a:off x="676809" y="6190734"/>
            <a:ext cx="3026470" cy="369332"/>
          </a:xfrm>
          <a:prstGeom prst="rect">
            <a:avLst/>
          </a:prstGeom>
        </p:spPr>
        <p:txBody>
          <a:bodyPr wrap="none">
            <a:spAutoFit/>
          </a:bodyPr>
          <a:lstStyle/>
          <a:p>
            <a:r>
              <a:rPr lang="ru-RU" dirty="0"/>
              <a:t>© Козлова Е.Б., 2018-2019</a:t>
            </a:r>
          </a:p>
        </p:txBody>
      </p:sp>
    </p:spTree>
    <p:extLst>
      <p:ext uri="{BB962C8B-B14F-4D97-AF65-F5344CB8AC3E}">
        <p14:creationId xmlns:p14="http://schemas.microsoft.com/office/powerpoint/2010/main" val="144923487"/>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2846" y="263768"/>
            <a:ext cx="7997620" cy="2354385"/>
          </a:xfrm>
          <a:solidFill>
            <a:schemeClr val="accent1">
              <a:lumMod val="50000"/>
            </a:schemeClr>
          </a:solidFill>
          <a:ln w="38100" cmpd="sng">
            <a:solidFill>
              <a:srgbClr val="869AA9"/>
            </a:solidFill>
            <a:prstDash val="solid"/>
          </a:ln>
        </p:spPr>
        <p:txBody>
          <a:bodyPr>
            <a:noAutofit/>
          </a:bodyPr>
          <a:lstStyle/>
          <a:p>
            <a:pPr algn="ctr">
              <a:defRPr/>
            </a:pPr>
            <a:r>
              <a:rPr lang="ru-RU" sz="1800" b="1" u="sng" dirty="0"/>
              <a:t>Договор банковского вклада </a:t>
            </a:r>
            <a:r>
              <a:rPr lang="ru-RU" sz="1800" b="1" dirty="0"/>
              <a:t>–</a:t>
            </a:r>
            <a:br>
              <a:rPr lang="ru-RU" sz="1800" b="1" dirty="0"/>
            </a:br>
            <a:r>
              <a:rPr lang="ru-RU" sz="1800" b="1" dirty="0"/>
              <a:t/>
            </a:r>
            <a:br>
              <a:rPr lang="ru-RU" sz="1800" b="1" dirty="0"/>
            </a:br>
            <a:r>
              <a:rPr lang="ru-RU" sz="1800" dirty="0">
                <a:solidFill>
                  <a:schemeClr val="tx1"/>
                </a:solidFill>
              </a:rPr>
              <a:t> по договору банковского вклада  (депозита) одна сторона (банк), принявшая поступившую от другой стороны (вкладчика) или поступившую для нее денежную сумму (вклад), обязуется возвратить сумму вклада и выплатить проценты на нее на условиях и в порядке, предусмотренных договором (ст. 834 ГК РФ)</a:t>
            </a:r>
            <a:br>
              <a:rPr lang="ru-RU" sz="1800" dirty="0">
                <a:solidFill>
                  <a:schemeClr val="tx1"/>
                </a:solidFill>
              </a:rPr>
            </a:br>
            <a:endParaRPr lang="ru-RU" sz="1800" dirty="0">
              <a:solidFill>
                <a:schemeClr val="tx1"/>
              </a:solidFill>
            </a:endParaRPr>
          </a:p>
        </p:txBody>
      </p:sp>
      <p:sp>
        <p:nvSpPr>
          <p:cNvPr id="4" name="Прямоугольник 3"/>
          <p:cNvSpPr/>
          <p:nvPr/>
        </p:nvSpPr>
        <p:spPr bwMode="auto">
          <a:xfrm>
            <a:off x="302845" y="2940539"/>
            <a:ext cx="8528849" cy="1475154"/>
          </a:xfrm>
          <a:prstGeom prst="rect">
            <a:avLst/>
          </a:prstGeom>
          <a:solidFill>
            <a:schemeClr val="accent1">
              <a:lumMod val="50000"/>
            </a:schemeClr>
          </a:solidFill>
          <a:ln w="38100" cap="sq" cmpd="sng" algn="ctr">
            <a:solidFill>
              <a:schemeClr val="bg2">
                <a:lumMod val="50000"/>
                <a:lumOff val="50000"/>
              </a:schemeClr>
            </a:solidFill>
            <a:prstDash val="solid"/>
            <a:round/>
            <a:headEnd type="none" w="med" len="med"/>
            <a:tailEnd type="none" w="med" len="med"/>
          </a:ln>
          <a:effectLst/>
        </p:spPr>
        <p:txBody>
          <a:bodyPr anchor="ctr"/>
          <a:lstStyle/>
          <a:p>
            <a:pPr algn="ctr">
              <a:defRPr/>
            </a:pPr>
            <a:r>
              <a:rPr lang="ru-RU" b="1" u="sng" dirty="0">
                <a:solidFill>
                  <a:srgbClr val="FF8600"/>
                </a:solidFill>
                <a:effectLst>
                  <a:outerShdw blurRad="38100" dist="38100" dir="2700000" algn="tl">
                    <a:srgbClr val="000000">
                      <a:alpha val="43137"/>
                    </a:srgbClr>
                  </a:outerShdw>
                </a:effectLst>
                <a:latin typeface="+mj-lt"/>
              </a:rPr>
              <a:t>Правовая квалификация договора –</a:t>
            </a:r>
          </a:p>
          <a:p>
            <a:pPr algn="ctr">
              <a:defRPr/>
            </a:pPr>
            <a:endParaRPr lang="ru-RU" dirty="0">
              <a:solidFill>
                <a:srgbClr val="FF8600"/>
              </a:solidFill>
              <a:effectLst>
                <a:outerShdw blurRad="38100" dist="38100" dir="2700000" algn="tl">
                  <a:srgbClr val="000000">
                    <a:alpha val="43137"/>
                  </a:srgbClr>
                </a:outerShdw>
              </a:effectLst>
              <a:latin typeface="+mn-lt"/>
            </a:endParaRPr>
          </a:p>
          <a:p>
            <a:pPr algn="ctr">
              <a:defRPr/>
            </a:pPr>
            <a:r>
              <a:rPr lang="ru-RU" dirty="0">
                <a:effectLst>
                  <a:outerShdw blurRad="38100" dist="38100" dir="2700000" algn="tl">
                    <a:srgbClr val="000000">
                      <a:alpha val="43137"/>
                    </a:srgbClr>
                  </a:outerShdw>
                </a:effectLst>
                <a:latin typeface="+mj-lt"/>
              </a:rPr>
              <a:t>отраслевой, реальный, возмездный, односторонний, присоединения, </a:t>
            </a:r>
          </a:p>
          <a:p>
            <a:pPr algn="ctr">
              <a:defRPr/>
            </a:pPr>
            <a:r>
              <a:rPr lang="ru-RU" dirty="0">
                <a:effectLst>
                  <a:outerShdw blurRad="38100" dist="38100" dir="2700000" algn="tl">
                    <a:srgbClr val="000000">
                      <a:alpha val="43137"/>
                    </a:srgbClr>
                  </a:outerShdw>
                </a:effectLst>
                <a:latin typeface="+mj-lt"/>
              </a:rPr>
              <a:t>публичный (для вкладчиков-граждан)</a:t>
            </a:r>
          </a:p>
        </p:txBody>
      </p:sp>
      <p:sp>
        <p:nvSpPr>
          <p:cNvPr id="5" name="TextBox 4"/>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223</a:t>
            </a:r>
          </a:p>
        </p:txBody>
      </p:sp>
      <p:sp>
        <p:nvSpPr>
          <p:cNvPr id="6" name="Прямоугольник 5"/>
          <p:cNvSpPr/>
          <p:nvPr/>
        </p:nvSpPr>
        <p:spPr bwMode="auto">
          <a:xfrm>
            <a:off x="302845" y="4728308"/>
            <a:ext cx="8528850" cy="1719384"/>
          </a:xfrm>
          <a:prstGeom prst="rect">
            <a:avLst/>
          </a:prstGeom>
          <a:solidFill>
            <a:schemeClr val="accent1">
              <a:lumMod val="50000"/>
            </a:schemeClr>
          </a:solidFill>
          <a:ln w="38100" cap="flat" cmpd="sng" algn="ctr">
            <a:solidFill>
              <a:srgbClr val="869AA9"/>
            </a:solidFill>
            <a:prstDash val="dash"/>
            <a:round/>
            <a:headEnd type="none" w="med" len="med"/>
            <a:tailEnd type="none" w="med" len="med"/>
          </a:ln>
          <a:effectLst/>
          <a:scene3d>
            <a:camera prst="orthographicFront"/>
            <a:lightRig rig="threePt" dir="t"/>
          </a:scene3d>
          <a:sp3d>
            <a:bevelT prst="convex"/>
          </a:sp3d>
        </p:spPr>
        <p:txBody>
          <a:bodyPr>
            <a:normAutofit lnSpcReduction="10000"/>
          </a:bodyPr>
          <a:lstStyle/>
          <a:p>
            <a:pPr algn="ctr">
              <a:defRPr/>
            </a:pPr>
            <a:r>
              <a:rPr lang="ru-RU" b="1" u="sng" dirty="0">
                <a:solidFill>
                  <a:schemeClr val="tx2"/>
                </a:solidFill>
                <a:effectLst>
                  <a:outerShdw blurRad="38100" dist="38100" dir="2700000" algn="tl">
                    <a:srgbClr val="000000">
                      <a:alpha val="43137"/>
                    </a:srgbClr>
                  </a:outerShdw>
                </a:effectLst>
                <a:latin typeface="+mj-lt"/>
              </a:rPr>
              <a:t>Особенность правового регулирования –</a:t>
            </a:r>
          </a:p>
          <a:p>
            <a:pPr algn="ctr">
              <a:defRPr/>
            </a:pPr>
            <a:endParaRPr lang="ru-RU" b="1" u="sng" dirty="0">
              <a:solidFill>
                <a:schemeClr val="tx2"/>
              </a:solidFill>
              <a:effectLst>
                <a:outerShdw blurRad="38100" dist="38100" dir="2700000" algn="tl">
                  <a:srgbClr val="000000">
                    <a:alpha val="43137"/>
                  </a:srgbClr>
                </a:outerShdw>
              </a:effectLst>
              <a:latin typeface="+mj-lt"/>
            </a:endParaRPr>
          </a:p>
          <a:p>
            <a:pPr algn="ctr">
              <a:defRPr/>
            </a:pPr>
            <a:r>
              <a:rPr lang="ru-RU" dirty="0">
                <a:effectLst>
                  <a:outerShdw blurRad="38100" dist="38100" dir="2700000" algn="tl">
                    <a:srgbClr val="000000">
                      <a:alpha val="43137"/>
                    </a:srgbClr>
                  </a:outerShdw>
                </a:effectLst>
                <a:latin typeface="+mn-lt"/>
              </a:rPr>
              <a:t>К отношениям банка и вкладчика по счету, на который внесен вклад, применяются правила о договоре банковского счета (гл. 45 ГК РФ), если иное не предусмотрено правилами гл. 44 ГК РФ или не вытекает из существа  договора банковского вклада</a:t>
            </a:r>
          </a:p>
          <a:p>
            <a:pPr algn="ctr">
              <a:defRPr/>
            </a:pPr>
            <a:endParaRPr lang="ru-RU" dirty="0">
              <a:effectLst>
                <a:outerShdw blurRad="38100" dist="38100" dir="2700000" algn="tl">
                  <a:srgbClr val="000000">
                    <a:alpha val="43137"/>
                  </a:srgbClr>
                </a:outerShdw>
              </a:effectLst>
              <a:latin typeface="+mn-lt"/>
            </a:endParaRPr>
          </a:p>
        </p:txBody>
      </p:sp>
    </p:spTree>
    <p:extLst>
      <p:ext uri="{BB962C8B-B14F-4D97-AF65-F5344CB8AC3E}">
        <p14:creationId xmlns:p14="http://schemas.microsoft.com/office/powerpoint/2010/main" val="2268522265"/>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224</a:t>
            </a:r>
          </a:p>
        </p:txBody>
      </p:sp>
      <p:sp>
        <p:nvSpPr>
          <p:cNvPr id="3" name="Прямоугольник 2"/>
          <p:cNvSpPr/>
          <p:nvPr/>
        </p:nvSpPr>
        <p:spPr>
          <a:xfrm>
            <a:off x="468314" y="175846"/>
            <a:ext cx="7832152" cy="769441"/>
          </a:xfrm>
          <a:prstGeom prst="rect">
            <a:avLst/>
          </a:prstGeom>
        </p:spPr>
        <p:txBody>
          <a:bodyPr wrap="square">
            <a:spAutoFit/>
          </a:bodyPr>
          <a:lstStyle/>
          <a:p>
            <a:pPr algn="ctr"/>
            <a:r>
              <a:rPr lang="ru-RU" sz="2200" b="1" dirty="0">
                <a:solidFill>
                  <a:schemeClr val="tx2"/>
                </a:solidFill>
              </a:rPr>
              <a:t>Особенности субъектного состава договора банковского вклада </a:t>
            </a:r>
            <a:endParaRPr lang="ru-RU" sz="2200" dirty="0">
              <a:solidFill>
                <a:schemeClr val="tx2"/>
              </a:solidFill>
            </a:endParaRPr>
          </a:p>
        </p:txBody>
      </p:sp>
      <p:sp>
        <p:nvSpPr>
          <p:cNvPr id="8" name="AutoShape 5"/>
          <p:cNvSpPr>
            <a:spLocks noChangeArrowheads="1"/>
          </p:cNvSpPr>
          <p:nvPr/>
        </p:nvSpPr>
        <p:spPr bwMode="auto">
          <a:xfrm>
            <a:off x="2058683" y="1656492"/>
            <a:ext cx="5162203" cy="955962"/>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b="1" dirty="0">
                <a:latin typeface="+mn-lt"/>
              </a:rPr>
              <a:t>Право на привлечение денежных средств во вклады</a:t>
            </a:r>
            <a:endParaRPr lang="ru-RU" b="1" dirty="0">
              <a:latin typeface="Tahoma" pitchFamily="34" charset="0"/>
            </a:endParaRPr>
          </a:p>
        </p:txBody>
      </p:sp>
      <p:sp>
        <p:nvSpPr>
          <p:cNvPr id="10" name="AutoShape 5"/>
          <p:cNvSpPr>
            <a:spLocks noChangeArrowheads="1"/>
          </p:cNvSpPr>
          <p:nvPr/>
        </p:nvSpPr>
        <p:spPr bwMode="auto">
          <a:xfrm>
            <a:off x="913972" y="3474227"/>
            <a:ext cx="3218413" cy="1332235"/>
          </a:xfrm>
          <a:prstGeom prst="roundRect">
            <a:avLst>
              <a:gd name="adj" fmla="val 16667"/>
            </a:avLst>
          </a:prstGeom>
          <a:solidFill>
            <a:schemeClr val="bg2">
              <a:lumMod val="90000"/>
              <a:lumOff val="10000"/>
            </a:schemeClr>
          </a:solidFill>
          <a:ln w="38100">
            <a:solidFill>
              <a:schemeClr val="tx1"/>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25000" lnSpcReduction="20000"/>
          </a:bodyPr>
          <a:lstStyle/>
          <a:p>
            <a:pPr algn="ctr">
              <a:defRPr/>
            </a:pPr>
            <a:endParaRPr lang="ru-RU" sz="2000" b="1" u="sng" dirty="0">
              <a:solidFill>
                <a:schemeClr val="tx2">
                  <a:lumMod val="50000"/>
                </a:schemeClr>
              </a:solidFill>
            </a:endParaRPr>
          </a:p>
          <a:p>
            <a:pPr algn="ctr">
              <a:lnSpc>
                <a:spcPct val="120000"/>
              </a:lnSpc>
              <a:defRPr/>
            </a:pPr>
            <a:r>
              <a:rPr lang="ru-RU" sz="7200" b="1" dirty="0">
                <a:solidFill>
                  <a:schemeClr val="tx1"/>
                </a:solidFill>
              </a:rPr>
              <a:t>БАНКИ</a:t>
            </a:r>
          </a:p>
          <a:p>
            <a:pPr algn="ctr">
              <a:lnSpc>
                <a:spcPct val="120000"/>
              </a:lnSpc>
              <a:defRPr/>
            </a:pPr>
            <a:endParaRPr lang="ru-RU" sz="7200" b="1" dirty="0">
              <a:solidFill>
                <a:schemeClr val="tx1"/>
              </a:solidFill>
            </a:endParaRPr>
          </a:p>
          <a:p>
            <a:pPr algn="ctr">
              <a:lnSpc>
                <a:spcPct val="120000"/>
              </a:lnSpc>
              <a:defRPr/>
            </a:pPr>
            <a:r>
              <a:rPr lang="ru-RU" sz="7200" dirty="0">
                <a:solidFill>
                  <a:schemeClr val="tx1"/>
                </a:solidFill>
              </a:rPr>
              <a:t>(в соответствии с лицензией Банка России)</a:t>
            </a:r>
          </a:p>
        </p:txBody>
      </p:sp>
      <p:sp>
        <p:nvSpPr>
          <p:cNvPr id="12" name="AutoShape 5"/>
          <p:cNvSpPr>
            <a:spLocks noChangeArrowheads="1"/>
          </p:cNvSpPr>
          <p:nvPr/>
        </p:nvSpPr>
        <p:spPr bwMode="auto">
          <a:xfrm>
            <a:off x="5082053" y="3474227"/>
            <a:ext cx="3218413" cy="1332235"/>
          </a:xfrm>
          <a:prstGeom prst="roundRect">
            <a:avLst>
              <a:gd name="adj" fmla="val 16667"/>
            </a:avLst>
          </a:prstGeom>
          <a:solidFill>
            <a:schemeClr val="bg2">
              <a:lumMod val="90000"/>
              <a:lumOff val="10000"/>
            </a:schemeClr>
          </a:solidFill>
          <a:ln w="38100">
            <a:solidFill>
              <a:schemeClr val="tx1"/>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25000" lnSpcReduction="20000"/>
          </a:bodyPr>
          <a:lstStyle/>
          <a:p>
            <a:pPr algn="ctr">
              <a:defRPr/>
            </a:pPr>
            <a:endParaRPr lang="ru-RU" sz="2000" b="1" u="sng" dirty="0">
              <a:solidFill>
                <a:schemeClr val="tx2">
                  <a:lumMod val="50000"/>
                </a:schemeClr>
              </a:solidFill>
            </a:endParaRPr>
          </a:p>
          <a:p>
            <a:pPr algn="ctr">
              <a:lnSpc>
                <a:spcPct val="120000"/>
              </a:lnSpc>
              <a:defRPr/>
            </a:pPr>
            <a:r>
              <a:rPr lang="ru-RU" sz="7200" b="1" dirty="0">
                <a:solidFill>
                  <a:schemeClr val="tx1"/>
                </a:solidFill>
              </a:rPr>
              <a:t>Иные кредитные организации</a:t>
            </a:r>
          </a:p>
          <a:p>
            <a:pPr algn="ctr">
              <a:lnSpc>
                <a:spcPct val="120000"/>
              </a:lnSpc>
              <a:defRPr/>
            </a:pPr>
            <a:r>
              <a:rPr lang="ru-RU" sz="7200" dirty="0">
                <a:solidFill>
                  <a:schemeClr val="tx1"/>
                </a:solidFill>
              </a:rPr>
              <a:t>(работа с депозитами юридических лиц)</a:t>
            </a:r>
          </a:p>
        </p:txBody>
      </p:sp>
      <p:cxnSp>
        <p:nvCxnSpPr>
          <p:cNvPr id="13" name="Прямая со стрелкой 12"/>
          <p:cNvCxnSpPr>
            <a:stCxn id="8" idx="2"/>
            <a:endCxn id="12" idx="0"/>
          </p:cNvCxnSpPr>
          <p:nvPr/>
        </p:nvCxnSpPr>
        <p:spPr bwMode="auto">
          <a:xfrm>
            <a:off x="4639785" y="2612454"/>
            <a:ext cx="2051475" cy="861773"/>
          </a:xfrm>
          <a:prstGeom prst="straightConnector1">
            <a:avLst/>
          </a:prstGeom>
          <a:ln w="57150">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4" name="Прямая со стрелкой 13"/>
          <p:cNvCxnSpPr>
            <a:stCxn id="8" idx="2"/>
            <a:endCxn id="10" idx="0"/>
          </p:cNvCxnSpPr>
          <p:nvPr/>
        </p:nvCxnSpPr>
        <p:spPr bwMode="auto">
          <a:xfrm flipH="1">
            <a:off x="2523179" y="2612454"/>
            <a:ext cx="2116606" cy="861773"/>
          </a:xfrm>
          <a:prstGeom prst="straightConnector1">
            <a:avLst/>
          </a:prstGeom>
          <a:ln w="57150">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29875578"/>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95288" y="188913"/>
            <a:ext cx="4140200" cy="973625"/>
          </a:xfrm>
        </p:spPr>
        <p:txBody>
          <a:bodyPr>
            <a:normAutofit fontScale="90000"/>
          </a:bodyPr>
          <a:lstStyle/>
          <a:p>
            <a:pPr algn="ctr">
              <a:defRPr/>
            </a:pPr>
            <a:r>
              <a:rPr lang="ru-RU" sz="2400" b="1" dirty="0"/>
              <a:t/>
            </a:r>
            <a:br>
              <a:rPr lang="ru-RU" sz="2400" b="1" dirty="0"/>
            </a:br>
            <a:r>
              <a:rPr lang="ru-RU" sz="2400" b="1" dirty="0"/>
              <a:t/>
            </a:r>
            <a:br>
              <a:rPr lang="ru-RU" sz="2400" b="1" dirty="0"/>
            </a:br>
            <a:r>
              <a:rPr lang="ru-RU" sz="2400" b="1" dirty="0"/>
              <a:t/>
            </a:r>
            <a:br>
              <a:rPr lang="ru-RU" sz="2400" b="1" dirty="0"/>
            </a:br>
            <a:r>
              <a:rPr lang="ru-RU" sz="2400" b="1" dirty="0"/>
              <a:t/>
            </a:r>
            <a:br>
              <a:rPr lang="ru-RU" sz="2400" b="1" dirty="0"/>
            </a:br>
            <a:r>
              <a:rPr lang="ru-RU" sz="2400" b="1" dirty="0"/>
              <a:t/>
            </a:r>
            <a:br>
              <a:rPr lang="ru-RU" sz="2400" b="1" dirty="0"/>
            </a:br>
            <a:r>
              <a:rPr lang="ru-RU" sz="2400" b="1" dirty="0"/>
              <a:t/>
            </a:r>
            <a:br>
              <a:rPr lang="ru-RU" sz="2400" b="1" dirty="0"/>
            </a:br>
            <a:r>
              <a:rPr lang="ru-RU" sz="2400" b="1" dirty="0"/>
              <a:t/>
            </a:r>
            <a:br>
              <a:rPr lang="ru-RU" sz="2400" b="1" dirty="0"/>
            </a:br>
            <a:r>
              <a:rPr lang="ru-RU" sz="2000" b="1" dirty="0"/>
              <a:t>Последствия принятия вклада от гражданина лицом, </a:t>
            </a:r>
            <a:br>
              <a:rPr lang="ru-RU" sz="2000" b="1" dirty="0"/>
            </a:br>
            <a:r>
              <a:rPr lang="ru-RU" sz="2000" b="1" dirty="0"/>
              <a:t>не имеющим лицензии</a:t>
            </a:r>
            <a:endParaRPr lang="ru-RU" sz="2000" dirty="0"/>
          </a:p>
        </p:txBody>
      </p:sp>
      <p:sp>
        <p:nvSpPr>
          <p:cNvPr id="9" name="AutoShape 5"/>
          <p:cNvSpPr>
            <a:spLocks noChangeArrowheads="1"/>
          </p:cNvSpPr>
          <p:nvPr/>
        </p:nvSpPr>
        <p:spPr bwMode="auto">
          <a:xfrm>
            <a:off x="395288" y="1321625"/>
            <a:ext cx="3960813" cy="56383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n-lt"/>
              </a:rPr>
              <a:t>Возврат суммы вклада</a:t>
            </a:r>
          </a:p>
        </p:txBody>
      </p:sp>
      <p:sp>
        <p:nvSpPr>
          <p:cNvPr id="11" name="Прямоугольник 10"/>
          <p:cNvSpPr/>
          <p:nvPr/>
        </p:nvSpPr>
        <p:spPr>
          <a:xfrm>
            <a:off x="8498690" y="586591"/>
            <a:ext cx="740971" cy="492443"/>
          </a:xfrm>
          <a:prstGeom prst="rect">
            <a:avLst/>
          </a:prstGeom>
        </p:spPr>
        <p:txBody>
          <a:bodyPr wrap="none">
            <a:spAutoFit/>
          </a:bodyPr>
          <a:lstStyle/>
          <a:p>
            <a:r>
              <a:rPr lang="ru-RU" sz="2600" b="1" dirty="0">
                <a:solidFill>
                  <a:srgbClr val="40464F"/>
                </a:solidFill>
              </a:rPr>
              <a:t>225</a:t>
            </a:r>
          </a:p>
        </p:txBody>
      </p:sp>
      <p:sp>
        <p:nvSpPr>
          <p:cNvPr id="12" name="AutoShape 5"/>
          <p:cNvSpPr>
            <a:spLocks noChangeArrowheads="1"/>
          </p:cNvSpPr>
          <p:nvPr/>
        </p:nvSpPr>
        <p:spPr bwMode="auto">
          <a:xfrm>
            <a:off x="395288" y="2099256"/>
            <a:ext cx="3960813" cy="56383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n-lt"/>
              </a:rPr>
              <a:t>Уплата процентов по ст. 395 ГК РФ</a:t>
            </a:r>
          </a:p>
        </p:txBody>
      </p:sp>
      <p:sp>
        <p:nvSpPr>
          <p:cNvPr id="2" name="Плюс 1"/>
          <p:cNvSpPr/>
          <p:nvPr/>
        </p:nvSpPr>
        <p:spPr>
          <a:xfrm>
            <a:off x="0" y="1767102"/>
            <a:ext cx="488461" cy="420077"/>
          </a:xfrm>
          <a:prstGeom prst="mathPlus">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4" name="Плюс 13"/>
          <p:cNvSpPr/>
          <p:nvPr/>
        </p:nvSpPr>
        <p:spPr>
          <a:xfrm>
            <a:off x="0" y="2554502"/>
            <a:ext cx="488461" cy="420077"/>
          </a:xfrm>
          <a:prstGeom prst="mathPlus">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5" name="AutoShape 5"/>
          <p:cNvSpPr>
            <a:spLocks noChangeArrowheads="1"/>
          </p:cNvSpPr>
          <p:nvPr/>
        </p:nvSpPr>
        <p:spPr bwMode="auto">
          <a:xfrm>
            <a:off x="395288" y="2891389"/>
            <a:ext cx="3960813" cy="56383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n-lt"/>
              </a:rPr>
              <a:t>Возмещение убытков</a:t>
            </a:r>
          </a:p>
        </p:txBody>
      </p:sp>
      <p:sp>
        <p:nvSpPr>
          <p:cNvPr id="3" name="Прямоугольник 2"/>
          <p:cNvSpPr/>
          <p:nvPr/>
        </p:nvSpPr>
        <p:spPr>
          <a:xfrm>
            <a:off x="395288" y="3817258"/>
            <a:ext cx="4140200" cy="923330"/>
          </a:xfrm>
          <a:prstGeom prst="rect">
            <a:avLst/>
          </a:prstGeom>
        </p:spPr>
        <p:txBody>
          <a:bodyPr wrap="square">
            <a:spAutoFit/>
          </a:bodyPr>
          <a:lstStyle/>
          <a:p>
            <a:pPr algn="ctr"/>
            <a:r>
              <a:rPr lang="ru-RU" b="1" dirty="0">
                <a:solidFill>
                  <a:schemeClr val="tx2"/>
                </a:solidFill>
              </a:rPr>
              <a:t>Последствия принятия вклада от юридического лица лицом, </a:t>
            </a:r>
            <a:br>
              <a:rPr lang="ru-RU" b="1" dirty="0">
                <a:solidFill>
                  <a:schemeClr val="tx2"/>
                </a:solidFill>
              </a:rPr>
            </a:br>
            <a:r>
              <a:rPr lang="ru-RU" b="1" dirty="0">
                <a:solidFill>
                  <a:schemeClr val="tx2"/>
                </a:solidFill>
              </a:rPr>
              <a:t>не имеющим лицензии</a:t>
            </a:r>
            <a:endParaRPr lang="ru-RU" dirty="0">
              <a:solidFill>
                <a:schemeClr val="tx2"/>
              </a:solidFill>
            </a:endParaRPr>
          </a:p>
        </p:txBody>
      </p:sp>
      <p:sp>
        <p:nvSpPr>
          <p:cNvPr id="18" name="AutoShape 5"/>
          <p:cNvSpPr>
            <a:spLocks noChangeArrowheads="1"/>
          </p:cNvSpPr>
          <p:nvPr/>
        </p:nvSpPr>
        <p:spPr bwMode="auto">
          <a:xfrm>
            <a:off x="395288" y="4978096"/>
            <a:ext cx="3960813" cy="112767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n-lt"/>
              </a:rPr>
              <a:t>Недействительность договора </a:t>
            </a:r>
          </a:p>
          <a:p>
            <a:pPr marL="342900" indent="-342900" algn="ctr">
              <a:defRPr/>
            </a:pPr>
            <a:r>
              <a:rPr lang="ru-RU" dirty="0">
                <a:latin typeface="+mn-lt"/>
              </a:rPr>
              <a:t>(ст. 168 ГК РФ)</a:t>
            </a:r>
          </a:p>
        </p:txBody>
      </p:sp>
      <p:sp>
        <p:nvSpPr>
          <p:cNvPr id="5" name="Прямоугольник 4"/>
          <p:cNvSpPr/>
          <p:nvPr/>
        </p:nvSpPr>
        <p:spPr>
          <a:xfrm>
            <a:off x="5382846" y="1399779"/>
            <a:ext cx="3448540" cy="1754327"/>
          </a:xfrm>
          <a:prstGeom prst="rect">
            <a:avLst/>
          </a:prstGeom>
          <a:solidFill>
            <a:srgbClr val="FFCF99"/>
          </a:solidFill>
          <a:ln w="57150" cmpd="sng">
            <a:solidFill>
              <a:srgbClr val="FF8600"/>
            </a:solidFill>
          </a:ln>
        </p:spPr>
        <p:txBody>
          <a:bodyPr wrap="square">
            <a:spAutoFit/>
          </a:bodyPr>
          <a:lstStyle/>
          <a:p>
            <a:pPr algn="ctr"/>
            <a:r>
              <a:rPr lang="ru-RU" dirty="0">
                <a:solidFill>
                  <a:srgbClr val="7F4300"/>
                </a:solidFill>
              </a:rPr>
              <a:t>Привлечение денежных средств граждан и юридических лиц путем продажи им акций и других ценных бумаг, выпуск которых признан незаконным</a:t>
            </a:r>
          </a:p>
        </p:txBody>
      </p:sp>
      <p:sp>
        <p:nvSpPr>
          <p:cNvPr id="6" name="Прямоугольник 5"/>
          <p:cNvSpPr/>
          <p:nvPr/>
        </p:nvSpPr>
        <p:spPr>
          <a:xfrm>
            <a:off x="5382846" y="3504705"/>
            <a:ext cx="3448540" cy="2585323"/>
          </a:xfrm>
          <a:prstGeom prst="rect">
            <a:avLst/>
          </a:prstGeom>
          <a:solidFill>
            <a:schemeClr val="tx2">
              <a:lumMod val="40000"/>
              <a:lumOff val="60000"/>
            </a:schemeClr>
          </a:solidFill>
          <a:ln w="57150" cmpd="sng">
            <a:solidFill>
              <a:srgbClr val="FF8600"/>
            </a:solidFill>
          </a:ln>
        </p:spPr>
        <p:txBody>
          <a:bodyPr wrap="square">
            <a:spAutoFit/>
          </a:bodyPr>
          <a:lstStyle/>
          <a:p>
            <a:pPr algn="ctr"/>
            <a:r>
              <a:rPr lang="ru-RU" dirty="0">
                <a:solidFill>
                  <a:schemeClr val="tx2">
                    <a:lumMod val="50000"/>
                  </a:schemeClr>
                </a:solidFill>
              </a:rPr>
              <a:t>Привлечение денежных средств граждан во вклады под векселя или иные ценные бумаги, исключающие получение их держателями вклада по первому требованию и осуществление вкладчиком других прав, предусмотренных гл. 44 ГК РФ</a:t>
            </a:r>
          </a:p>
        </p:txBody>
      </p:sp>
      <p:sp>
        <p:nvSpPr>
          <p:cNvPr id="25" name="Открывающая фигурная скобка 24"/>
          <p:cNvSpPr/>
          <p:nvPr/>
        </p:nvSpPr>
        <p:spPr>
          <a:xfrm>
            <a:off x="4721103" y="1659640"/>
            <a:ext cx="661743" cy="4016283"/>
          </a:xfrm>
          <a:prstGeom prst="leftBrace">
            <a:avLst>
              <a:gd name="adj1" fmla="val 116102"/>
              <a:gd name="adj2" fmla="val 50000"/>
            </a:avLst>
          </a:prstGeom>
          <a:ln w="76200" cmpd="sng">
            <a:solidFill>
              <a:schemeClr val="tx2"/>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ru-RU"/>
          </a:p>
        </p:txBody>
      </p:sp>
      <p:sp>
        <p:nvSpPr>
          <p:cNvPr id="26" name="Закрывающая квадратная скобка 25"/>
          <p:cNvSpPr/>
          <p:nvPr/>
        </p:nvSpPr>
        <p:spPr>
          <a:xfrm>
            <a:off x="4356100" y="1659639"/>
            <a:ext cx="252539" cy="3908823"/>
          </a:xfrm>
          <a:prstGeom prst="rightBracket">
            <a:avLst/>
          </a:prstGeom>
          <a:ln w="57150" cmpd="sng">
            <a:solidFill>
              <a:srgbClr val="FF8600"/>
            </a:solidFill>
            <a:prstDash val="sys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ru-RU"/>
          </a:p>
        </p:txBody>
      </p:sp>
    </p:spTree>
    <p:extLst>
      <p:ext uri="{BB962C8B-B14F-4D97-AF65-F5344CB8AC3E}">
        <p14:creationId xmlns:p14="http://schemas.microsoft.com/office/powerpoint/2010/main" val="4020549554"/>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8498691" y="586591"/>
            <a:ext cx="740971" cy="492443"/>
          </a:xfrm>
          <a:prstGeom prst="rect">
            <a:avLst/>
          </a:prstGeom>
        </p:spPr>
        <p:txBody>
          <a:bodyPr wrap="none">
            <a:spAutoFit/>
          </a:bodyPr>
          <a:lstStyle/>
          <a:p>
            <a:r>
              <a:rPr lang="ru-RU" sz="2600" b="1" dirty="0">
                <a:solidFill>
                  <a:srgbClr val="40464F"/>
                </a:solidFill>
              </a:rPr>
              <a:t>226</a:t>
            </a:r>
          </a:p>
        </p:txBody>
      </p:sp>
      <p:sp>
        <p:nvSpPr>
          <p:cNvPr id="6" name="AutoShape 5"/>
          <p:cNvSpPr>
            <a:spLocks noChangeArrowheads="1"/>
          </p:cNvSpPr>
          <p:nvPr/>
        </p:nvSpPr>
        <p:spPr bwMode="auto">
          <a:xfrm>
            <a:off x="2058683" y="318107"/>
            <a:ext cx="5162203" cy="649047"/>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2000" b="1" dirty="0">
                <a:solidFill>
                  <a:srgbClr val="FF8600"/>
                </a:solidFill>
                <a:latin typeface="+mn-lt"/>
              </a:rPr>
              <a:t>Виды вкладов</a:t>
            </a:r>
            <a:endParaRPr lang="ru-RU" sz="2000" b="1" dirty="0">
              <a:solidFill>
                <a:srgbClr val="FF8600"/>
              </a:solidFill>
              <a:latin typeface="Tahoma" pitchFamily="34" charset="0"/>
            </a:endParaRPr>
          </a:p>
        </p:txBody>
      </p:sp>
      <p:cxnSp>
        <p:nvCxnSpPr>
          <p:cNvPr id="12" name="Прямая со стрелкой 9"/>
          <p:cNvCxnSpPr>
            <a:cxnSpLocks noChangeShapeType="1"/>
            <a:stCxn id="6" idx="2"/>
            <a:endCxn id="32" idx="0"/>
          </p:cNvCxnSpPr>
          <p:nvPr/>
        </p:nvCxnSpPr>
        <p:spPr bwMode="auto">
          <a:xfrm>
            <a:off x="4639785" y="967154"/>
            <a:ext cx="0" cy="591300"/>
          </a:xfrm>
          <a:prstGeom prst="straightConnector1">
            <a:avLst/>
          </a:prstGeom>
          <a:noFill/>
          <a:ln w="38100" algn="ctr">
            <a:solidFill>
              <a:srgbClr val="FFFFFF"/>
            </a:solidFill>
            <a:round/>
            <a:headEnd/>
            <a:tailEnd type="arrow" w="med" len="med"/>
          </a:ln>
          <a:effectLst>
            <a:outerShdw dist="23000" dir="5400000" rotWithShape="0">
              <a:srgbClr val="000000">
                <a:alpha val="34999"/>
              </a:srgbClr>
            </a:outerShdw>
          </a:effectLst>
        </p:spPr>
      </p:cxnSp>
      <p:cxnSp>
        <p:nvCxnSpPr>
          <p:cNvPr id="13" name="Прямая со стрелкой 9"/>
          <p:cNvCxnSpPr>
            <a:cxnSpLocks noChangeShapeType="1"/>
            <a:stCxn id="6" idx="2"/>
          </p:cNvCxnSpPr>
          <p:nvPr/>
        </p:nvCxnSpPr>
        <p:spPr bwMode="auto">
          <a:xfrm>
            <a:off x="4639785" y="967154"/>
            <a:ext cx="1641830" cy="591300"/>
          </a:xfrm>
          <a:prstGeom prst="straightConnector1">
            <a:avLst/>
          </a:prstGeom>
          <a:noFill/>
          <a:ln w="38100" algn="ctr">
            <a:solidFill>
              <a:srgbClr val="FFFFFF"/>
            </a:solidFill>
            <a:round/>
            <a:headEnd/>
            <a:tailEnd type="arrow" w="med" len="med"/>
          </a:ln>
          <a:effectLst>
            <a:outerShdw dist="23000" dir="5400000" rotWithShape="0">
              <a:srgbClr val="000000">
                <a:alpha val="34999"/>
              </a:srgbClr>
            </a:outerShdw>
          </a:effectLst>
        </p:spPr>
      </p:cxnSp>
      <p:sp>
        <p:nvSpPr>
          <p:cNvPr id="30" name="AutoShape 5"/>
          <p:cNvSpPr>
            <a:spLocks noChangeArrowheads="1"/>
          </p:cNvSpPr>
          <p:nvPr/>
        </p:nvSpPr>
        <p:spPr bwMode="auto">
          <a:xfrm>
            <a:off x="268288" y="1558454"/>
            <a:ext cx="2828557" cy="67129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1600" dirty="0">
                <a:latin typeface="+mn-lt"/>
              </a:rPr>
              <a:t>Вклад до востребования</a:t>
            </a:r>
          </a:p>
        </p:txBody>
      </p:sp>
      <p:sp>
        <p:nvSpPr>
          <p:cNvPr id="31" name="AutoShape 5"/>
          <p:cNvSpPr>
            <a:spLocks noChangeArrowheads="1"/>
          </p:cNvSpPr>
          <p:nvPr/>
        </p:nvSpPr>
        <p:spPr bwMode="auto">
          <a:xfrm>
            <a:off x="6178675" y="1558454"/>
            <a:ext cx="2828556" cy="79492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1600" dirty="0">
                <a:latin typeface="+mn-lt"/>
              </a:rPr>
              <a:t>Вклад на иных, </a:t>
            </a:r>
          </a:p>
          <a:p>
            <a:pPr marL="342900" indent="-342900" algn="ctr">
              <a:defRPr/>
            </a:pPr>
            <a:r>
              <a:rPr lang="ru-RU" sz="1600" dirty="0">
                <a:latin typeface="+mn-lt"/>
              </a:rPr>
              <a:t>не противоречащих закону </a:t>
            </a:r>
          </a:p>
          <a:p>
            <a:pPr marL="342900" indent="-342900" algn="ctr">
              <a:defRPr/>
            </a:pPr>
            <a:r>
              <a:rPr lang="ru-RU" sz="1600" dirty="0">
                <a:latin typeface="+mn-lt"/>
              </a:rPr>
              <a:t>условиях</a:t>
            </a:r>
          </a:p>
        </p:txBody>
      </p:sp>
      <p:sp>
        <p:nvSpPr>
          <p:cNvPr id="32" name="AutoShape 5"/>
          <p:cNvSpPr>
            <a:spLocks noChangeArrowheads="1"/>
          </p:cNvSpPr>
          <p:nvPr/>
        </p:nvSpPr>
        <p:spPr bwMode="auto">
          <a:xfrm>
            <a:off x="3225507" y="1558454"/>
            <a:ext cx="2828556" cy="67129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1600" dirty="0">
                <a:latin typeface="+mn-lt"/>
              </a:rPr>
              <a:t>Срочный вклад</a:t>
            </a:r>
          </a:p>
        </p:txBody>
      </p:sp>
      <p:cxnSp>
        <p:nvCxnSpPr>
          <p:cNvPr id="14" name="Прямая со стрелкой 9"/>
          <p:cNvCxnSpPr>
            <a:cxnSpLocks noChangeShapeType="1"/>
            <a:stCxn id="6" idx="2"/>
          </p:cNvCxnSpPr>
          <p:nvPr/>
        </p:nvCxnSpPr>
        <p:spPr bwMode="auto">
          <a:xfrm flipH="1">
            <a:off x="2862385" y="967154"/>
            <a:ext cx="1777400" cy="591300"/>
          </a:xfrm>
          <a:prstGeom prst="straightConnector1">
            <a:avLst/>
          </a:prstGeom>
          <a:noFill/>
          <a:ln w="38100" algn="ctr">
            <a:solidFill>
              <a:srgbClr val="FFFFFF"/>
            </a:solidFill>
            <a:round/>
            <a:headEnd/>
            <a:tailEnd type="arrow" w="med" len="med"/>
          </a:ln>
          <a:effectLst>
            <a:outerShdw dist="23000" dir="5400000" rotWithShape="0">
              <a:srgbClr val="000000">
                <a:alpha val="34999"/>
              </a:srgbClr>
            </a:outerShdw>
          </a:effectLst>
        </p:spPr>
      </p:cxnSp>
      <p:sp>
        <p:nvSpPr>
          <p:cNvPr id="38" name="AutoShape 5"/>
          <p:cNvSpPr>
            <a:spLocks noChangeArrowheads="1"/>
          </p:cNvSpPr>
          <p:nvPr/>
        </p:nvSpPr>
        <p:spPr bwMode="auto">
          <a:xfrm>
            <a:off x="2058683" y="2657669"/>
            <a:ext cx="5162203" cy="955962"/>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2000" b="1" dirty="0">
                <a:solidFill>
                  <a:schemeClr val="tx2"/>
                </a:solidFill>
                <a:latin typeface="+mn-lt"/>
              </a:rPr>
              <a:t>Существенные условия договора банковского вклада</a:t>
            </a:r>
            <a:endParaRPr lang="ru-RU" sz="2000" b="1" dirty="0">
              <a:solidFill>
                <a:schemeClr val="tx2"/>
              </a:solidFill>
              <a:latin typeface="Tahoma" pitchFamily="34" charset="0"/>
            </a:endParaRPr>
          </a:p>
        </p:txBody>
      </p:sp>
      <p:sp>
        <p:nvSpPr>
          <p:cNvPr id="39" name="AutoShape 5"/>
          <p:cNvSpPr>
            <a:spLocks noChangeArrowheads="1"/>
          </p:cNvSpPr>
          <p:nvPr/>
        </p:nvSpPr>
        <p:spPr bwMode="auto">
          <a:xfrm>
            <a:off x="395288" y="4215684"/>
            <a:ext cx="3960813" cy="67129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1600" dirty="0">
                <a:latin typeface="+mn-lt"/>
              </a:rPr>
              <a:t>Срок и порядок выдачи вклада </a:t>
            </a:r>
          </a:p>
          <a:p>
            <a:pPr marL="342900" indent="-342900" algn="ctr">
              <a:defRPr/>
            </a:pPr>
            <a:r>
              <a:rPr lang="ru-RU" sz="1600" dirty="0">
                <a:latin typeface="+mn-lt"/>
              </a:rPr>
              <a:t>(п. 3 ст. 837 ГК РФ)</a:t>
            </a:r>
          </a:p>
        </p:txBody>
      </p:sp>
      <p:sp>
        <p:nvSpPr>
          <p:cNvPr id="40" name="AutoShape 5"/>
          <p:cNvSpPr>
            <a:spLocks noChangeArrowheads="1"/>
          </p:cNvSpPr>
          <p:nvPr/>
        </p:nvSpPr>
        <p:spPr bwMode="auto">
          <a:xfrm>
            <a:off x="4909049" y="4084901"/>
            <a:ext cx="3960813" cy="97443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1600" dirty="0">
                <a:latin typeface="+mn-lt"/>
              </a:rPr>
              <a:t>Срок и порядок выдачи </a:t>
            </a:r>
          </a:p>
          <a:p>
            <a:pPr marL="342900" indent="-342900" algn="ctr">
              <a:defRPr/>
            </a:pPr>
            <a:r>
              <a:rPr lang="ru-RU" sz="1600" dirty="0">
                <a:latin typeface="+mn-lt"/>
              </a:rPr>
              <a:t>процентов по вкладу</a:t>
            </a:r>
          </a:p>
          <a:p>
            <a:pPr marL="342900" indent="-342900" algn="ctr">
              <a:defRPr/>
            </a:pPr>
            <a:r>
              <a:rPr lang="ru-RU" sz="1600" dirty="0">
                <a:latin typeface="+mn-lt"/>
              </a:rPr>
              <a:t>(п. 3 ст. 837 ГК РФ)</a:t>
            </a:r>
          </a:p>
        </p:txBody>
      </p:sp>
      <p:sp>
        <p:nvSpPr>
          <p:cNvPr id="41" name="AutoShape 5"/>
          <p:cNvSpPr>
            <a:spLocks noChangeArrowheads="1"/>
          </p:cNvSpPr>
          <p:nvPr/>
        </p:nvSpPr>
        <p:spPr bwMode="auto">
          <a:xfrm>
            <a:off x="1718785" y="5255846"/>
            <a:ext cx="5842000" cy="113323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1600" dirty="0">
                <a:latin typeface="+mn-lt"/>
              </a:rPr>
              <a:t>Имя гражданина или наименование юридического лица, </a:t>
            </a:r>
          </a:p>
          <a:p>
            <a:pPr marL="342900" indent="-342900" algn="ctr">
              <a:defRPr/>
            </a:pPr>
            <a:r>
              <a:rPr lang="ru-RU" sz="1600" dirty="0">
                <a:latin typeface="+mn-lt"/>
              </a:rPr>
              <a:t>в пользу которого вносится вклад </a:t>
            </a:r>
          </a:p>
          <a:p>
            <a:pPr marL="342900" indent="-342900" algn="ctr">
              <a:defRPr/>
            </a:pPr>
            <a:r>
              <a:rPr lang="ru-RU" sz="1600" dirty="0">
                <a:latin typeface="+mn-lt"/>
              </a:rPr>
              <a:t>(п. 1 ст. 842 ГК РФ)</a:t>
            </a:r>
          </a:p>
        </p:txBody>
      </p:sp>
      <p:cxnSp>
        <p:nvCxnSpPr>
          <p:cNvPr id="42" name="Прямая со стрелкой 9"/>
          <p:cNvCxnSpPr>
            <a:cxnSpLocks noChangeShapeType="1"/>
            <a:stCxn id="38" idx="2"/>
          </p:cNvCxnSpPr>
          <p:nvPr/>
        </p:nvCxnSpPr>
        <p:spPr bwMode="auto">
          <a:xfrm>
            <a:off x="4639785" y="3613631"/>
            <a:ext cx="0" cy="1642215"/>
          </a:xfrm>
          <a:prstGeom prst="straightConnector1">
            <a:avLst/>
          </a:prstGeom>
          <a:noFill/>
          <a:ln w="38100" algn="ctr">
            <a:solidFill>
              <a:srgbClr val="FFFFFF"/>
            </a:solidFill>
            <a:round/>
            <a:headEnd/>
            <a:tailEnd type="arrow" w="med" len="med"/>
          </a:ln>
          <a:effectLst>
            <a:outerShdw dist="23000" dir="5400000" rotWithShape="0">
              <a:srgbClr val="000000">
                <a:alpha val="34999"/>
              </a:srgbClr>
            </a:outerShdw>
          </a:effectLst>
        </p:spPr>
      </p:cxnSp>
      <p:cxnSp>
        <p:nvCxnSpPr>
          <p:cNvPr id="43" name="Прямая со стрелкой 9"/>
          <p:cNvCxnSpPr>
            <a:cxnSpLocks noChangeShapeType="1"/>
            <a:stCxn id="38" idx="2"/>
            <a:endCxn id="40" idx="0"/>
          </p:cNvCxnSpPr>
          <p:nvPr/>
        </p:nvCxnSpPr>
        <p:spPr bwMode="auto">
          <a:xfrm>
            <a:off x="4639785" y="3613631"/>
            <a:ext cx="2249671" cy="471270"/>
          </a:xfrm>
          <a:prstGeom prst="straightConnector1">
            <a:avLst/>
          </a:prstGeom>
          <a:noFill/>
          <a:ln w="38100" algn="ctr">
            <a:solidFill>
              <a:srgbClr val="FFFFFF"/>
            </a:solidFill>
            <a:round/>
            <a:headEnd/>
            <a:tailEnd type="arrow" w="med" len="med"/>
          </a:ln>
          <a:effectLst>
            <a:outerShdw dist="23000" dir="5400000" rotWithShape="0">
              <a:srgbClr val="000000">
                <a:alpha val="34999"/>
              </a:srgbClr>
            </a:outerShdw>
          </a:effectLst>
        </p:spPr>
      </p:cxnSp>
      <p:cxnSp>
        <p:nvCxnSpPr>
          <p:cNvPr id="44" name="Прямая со стрелкой 9"/>
          <p:cNvCxnSpPr>
            <a:cxnSpLocks noChangeShapeType="1"/>
            <a:stCxn id="38" idx="2"/>
            <a:endCxn id="39" idx="0"/>
          </p:cNvCxnSpPr>
          <p:nvPr/>
        </p:nvCxnSpPr>
        <p:spPr bwMode="auto">
          <a:xfrm flipH="1">
            <a:off x="2375695" y="3613631"/>
            <a:ext cx="2264090" cy="602053"/>
          </a:xfrm>
          <a:prstGeom prst="straightConnector1">
            <a:avLst/>
          </a:prstGeom>
          <a:noFill/>
          <a:ln w="38100" algn="ctr">
            <a:solidFill>
              <a:srgbClr val="FFFFFF"/>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3854601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bwMode="auto">
          <a:xfrm>
            <a:off x="3851920" y="1556792"/>
            <a:ext cx="5041900" cy="792088"/>
          </a:xfrm>
          <a:prstGeom prst="roundRect">
            <a:avLst/>
          </a:prstGeom>
          <a:solidFill>
            <a:schemeClr val="accent1">
              <a:lumMod val="50000"/>
            </a:schemeClr>
          </a:solidFill>
          <a:ln w="38100" cap="flat" cmpd="sng" algn="ctr">
            <a:solidFill>
              <a:srgbClr val="869AA9"/>
            </a:solidFill>
            <a:prstDash val="dash"/>
            <a:round/>
            <a:headEnd type="none" w="med" len="med"/>
            <a:tailEnd type="none" w="med" len="med"/>
          </a:ln>
          <a:effectLst/>
        </p:spPr>
        <p:txBody>
          <a:bodyPr/>
          <a:lstStyle/>
          <a:p>
            <a:pPr algn="ctr">
              <a:defRPr/>
            </a:pPr>
            <a:r>
              <a:rPr lang="ru-RU" sz="2000" b="1" u="sng" dirty="0">
                <a:effectLst>
                  <a:outerShdw blurRad="38100" dist="38100" dir="2700000" algn="tl">
                    <a:srgbClr val="000000">
                      <a:alpha val="43137"/>
                    </a:srgbClr>
                  </a:outerShdw>
                </a:effectLst>
                <a:latin typeface="+mn-lt"/>
              </a:rPr>
              <a:t>Ограниченные вещные права</a:t>
            </a:r>
            <a:endParaRPr lang="ru-RU" dirty="0">
              <a:effectLst>
                <a:outerShdw blurRad="38100" dist="38100" dir="2700000" algn="tl">
                  <a:srgbClr val="000000">
                    <a:alpha val="43137"/>
                  </a:srgbClr>
                </a:outerShdw>
              </a:effectLst>
              <a:latin typeface="+mn-lt"/>
            </a:endParaRPr>
          </a:p>
        </p:txBody>
      </p:sp>
      <p:sp>
        <p:nvSpPr>
          <p:cNvPr id="4" name="Заголовок 3"/>
          <p:cNvSpPr txBox="1">
            <a:spLocks noGrp="1"/>
          </p:cNvSpPr>
          <p:nvPr>
            <p:ph type="title"/>
          </p:nvPr>
        </p:nvSpPr>
        <p:spPr>
          <a:xfrm>
            <a:off x="457200" y="75466"/>
            <a:ext cx="8229600" cy="830997"/>
          </a:xfrm>
        </p:spPr>
        <p:txBody>
          <a:bodyPr rtlCol="0">
            <a:spAutoFit/>
          </a:bodyPr>
          <a:lstStyle/>
          <a:p>
            <a:pPr algn="ctr">
              <a:defRPr/>
            </a:pPr>
            <a:r>
              <a:rPr lang="ru-RU" sz="2400" b="1" u="sng" dirty="0">
                <a:effectLst>
                  <a:outerShdw blurRad="38100" dist="38100" dir="2700000" algn="tl">
                    <a:srgbClr val="000000">
                      <a:alpha val="43137"/>
                    </a:srgbClr>
                  </a:outerShdw>
                </a:effectLst>
                <a:latin typeface="+mn-lt"/>
              </a:rPr>
              <a:t>Вещные права </a:t>
            </a:r>
            <a:br>
              <a:rPr lang="ru-RU" sz="2400" b="1" u="sng" dirty="0">
                <a:effectLst>
                  <a:outerShdw blurRad="38100" dist="38100" dir="2700000" algn="tl">
                    <a:srgbClr val="000000">
                      <a:alpha val="43137"/>
                    </a:srgbClr>
                  </a:outerShdw>
                </a:effectLst>
                <a:latin typeface="+mn-lt"/>
              </a:rPr>
            </a:br>
            <a:r>
              <a:rPr lang="ru-RU" sz="2400" b="1" u="sng" dirty="0">
                <a:effectLst>
                  <a:outerShdw blurRad="38100" dist="38100" dir="2700000" algn="tl">
                    <a:srgbClr val="000000">
                      <a:alpha val="43137"/>
                    </a:srgbClr>
                  </a:outerShdw>
                </a:effectLst>
                <a:latin typeface="+mn-lt"/>
              </a:rPr>
              <a:t>(ст. 216 ГК РФ в действующей редакции)</a:t>
            </a:r>
            <a:endParaRPr lang="ru-RU" sz="2400" dirty="0">
              <a:effectLst>
                <a:outerShdw blurRad="38100" dist="38100" dir="2700000" algn="tl">
                  <a:srgbClr val="000000">
                    <a:alpha val="43137"/>
                  </a:srgbClr>
                </a:outerShdw>
              </a:effectLst>
              <a:latin typeface="+mn-lt"/>
            </a:endParaRPr>
          </a:p>
        </p:txBody>
      </p:sp>
      <p:sp>
        <p:nvSpPr>
          <p:cNvPr id="5" name="Скругленный прямоугольник 4"/>
          <p:cNvSpPr/>
          <p:nvPr/>
        </p:nvSpPr>
        <p:spPr bwMode="auto">
          <a:xfrm>
            <a:off x="395288" y="2852738"/>
            <a:ext cx="2952576" cy="1152326"/>
          </a:xfrm>
          <a:prstGeom prst="roundRect">
            <a:avLst/>
          </a:prstGeom>
          <a:solidFill>
            <a:schemeClr val="accent1">
              <a:lumMod val="50000"/>
            </a:schemeClr>
          </a:solidFill>
          <a:ln w="38100" cap="flat" cmpd="sng" algn="ctr">
            <a:solidFill>
              <a:srgbClr val="FF0000"/>
            </a:solidFill>
            <a:prstDash val="solid"/>
            <a:round/>
            <a:headEnd type="none" w="med" len="med"/>
            <a:tailEnd type="none" w="med" len="med"/>
          </a:ln>
          <a:effectLst/>
        </p:spPr>
        <p:txBody>
          <a:bodyPr/>
          <a:lstStyle/>
          <a:p>
            <a:pPr algn="ctr">
              <a:defRPr/>
            </a:pPr>
            <a:r>
              <a:rPr lang="ru-RU" sz="1600" dirty="0">
                <a:effectLst>
                  <a:outerShdw blurRad="38100" dist="38100" dir="2700000" algn="tl">
                    <a:srgbClr val="000000">
                      <a:alpha val="43137"/>
                    </a:srgbClr>
                  </a:outerShdw>
                </a:effectLst>
                <a:latin typeface="+mn-lt"/>
              </a:rPr>
              <a:t>Право пожизненного наследуемого владения земельным участком </a:t>
            </a:r>
          </a:p>
          <a:p>
            <a:pPr algn="ctr">
              <a:defRPr/>
            </a:pPr>
            <a:r>
              <a:rPr lang="ru-RU" sz="1600" dirty="0">
                <a:effectLst>
                  <a:outerShdw blurRad="38100" dist="38100" dir="2700000" algn="tl">
                    <a:srgbClr val="000000">
                      <a:alpha val="43137"/>
                    </a:srgbClr>
                  </a:outerShdw>
                </a:effectLst>
                <a:latin typeface="+mn-lt"/>
              </a:rPr>
              <a:t>(ст. 265 ГК РФ)</a:t>
            </a:r>
          </a:p>
        </p:txBody>
      </p:sp>
      <p:sp>
        <p:nvSpPr>
          <p:cNvPr id="6" name="Скругленный прямоугольник 5"/>
          <p:cNvSpPr/>
          <p:nvPr/>
        </p:nvSpPr>
        <p:spPr bwMode="auto">
          <a:xfrm>
            <a:off x="6228184" y="3141663"/>
            <a:ext cx="2736304" cy="792162"/>
          </a:xfrm>
          <a:prstGeom prst="roundRect">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lgn="ctr">
              <a:defRPr/>
            </a:pPr>
            <a:r>
              <a:rPr lang="ru-RU" b="1" dirty="0">
                <a:effectLst>
                  <a:outerShdw blurRad="38100" dist="38100" dir="2700000" algn="tl">
                    <a:srgbClr val="000000">
                      <a:alpha val="43137"/>
                    </a:srgbClr>
                  </a:outerShdw>
                </a:effectLst>
                <a:latin typeface="+mn-lt"/>
              </a:rPr>
              <a:t>Сервитут</a:t>
            </a:r>
          </a:p>
          <a:p>
            <a:pPr algn="ctr">
              <a:defRPr/>
            </a:pPr>
            <a:r>
              <a:rPr lang="ru-RU" dirty="0">
                <a:effectLst>
                  <a:outerShdw blurRad="38100" dist="38100" dir="2700000" algn="tl">
                    <a:srgbClr val="000000">
                      <a:alpha val="43137"/>
                    </a:srgbClr>
                  </a:outerShdw>
                </a:effectLst>
                <a:latin typeface="+mn-lt"/>
              </a:rPr>
              <a:t>(ст. ст. 274, 277 ГК РФ)</a:t>
            </a:r>
          </a:p>
        </p:txBody>
      </p:sp>
      <p:sp>
        <p:nvSpPr>
          <p:cNvPr id="7" name="Скругленный прямоугольник 6"/>
          <p:cNvSpPr/>
          <p:nvPr/>
        </p:nvSpPr>
        <p:spPr bwMode="auto">
          <a:xfrm>
            <a:off x="5292080" y="4509120"/>
            <a:ext cx="3671937" cy="792832"/>
          </a:xfrm>
          <a:prstGeom prst="roundRect">
            <a:avLst/>
          </a:prstGeom>
          <a:solidFill>
            <a:schemeClr val="accent1">
              <a:lumMod val="50000"/>
            </a:schemeClr>
          </a:solidFill>
          <a:ln w="38100" cap="flat" cmpd="sng" algn="ctr">
            <a:solidFill>
              <a:srgbClr val="FF0000"/>
            </a:solidFill>
            <a:prstDash val="solid"/>
            <a:round/>
            <a:headEnd type="none" w="med" len="med"/>
            <a:tailEnd type="none" w="med" len="med"/>
          </a:ln>
          <a:effectLst/>
        </p:spPr>
        <p:txBody>
          <a:bodyPr/>
          <a:lstStyle/>
          <a:p>
            <a:pPr algn="ctr">
              <a:defRPr/>
            </a:pPr>
            <a:r>
              <a:rPr lang="ru-RU" dirty="0">
                <a:effectLst>
                  <a:outerShdw blurRad="38100" dist="38100" dir="2700000" algn="tl">
                    <a:srgbClr val="000000">
                      <a:alpha val="43137"/>
                    </a:srgbClr>
                  </a:outerShdw>
                </a:effectLst>
                <a:latin typeface="+mn-lt"/>
              </a:rPr>
              <a:t>Право хозяйственного ведения</a:t>
            </a:r>
          </a:p>
          <a:p>
            <a:pPr algn="ctr">
              <a:defRPr/>
            </a:pPr>
            <a:r>
              <a:rPr lang="ru-RU" dirty="0">
                <a:effectLst>
                  <a:outerShdw blurRad="38100" dist="38100" dir="2700000" algn="tl">
                    <a:srgbClr val="000000">
                      <a:alpha val="43137"/>
                    </a:srgbClr>
                  </a:outerShdw>
                </a:effectLst>
                <a:latin typeface="+mn-lt"/>
              </a:rPr>
              <a:t>(ст. 294 ГК РФ)</a:t>
            </a:r>
          </a:p>
        </p:txBody>
      </p:sp>
      <p:cxnSp>
        <p:nvCxnSpPr>
          <p:cNvPr id="8" name="Прямая со стрелкой 7"/>
          <p:cNvCxnSpPr>
            <a:stCxn id="3" idx="2"/>
            <a:endCxn id="5" idx="0"/>
          </p:cNvCxnSpPr>
          <p:nvPr/>
        </p:nvCxnSpPr>
        <p:spPr bwMode="auto">
          <a:xfrm flipH="1">
            <a:off x="1871576" y="2348880"/>
            <a:ext cx="4501294" cy="503858"/>
          </a:xfrm>
          <a:prstGeom prst="straightConnector1">
            <a:avLst/>
          </a:prstGeom>
          <a:ln w="38100" cmpd="sng">
            <a:solidFill>
              <a:srgbClr val="869AA9"/>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9" name="Прямая со стрелкой 8"/>
          <p:cNvCxnSpPr>
            <a:stCxn id="3" idx="2"/>
            <a:endCxn id="6" idx="0"/>
          </p:cNvCxnSpPr>
          <p:nvPr/>
        </p:nvCxnSpPr>
        <p:spPr bwMode="auto">
          <a:xfrm>
            <a:off x="6372870" y="2348880"/>
            <a:ext cx="1223466" cy="792783"/>
          </a:xfrm>
          <a:prstGeom prst="straightConnector1">
            <a:avLst/>
          </a:prstGeom>
          <a:ln w="38100" cmpd="sng">
            <a:solidFill>
              <a:srgbClr val="869AA9"/>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0" name="Прямая со стрелкой 9"/>
          <p:cNvCxnSpPr>
            <a:stCxn id="3" idx="2"/>
          </p:cNvCxnSpPr>
          <p:nvPr/>
        </p:nvCxnSpPr>
        <p:spPr bwMode="auto">
          <a:xfrm flipH="1">
            <a:off x="5652120" y="2348880"/>
            <a:ext cx="720750" cy="2088232"/>
          </a:xfrm>
          <a:prstGeom prst="straightConnector1">
            <a:avLst/>
          </a:prstGeom>
          <a:ln w="38100" cmpd="sng">
            <a:solidFill>
              <a:srgbClr val="869AA9"/>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 name="TextBox 1"/>
          <p:cNvSpPr txBox="1"/>
          <p:nvPr/>
        </p:nvSpPr>
        <p:spPr>
          <a:xfrm>
            <a:off x="8502879" y="548680"/>
            <a:ext cx="641121" cy="584776"/>
          </a:xfrm>
          <a:prstGeom prst="rect">
            <a:avLst/>
          </a:prstGeom>
          <a:noFill/>
        </p:spPr>
        <p:txBody>
          <a:bodyPr wrap="none" rtlCol="0">
            <a:spAutoFit/>
          </a:bodyPr>
          <a:lstStyle/>
          <a:p>
            <a:r>
              <a:rPr lang="ru-RU" sz="3200" b="1" dirty="0">
                <a:solidFill>
                  <a:srgbClr val="40464F"/>
                </a:solidFill>
              </a:rPr>
              <a:t>22</a:t>
            </a:r>
          </a:p>
        </p:txBody>
      </p:sp>
      <p:sp>
        <p:nvSpPr>
          <p:cNvPr id="14" name="Скругленный прямоугольник 13"/>
          <p:cNvSpPr/>
          <p:nvPr/>
        </p:nvSpPr>
        <p:spPr bwMode="auto">
          <a:xfrm>
            <a:off x="323528" y="1340768"/>
            <a:ext cx="3168352" cy="720080"/>
          </a:xfrm>
          <a:prstGeom prst="roundRect">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lgn="ctr">
              <a:defRPr/>
            </a:pPr>
            <a:r>
              <a:rPr lang="ru-RU" sz="2000" b="1" u="sng" dirty="0">
                <a:effectLst>
                  <a:outerShdw blurRad="38100" dist="38100" dir="2700000" algn="tl">
                    <a:srgbClr val="000000">
                      <a:alpha val="43137"/>
                    </a:srgbClr>
                  </a:outerShdw>
                </a:effectLst>
                <a:latin typeface="+mn-lt"/>
              </a:rPr>
              <a:t>Право собственности</a:t>
            </a:r>
            <a:endParaRPr lang="ru-RU" dirty="0">
              <a:effectLst>
                <a:outerShdw blurRad="38100" dist="38100" dir="2700000" algn="tl">
                  <a:srgbClr val="000000">
                    <a:alpha val="43137"/>
                  </a:srgbClr>
                </a:outerShdw>
              </a:effectLst>
              <a:latin typeface="+mn-lt"/>
            </a:endParaRPr>
          </a:p>
        </p:txBody>
      </p:sp>
      <p:cxnSp>
        <p:nvCxnSpPr>
          <p:cNvPr id="18" name="Прямая соединительная линия 9"/>
          <p:cNvCxnSpPr>
            <a:cxnSpLocks noChangeShapeType="1"/>
          </p:cNvCxnSpPr>
          <p:nvPr/>
        </p:nvCxnSpPr>
        <p:spPr bwMode="auto">
          <a:xfrm>
            <a:off x="3707904" y="980728"/>
            <a:ext cx="1584325" cy="0"/>
          </a:xfrm>
          <a:prstGeom prst="line">
            <a:avLst/>
          </a:prstGeom>
          <a:noFill/>
          <a:ln w="38100" algn="ctr">
            <a:solidFill>
              <a:srgbClr val="869AA9"/>
            </a:solidFill>
            <a:round/>
            <a:headEnd/>
            <a:tailEnd/>
          </a:ln>
        </p:spPr>
      </p:cxnSp>
      <p:cxnSp>
        <p:nvCxnSpPr>
          <p:cNvPr id="19" name="Прямая со стрелкой 18"/>
          <p:cNvCxnSpPr>
            <a:endCxn id="3" idx="0"/>
          </p:cNvCxnSpPr>
          <p:nvPr/>
        </p:nvCxnSpPr>
        <p:spPr bwMode="auto">
          <a:xfrm>
            <a:off x="4572000" y="980728"/>
            <a:ext cx="1800870" cy="576064"/>
          </a:xfrm>
          <a:prstGeom prst="straightConnector1">
            <a:avLst/>
          </a:prstGeom>
          <a:ln w="38100" cmpd="sng">
            <a:solidFill>
              <a:srgbClr val="869AA9"/>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20" name="Прямая со стрелкой 19"/>
          <p:cNvCxnSpPr>
            <a:endCxn id="14" idx="0"/>
          </p:cNvCxnSpPr>
          <p:nvPr/>
        </p:nvCxnSpPr>
        <p:spPr bwMode="auto">
          <a:xfrm flipH="1">
            <a:off x="1907704" y="980728"/>
            <a:ext cx="2664296" cy="360040"/>
          </a:xfrm>
          <a:prstGeom prst="straightConnector1">
            <a:avLst/>
          </a:prstGeom>
          <a:ln w="38100" cmpd="sng">
            <a:solidFill>
              <a:srgbClr val="869AA9"/>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31" name="Скругленный прямоугольник 30"/>
          <p:cNvSpPr/>
          <p:nvPr/>
        </p:nvSpPr>
        <p:spPr bwMode="auto">
          <a:xfrm>
            <a:off x="1259632" y="4293096"/>
            <a:ext cx="2952576" cy="1152326"/>
          </a:xfrm>
          <a:prstGeom prst="roundRect">
            <a:avLst/>
          </a:prstGeom>
          <a:solidFill>
            <a:schemeClr val="accent1">
              <a:lumMod val="50000"/>
            </a:schemeClr>
          </a:solidFill>
          <a:ln w="38100" cap="flat" cmpd="sng" algn="ctr">
            <a:solidFill>
              <a:srgbClr val="FF0000"/>
            </a:solidFill>
            <a:prstDash val="solid"/>
            <a:round/>
            <a:headEnd type="none" w="med" len="med"/>
            <a:tailEnd type="none" w="med" len="med"/>
          </a:ln>
          <a:effectLst/>
        </p:spPr>
        <p:txBody>
          <a:bodyPr/>
          <a:lstStyle/>
          <a:p>
            <a:pPr algn="ctr">
              <a:defRPr/>
            </a:pPr>
            <a:r>
              <a:rPr lang="ru-RU" sz="1600" dirty="0">
                <a:effectLst>
                  <a:outerShdw blurRad="38100" dist="38100" dir="2700000" algn="tl">
                    <a:srgbClr val="000000">
                      <a:alpha val="43137"/>
                    </a:srgbClr>
                  </a:outerShdw>
                </a:effectLst>
                <a:latin typeface="+mn-lt"/>
              </a:rPr>
              <a:t>Право постоянного пользования земельным участком (ст. 268 ГК РФ)</a:t>
            </a:r>
          </a:p>
        </p:txBody>
      </p:sp>
      <p:sp>
        <p:nvSpPr>
          <p:cNvPr id="40" name="Скругленный прямоугольник 39"/>
          <p:cNvSpPr/>
          <p:nvPr/>
        </p:nvSpPr>
        <p:spPr bwMode="auto">
          <a:xfrm>
            <a:off x="3203848" y="5733256"/>
            <a:ext cx="4095601" cy="792832"/>
          </a:xfrm>
          <a:prstGeom prst="roundRect">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lgn="ctr">
              <a:defRPr/>
            </a:pPr>
            <a:r>
              <a:rPr lang="ru-RU" dirty="0">
                <a:effectLst>
                  <a:outerShdw blurRad="38100" dist="38100" dir="2700000" algn="tl">
                    <a:srgbClr val="000000">
                      <a:alpha val="43137"/>
                    </a:srgbClr>
                  </a:outerShdw>
                </a:effectLst>
                <a:latin typeface="+mn-lt"/>
              </a:rPr>
              <a:t>Право оперативного управления </a:t>
            </a:r>
          </a:p>
          <a:p>
            <a:pPr algn="ctr">
              <a:defRPr/>
            </a:pPr>
            <a:r>
              <a:rPr lang="ru-RU" dirty="0">
                <a:effectLst>
                  <a:outerShdw blurRad="38100" dist="38100" dir="2700000" algn="tl">
                    <a:srgbClr val="000000">
                      <a:alpha val="43137"/>
                    </a:srgbClr>
                  </a:outerShdw>
                </a:effectLst>
                <a:latin typeface="+mn-lt"/>
              </a:rPr>
              <a:t>(ст. 296 ГК РФ)</a:t>
            </a:r>
          </a:p>
        </p:txBody>
      </p:sp>
      <p:cxnSp>
        <p:nvCxnSpPr>
          <p:cNvPr id="45" name="Прямая со стрелкой 44"/>
          <p:cNvCxnSpPr>
            <a:stCxn id="3" idx="2"/>
          </p:cNvCxnSpPr>
          <p:nvPr/>
        </p:nvCxnSpPr>
        <p:spPr bwMode="auto">
          <a:xfrm flipH="1">
            <a:off x="4427984" y="2348880"/>
            <a:ext cx="1944886" cy="3384376"/>
          </a:xfrm>
          <a:prstGeom prst="straightConnector1">
            <a:avLst/>
          </a:prstGeom>
          <a:ln w="38100" cmpd="sng">
            <a:solidFill>
              <a:srgbClr val="869AA9"/>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46" name="Прямая со стрелкой 45"/>
          <p:cNvCxnSpPr>
            <a:stCxn id="3" idx="2"/>
          </p:cNvCxnSpPr>
          <p:nvPr/>
        </p:nvCxnSpPr>
        <p:spPr bwMode="auto">
          <a:xfrm flipH="1">
            <a:off x="3275856" y="2348880"/>
            <a:ext cx="3097014" cy="1944216"/>
          </a:xfrm>
          <a:prstGeom prst="straightConnector1">
            <a:avLst/>
          </a:prstGeom>
          <a:ln w="38100" cmpd="sng">
            <a:solidFill>
              <a:srgbClr val="869AA9"/>
            </a:solidFill>
            <a:headEnd type="none" w="med" len="med"/>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83433592"/>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8498691" y="586591"/>
            <a:ext cx="740971" cy="492443"/>
          </a:xfrm>
          <a:prstGeom prst="rect">
            <a:avLst/>
          </a:prstGeom>
        </p:spPr>
        <p:txBody>
          <a:bodyPr wrap="none">
            <a:spAutoFit/>
          </a:bodyPr>
          <a:lstStyle/>
          <a:p>
            <a:r>
              <a:rPr lang="ru-RU" sz="2600" b="1" dirty="0">
                <a:solidFill>
                  <a:srgbClr val="40464F"/>
                </a:solidFill>
              </a:rPr>
              <a:t>227</a:t>
            </a:r>
          </a:p>
        </p:txBody>
      </p:sp>
      <p:sp>
        <p:nvSpPr>
          <p:cNvPr id="28" name="Прямоугольник 27"/>
          <p:cNvSpPr/>
          <p:nvPr/>
        </p:nvSpPr>
        <p:spPr bwMode="auto">
          <a:xfrm>
            <a:off x="369772" y="166076"/>
            <a:ext cx="8128919" cy="2383693"/>
          </a:xfrm>
          <a:prstGeom prst="rect">
            <a:avLst/>
          </a:prstGeom>
          <a:solidFill>
            <a:schemeClr val="accent1">
              <a:lumMod val="50000"/>
            </a:schemeClr>
          </a:solidFill>
          <a:ln w="38100" cap="flat" cmpd="sng" algn="ctr">
            <a:solidFill>
              <a:srgbClr val="869AA9"/>
            </a:solidFill>
            <a:prstDash val="dash"/>
            <a:round/>
            <a:headEnd type="none" w="med" len="med"/>
            <a:tailEnd type="none" w="med" len="med"/>
          </a:ln>
          <a:effectLst/>
          <a:scene3d>
            <a:camera prst="orthographicFront"/>
            <a:lightRig rig="threePt" dir="t"/>
          </a:scene3d>
          <a:sp3d>
            <a:bevelT prst="convex"/>
          </a:sp3d>
        </p:spPr>
        <p:txBody>
          <a:bodyPr>
            <a:normAutofit/>
          </a:bodyPr>
          <a:lstStyle/>
          <a:p>
            <a:pPr algn="ctr">
              <a:defRPr/>
            </a:pPr>
            <a:r>
              <a:rPr lang="ru-RU" sz="2000" b="1" dirty="0">
                <a:solidFill>
                  <a:schemeClr val="tx2"/>
                </a:solidFill>
                <a:effectLst>
                  <a:outerShdw blurRad="38100" dist="38100" dir="2700000" algn="tl">
                    <a:srgbClr val="000000">
                      <a:alpha val="43137"/>
                    </a:srgbClr>
                  </a:outerShdw>
                </a:effectLst>
                <a:latin typeface="+mn-lt"/>
              </a:rPr>
              <a:t>Форма договора </a:t>
            </a:r>
          </a:p>
          <a:p>
            <a:pPr algn="ctr">
              <a:defRPr/>
            </a:pPr>
            <a:r>
              <a:rPr lang="ru-RU" sz="1600" b="1" dirty="0">
                <a:effectLst>
                  <a:outerShdw blurRad="38100" dist="38100" dir="2700000" algn="tl">
                    <a:srgbClr val="000000">
                      <a:alpha val="43137"/>
                    </a:srgbClr>
                  </a:outerShdw>
                </a:effectLst>
                <a:latin typeface="+mn-lt"/>
              </a:rPr>
              <a:t>Письменная форма договора банковского вклада считается соблюденной, если внесение вклада удостоверено сберегательной книжкой, сберегательным или депозитным сертификатом либо иным выданным банком вкладчику документом, отвечающим требованиям, предусмотренным для таких документов законом, установленными в соответствии с ним банковскими правилами и применяемыми в банковской практике обычаями ( ст. 836 ГК РФ)</a:t>
            </a:r>
          </a:p>
        </p:txBody>
      </p:sp>
      <p:sp>
        <p:nvSpPr>
          <p:cNvPr id="32" name="Прямоугольник 31"/>
          <p:cNvSpPr/>
          <p:nvPr/>
        </p:nvSpPr>
        <p:spPr bwMode="auto">
          <a:xfrm>
            <a:off x="369771" y="2754923"/>
            <a:ext cx="8461613" cy="3888153"/>
          </a:xfrm>
          <a:prstGeom prst="rect">
            <a:avLst/>
          </a:prstGeom>
          <a:solidFill>
            <a:schemeClr val="accent1">
              <a:lumMod val="50000"/>
            </a:schemeClr>
          </a:solidFill>
          <a:ln w="38100" cap="flat" cmpd="sng" algn="ctr">
            <a:solidFill>
              <a:srgbClr val="869AA9"/>
            </a:solidFill>
            <a:prstDash val="dash"/>
            <a:round/>
            <a:headEnd type="none" w="med" len="med"/>
            <a:tailEnd type="none" w="med" len="med"/>
          </a:ln>
          <a:effectLst/>
          <a:scene3d>
            <a:camera prst="orthographicFront"/>
            <a:lightRig rig="threePt" dir="t"/>
          </a:scene3d>
          <a:sp3d>
            <a:bevelT prst="convex"/>
          </a:sp3d>
        </p:spPr>
        <p:txBody>
          <a:bodyPr>
            <a:normAutofit/>
          </a:bodyPr>
          <a:lstStyle/>
          <a:p>
            <a:pPr algn="ctr">
              <a:defRPr/>
            </a:pPr>
            <a:r>
              <a:rPr lang="ru-RU" sz="2000" b="1" dirty="0">
                <a:solidFill>
                  <a:schemeClr val="tx2"/>
                </a:solidFill>
                <a:effectLst>
                  <a:outerShdw blurRad="38100" dist="38100" dir="2700000" algn="tl">
                    <a:srgbClr val="000000">
                      <a:alpha val="43137"/>
                    </a:srgbClr>
                  </a:outerShdw>
                </a:effectLst>
                <a:latin typeface="+mn-lt"/>
              </a:rPr>
              <a:t>Правовая позиция Конституционного Суда РФ:</a:t>
            </a:r>
          </a:p>
          <a:p>
            <a:pPr algn="ctr">
              <a:defRPr/>
            </a:pPr>
            <a:endParaRPr lang="ru-RU" sz="2000" b="1" dirty="0">
              <a:solidFill>
                <a:schemeClr val="tx2"/>
              </a:solidFill>
              <a:effectLst>
                <a:outerShdw blurRad="38100" dist="38100" dir="2700000" algn="tl">
                  <a:srgbClr val="000000">
                    <a:alpha val="43137"/>
                  </a:srgbClr>
                </a:outerShdw>
              </a:effectLst>
              <a:latin typeface="+mn-lt"/>
            </a:endParaRPr>
          </a:p>
          <a:p>
            <a:pPr algn="ctr">
              <a:defRPr/>
            </a:pPr>
            <a:r>
              <a:rPr lang="ru-RU" sz="1600" dirty="0">
                <a:effectLst>
                  <a:outerShdw blurRad="38100" dist="38100" dir="2700000" algn="tl">
                    <a:srgbClr val="000000">
                      <a:alpha val="43137"/>
                    </a:srgbClr>
                  </a:outerShdw>
                </a:effectLst>
                <a:latin typeface="+mn-lt"/>
              </a:rPr>
              <a:t>Положения, закрепляющие требования к форме договора банковского вклада, по своему конституционно-правовому смыслу в системе действующего правового регулирования не препятствуют суду на основании анализа фактических обстоятельств конкретного дела признать требования к форме договора банковского вклада соблюденными, а договор – заключенным, если будет установлено, что прием от гражданина денежных средств для внесения во вклад подтверждается документами, которые были выданы банком (лицом, которое, исходя из обстановки заключения договора, воспринималось гражданином как действующее от имени банка) и в тексте которых отражен факт внесения соответствующих денежных средств, и что поведение гражданина являлось разумным и добросовестным</a:t>
            </a:r>
          </a:p>
          <a:p>
            <a:pPr algn="ctr">
              <a:defRPr/>
            </a:pPr>
            <a:endParaRPr lang="ru-RU" sz="1600" dirty="0">
              <a:effectLst>
                <a:outerShdw blurRad="38100" dist="38100" dir="2700000" algn="tl">
                  <a:srgbClr val="000000">
                    <a:alpha val="43137"/>
                  </a:srgbClr>
                </a:outerShdw>
              </a:effectLst>
              <a:latin typeface="+mn-lt"/>
            </a:endParaRPr>
          </a:p>
          <a:p>
            <a:pPr algn="ctr">
              <a:defRPr/>
            </a:pPr>
            <a:r>
              <a:rPr lang="ru-RU" dirty="0">
                <a:solidFill>
                  <a:srgbClr val="FF8600"/>
                </a:solidFill>
                <a:effectLst>
                  <a:outerShdw blurRad="38100" dist="38100" dir="2700000" algn="tl">
                    <a:srgbClr val="000000">
                      <a:alpha val="43137"/>
                    </a:srgbClr>
                  </a:outerShdw>
                </a:effectLst>
                <a:latin typeface="+mn-lt"/>
              </a:rPr>
              <a:t>(Постановление КС РФ от 27.10.2015 № 28-П)</a:t>
            </a:r>
          </a:p>
        </p:txBody>
      </p:sp>
    </p:spTree>
    <p:extLst>
      <p:ext uri="{BB962C8B-B14F-4D97-AF65-F5344CB8AC3E}">
        <p14:creationId xmlns:p14="http://schemas.microsoft.com/office/powerpoint/2010/main" val="2176363817"/>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8498691" y="586591"/>
            <a:ext cx="740971" cy="492443"/>
          </a:xfrm>
          <a:prstGeom prst="rect">
            <a:avLst/>
          </a:prstGeom>
        </p:spPr>
        <p:txBody>
          <a:bodyPr wrap="none">
            <a:spAutoFit/>
          </a:bodyPr>
          <a:lstStyle/>
          <a:p>
            <a:r>
              <a:rPr lang="ru-RU" sz="2600" b="1" dirty="0">
                <a:solidFill>
                  <a:srgbClr val="40464F"/>
                </a:solidFill>
              </a:rPr>
              <a:t>228</a:t>
            </a:r>
          </a:p>
        </p:txBody>
      </p:sp>
      <p:sp>
        <p:nvSpPr>
          <p:cNvPr id="6" name="AutoShape 5"/>
          <p:cNvSpPr>
            <a:spLocks noChangeArrowheads="1"/>
          </p:cNvSpPr>
          <p:nvPr/>
        </p:nvSpPr>
        <p:spPr bwMode="auto">
          <a:xfrm>
            <a:off x="2058683" y="571471"/>
            <a:ext cx="5162203" cy="912816"/>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2000" b="1" dirty="0">
                <a:solidFill>
                  <a:srgbClr val="FF8600"/>
                </a:solidFill>
                <a:latin typeface="+mn-lt"/>
              </a:rPr>
              <a:t>Особенности вклада, удостоверенного сертификатом</a:t>
            </a:r>
            <a:endParaRPr lang="ru-RU" sz="2000" b="1" dirty="0">
              <a:solidFill>
                <a:srgbClr val="FF8600"/>
              </a:solidFill>
              <a:latin typeface="Tahoma" pitchFamily="34" charset="0"/>
            </a:endParaRPr>
          </a:p>
        </p:txBody>
      </p:sp>
      <p:cxnSp>
        <p:nvCxnSpPr>
          <p:cNvPr id="12" name="Прямая со стрелкой 9"/>
          <p:cNvCxnSpPr>
            <a:cxnSpLocks noChangeShapeType="1"/>
            <a:stCxn id="6" idx="2"/>
            <a:endCxn id="27" idx="0"/>
          </p:cNvCxnSpPr>
          <p:nvPr/>
        </p:nvCxnSpPr>
        <p:spPr bwMode="auto">
          <a:xfrm>
            <a:off x="4639785" y="1484287"/>
            <a:ext cx="0" cy="2858397"/>
          </a:xfrm>
          <a:prstGeom prst="straightConnector1">
            <a:avLst/>
          </a:prstGeom>
          <a:noFill/>
          <a:ln w="38100" algn="ctr">
            <a:solidFill>
              <a:srgbClr val="FFFFFF"/>
            </a:solidFill>
            <a:round/>
            <a:headEnd/>
            <a:tailEnd type="arrow" w="med" len="med"/>
          </a:ln>
          <a:effectLst>
            <a:outerShdw dist="23000" dir="5400000" rotWithShape="0">
              <a:srgbClr val="000000">
                <a:alpha val="34999"/>
              </a:srgbClr>
            </a:outerShdw>
          </a:effectLst>
        </p:spPr>
      </p:cxnSp>
      <p:sp>
        <p:nvSpPr>
          <p:cNvPr id="30" name="AutoShape 5"/>
          <p:cNvSpPr>
            <a:spLocks noChangeArrowheads="1"/>
          </p:cNvSpPr>
          <p:nvPr/>
        </p:nvSpPr>
        <p:spPr bwMode="auto">
          <a:xfrm>
            <a:off x="166077" y="2335370"/>
            <a:ext cx="4190024" cy="1577469"/>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1600" dirty="0">
                <a:latin typeface="+mn-lt"/>
              </a:rPr>
              <a:t>Возможен  невозврат вклада </a:t>
            </a:r>
          </a:p>
          <a:p>
            <a:pPr marL="342900" indent="-342900" algn="ctr">
              <a:defRPr/>
            </a:pPr>
            <a:r>
              <a:rPr lang="ru-RU" sz="1600" dirty="0">
                <a:latin typeface="+mn-lt"/>
              </a:rPr>
              <a:t>по требованию вкладчика, если договором </a:t>
            </a:r>
          </a:p>
          <a:p>
            <a:pPr marL="342900" indent="-342900" algn="ctr">
              <a:defRPr/>
            </a:pPr>
            <a:r>
              <a:rPr lang="ru-RU" sz="1600" dirty="0">
                <a:latin typeface="+mn-lt"/>
              </a:rPr>
              <a:t>не предусмотрено соответствующее </a:t>
            </a:r>
          </a:p>
          <a:p>
            <a:pPr marL="342900" indent="-342900" algn="ctr">
              <a:defRPr/>
            </a:pPr>
            <a:r>
              <a:rPr lang="ru-RU" sz="1600" dirty="0">
                <a:latin typeface="+mn-lt"/>
              </a:rPr>
              <a:t>право вкладчика (п. 2 ст. 837 ГК РФ)</a:t>
            </a:r>
          </a:p>
        </p:txBody>
      </p:sp>
      <p:cxnSp>
        <p:nvCxnSpPr>
          <p:cNvPr id="14" name="Прямая со стрелкой 9"/>
          <p:cNvCxnSpPr>
            <a:cxnSpLocks noChangeShapeType="1"/>
            <a:stCxn id="6" idx="2"/>
            <a:endCxn id="30" idx="0"/>
          </p:cNvCxnSpPr>
          <p:nvPr/>
        </p:nvCxnSpPr>
        <p:spPr bwMode="auto">
          <a:xfrm flipH="1">
            <a:off x="2261089" y="1484287"/>
            <a:ext cx="2378696" cy="851083"/>
          </a:xfrm>
          <a:prstGeom prst="straightConnector1">
            <a:avLst/>
          </a:prstGeom>
          <a:noFill/>
          <a:ln w="38100" algn="ctr">
            <a:solidFill>
              <a:srgbClr val="FFFFFF"/>
            </a:solidFill>
            <a:round/>
            <a:headEnd/>
            <a:tailEnd type="arrow" w="med" len="med"/>
          </a:ln>
          <a:effectLst>
            <a:outerShdw dist="23000" dir="5400000" rotWithShape="0">
              <a:srgbClr val="000000">
                <a:alpha val="34999"/>
              </a:srgbClr>
            </a:outerShdw>
          </a:effectLst>
        </p:spPr>
      </p:cxnSp>
      <p:sp>
        <p:nvSpPr>
          <p:cNvPr id="27" name="AutoShape 5"/>
          <p:cNvSpPr>
            <a:spLocks noChangeArrowheads="1"/>
          </p:cNvSpPr>
          <p:nvPr/>
        </p:nvSpPr>
        <p:spPr bwMode="auto">
          <a:xfrm>
            <a:off x="1396400" y="4342684"/>
            <a:ext cx="6486769" cy="1245316"/>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1600" dirty="0">
                <a:latin typeface="+mn-lt"/>
              </a:rPr>
              <a:t>Размер процентов не может быть изменен банком </a:t>
            </a:r>
          </a:p>
          <a:p>
            <a:pPr marL="342900" indent="-342900" algn="ctr">
              <a:defRPr/>
            </a:pPr>
            <a:r>
              <a:rPr lang="ru-RU" sz="1600" dirty="0">
                <a:latin typeface="+mn-lt"/>
              </a:rPr>
              <a:t>в одностороннем порядке  (п. 3 ст. 838 ГК РФ)</a:t>
            </a:r>
          </a:p>
        </p:txBody>
      </p:sp>
      <p:sp>
        <p:nvSpPr>
          <p:cNvPr id="25" name="AutoShape 5"/>
          <p:cNvSpPr>
            <a:spLocks noChangeArrowheads="1"/>
          </p:cNvSpPr>
          <p:nvPr/>
        </p:nvSpPr>
        <p:spPr bwMode="auto">
          <a:xfrm>
            <a:off x="4909048" y="2335370"/>
            <a:ext cx="4062801" cy="1577469"/>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1600" dirty="0">
                <a:latin typeface="+mn-lt"/>
              </a:rPr>
              <a:t>Возможно включение в договор условия </a:t>
            </a:r>
          </a:p>
          <a:p>
            <a:pPr marL="342900" indent="-342900" algn="ctr">
              <a:defRPr/>
            </a:pPr>
            <a:r>
              <a:rPr lang="ru-RU" sz="1600" dirty="0">
                <a:latin typeface="+mn-lt"/>
              </a:rPr>
              <a:t>об отказе гражданина от прав </a:t>
            </a:r>
          </a:p>
          <a:p>
            <a:pPr marL="342900" indent="-342900" algn="ctr">
              <a:defRPr/>
            </a:pPr>
            <a:r>
              <a:rPr lang="ru-RU" sz="1600" dirty="0">
                <a:latin typeface="+mn-lt"/>
              </a:rPr>
              <a:t>на получение вклада по требованию </a:t>
            </a:r>
          </a:p>
          <a:p>
            <a:pPr marL="342900" indent="-342900" algn="ctr">
              <a:defRPr/>
            </a:pPr>
            <a:r>
              <a:rPr lang="ru-RU" sz="1600" dirty="0">
                <a:latin typeface="+mn-lt"/>
              </a:rPr>
              <a:t>(п. 4 ст. 837 ГК РФ)</a:t>
            </a:r>
          </a:p>
        </p:txBody>
      </p:sp>
      <p:cxnSp>
        <p:nvCxnSpPr>
          <p:cNvPr id="13" name="Прямая со стрелкой 9"/>
          <p:cNvCxnSpPr>
            <a:cxnSpLocks noChangeShapeType="1"/>
            <a:stCxn id="6" idx="2"/>
            <a:endCxn id="25" idx="0"/>
          </p:cNvCxnSpPr>
          <p:nvPr/>
        </p:nvCxnSpPr>
        <p:spPr bwMode="auto">
          <a:xfrm>
            <a:off x="4639785" y="1484287"/>
            <a:ext cx="2300664" cy="851083"/>
          </a:xfrm>
          <a:prstGeom prst="straightConnector1">
            <a:avLst/>
          </a:prstGeom>
          <a:noFill/>
          <a:ln w="38100" algn="ctr">
            <a:solidFill>
              <a:srgbClr val="FFFFFF"/>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2250137808"/>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8498691" y="586591"/>
            <a:ext cx="740971" cy="492443"/>
          </a:xfrm>
          <a:prstGeom prst="rect">
            <a:avLst/>
          </a:prstGeom>
        </p:spPr>
        <p:txBody>
          <a:bodyPr wrap="none">
            <a:spAutoFit/>
          </a:bodyPr>
          <a:lstStyle/>
          <a:p>
            <a:r>
              <a:rPr lang="ru-RU" sz="2600" b="1" dirty="0">
                <a:solidFill>
                  <a:srgbClr val="40464F"/>
                </a:solidFill>
              </a:rPr>
              <a:t>229</a:t>
            </a:r>
          </a:p>
        </p:txBody>
      </p:sp>
      <p:sp>
        <p:nvSpPr>
          <p:cNvPr id="38" name="AutoShape 5"/>
          <p:cNvSpPr>
            <a:spLocks noChangeArrowheads="1"/>
          </p:cNvSpPr>
          <p:nvPr/>
        </p:nvSpPr>
        <p:spPr bwMode="auto">
          <a:xfrm>
            <a:off x="947615" y="302846"/>
            <a:ext cx="7190154" cy="2540000"/>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2400" dirty="0">
                <a:solidFill>
                  <a:schemeClr val="tx2"/>
                </a:solidFill>
                <a:latin typeface="+mn-lt"/>
              </a:rPr>
              <a:t>Виды сертификатов</a:t>
            </a:r>
          </a:p>
          <a:p>
            <a:pPr marL="342900" indent="-342900" algn="ctr">
              <a:defRPr/>
            </a:pPr>
            <a:r>
              <a:rPr lang="ru-RU" dirty="0">
                <a:latin typeface="+mn-lt"/>
              </a:rPr>
              <a:t>как именных документарных ценных бумаг, удостоверяющих факт внесения вкладчиком в банк суммы вклада на условиях сертификата, и право владельца такого сертификата на получение по истечении установленного сертификатом срока суммы вклада и обусловленных сертификатом процентов в банке, выдавшим сертификат</a:t>
            </a:r>
          </a:p>
          <a:p>
            <a:pPr marL="342900" indent="-342900" algn="ctr">
              <a:defRPr/>
            </a:pPr>
            <a:endParaRPr lang="ru-RU" dirty="0">
              <a:latin typeface="Tahoma" pitchFamily="34" charset="0"/>
            </a:endParaRPr>
          </a:p>
        </p:txBody>
      </p:sp>
      <p:sp>
        <p:nvSpPr>
          <p:cNvPr id="39" name="AutoShape 5"/>
          <p:cNvSpPr>
            <a:spLocks noChangeArrowheads="1"/>
          </p:cNvSpPr>
          <p:nvPr/>
        </p:nvSpPr>
        <p:spPr bwMode="auto">
          <a:xfrm>
            <a:off x="556846" y="3393938"/>
            <a:ext cx="3960813" cy="98154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n-lt"/>
              </a:rPr>
              <a:t>Сберегательный сертификат</a:t>
            </a:r>
          </a:p>
        </p:txBody>
      </p:sp>
      <p:sp>
        <p:nvSpPr>
          <p:cNvPr id="40" name="AutoShape 5"/>
          <p:cNvSpPr>
            <a:spLocks noChangeArrowheads="1"/>
          </p:cNvSpPr>
          <p:nvPr/>
        </p:nvSpPr>
        <p:spPr bwMode="auto">
          <a:xfrm>
            <a:off x="4780948" y="3481861"/>
            <a:ext cx="3960813" cy="97443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dirty="0">
                <a:latin typeface="+mn-lt"/>
              </a:rPr>
              <a:t>Депозитный сертификат</a:t>
            </a:r>
          </a:p>
        </p:txBody>
      </p:sp>
      <p:cxnSp>
        <p:nvCxnSpPr>
          <p:cNvPr id="43" name="Прямая со стрелкой 9"/>
          <p:cNvCxnSpPr>
            <a:cxnSpLocks noChangeShapeType="1"/>
            <a:stCxn id="38" idx="2"/>
            <a:endCxn id="40" idx="0"/>
          </p:cNvCxnSpPr>
          <p:nvPr/>
        </p:nvCxnSpPr>
        <p:spPr bwMode="auto">
          <a:xfrm>
            <a:off x="4542692" y="2842846"/>
            <a:ext cx="2218663" cy="639015"/>
          </a:xfrm>
          <a:prstGeom prst="straightConnector1">
            <a:avLst/>
          </a:prstGeom>
          <a:noFill/>
          <a:ln w="38100" algn="ctr">
            <a:solidFill>
              <a:srgbClr val="FFFFFF"/>
            </a:solidFill>
            <a:round/>
            <a:headEnd/>
            <a:tailEnd type="arrow" w="med" len="med"/>
          </a:ln>
          <a:effectLst>
            <a:outerShdw dist="23000" dir="5400000" rotWithShape="0">
              <a:srgbClr val="000000">
                <a:alpha val="34999"/>
              </a:srgbClr>
            </a:outerShdw>
          </a:effectLst>
        </p:spPr>
      </p:cxnSp>
      <p:cxnSp>
        <p:nvCxnSpPr>
          <p:cNvPr id="44" name="Прямая со стрелкой 9"/>
          <p:cNvCxnSpPr>
            <a:cxnSpLocks noChangeShapeType="1"/>
            <a:stCxn id="38" idx="2"/>
            <a:endCxn id="39" idx="0"/>
          </p:cNvCxnSpPr>
          <p:nvPr/>
        </p:nvCxnSpPr>
        <p:spPr bwMode="auto">
          <a:xfrm flipH="1">
            <a:off x="2537253" y="2842846"/>
            <a:ext cx="2005439" cy="551092"/>
          </a:xfrm>
          <a:prstGeom prst="straightConnector1">
            <a:avLst/>
          </a:prstGeom>
          <a:noFill/>
          <a:ln w="38100" algn="ctr">
            <a:solidFill>
              <a:srgbClr val="FFFFFF"/>
            </a:solidFill>
            <a:round/>
            <a:headEnd/>
            <a:tailEnd type="arrow" w="med" len="med"/>
          </a:ln>
          <a:effectLst>
            <a:outerShdw dist="23000" dir="5400000" rotWithShape="0">
              <a:srgbClr val="000000">
                <a:alpha val="34999"/>
              </a:srgbClr>
            </a:outerShdw>
          </a:effectLst>
        </p:spPr>
      </p:cxnSp>
      <p:sp>
        <p:nvSpPr>
          <p:cNvPr id="24" name="AutoShape 6"/>
          <p:cNvSpPr>
            <a:spLocks noChangeArrowheads="1"/>
          </p:cNvSpPr>
          <p:nvPr/>
        </p:nvSpPr>
        <p:spPr bwMode="auto">
          <a:xfrm>
            <a:off x="556846" y="4774347"/>
            <a:ext cx="3960813" cy="1651000"/>
          </a:xfrm>
          <a:prstGeom prst="roundRect">
            <a:avLst>
              <a:gd name="adj" fmla="val 16667"/>
            </a:avLst>
          </a:prstGeom>
          <a:solidFill>
            <a:schemeClr val="accent1">
              <a:lumMod val="50000"/>
            </a:schemeClr>
          </a:solidFill>
          <a:ln w="38100">
            <a:solidFill>
              <a:srgbClr val="FF8600"/>
            </a:solidFill>
            <a:round/>
            <a:headEnd/>
            <a:tailEnd/>
          </a:ln>
          <a:effectLst/>
        </p:spPr>
        <p:txBody>
          <a:bodyPr wrap="square" anchor="ctr">
            <a:normAutofit fontScale="92500" lnSpcReduction="20000"/>
          </a:bodyPr>
          <a:lstStyle/>
          <a:p>
            <a:pPr algn="ctr">
              <a:defRPr/>
            </a:pPr>
            <a:r>
              <a:rPr lang="ru-RU" dirty="0">
                <a:solidFill>
                  <a:schemeClr val="tx2"/>
                </a:solidFill>
                <a:latin typeface="+mn-lt"/>
              </a:rPr>
              <a:t>Владелец – физическое лицо, в том числе индивидуальный предприниматель, страхование в соответствии с законом о страховании вкладов физических лиц</a:t>
            </a:r>
          </a:p>
        </p:txBody>
      </p:sp>
      <p:sp>
        <p:nvSpPr>
          <p:cNvPr id="26" name="AutoShape 6"/>
          <p:cNvSpPr>
            <a:spLocks noChangeArrowheads="1"/>
          </p:cNvSpPr>
          <p:nvPr/>
        </p:nvSpPr>
        <p:spPr bwMode="auto">
          <a:xfrm>
            <a:off x="4780948" y="5067424"/>
            <a:ext cx="3960813" cy="77154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dirty="0">
                <a:solidFill>
                  <a:schemeClr val="tx2"/>
                </a:solidFill>
                <a:latin typeface="+mn-lt"/>
              </a:rPr>
              <a:t>Владелец – юридическое лицо</a:t>
            </a:r>
          </a:p>
        </p:txBody>
      </p:sp>
      <p:cxnSp>
        <p:nvCxnSpPr>
          <p:cNvPr id="45" name="Прямая со стрелкой 9"/>
          <p:cNvCxnSpPr>
            <a:cxnSpLocks noChangeShapeType="1"/>
            <a:stCxn id="39" idx="2"/>
            <a:endCxn id="24" idx="0"/>
          </p:cNvCxnSpPr>
          <p:nvPr/>
        </p:nvCxnSpPr>
        <p:spPr bwMode="auto">
          <a:xfrm>
            <a:off x="2537253" y="4375485"/>
            <a:ext cx="0" cy="398862"/>
          </a:xfrm>
          <a:prstGeom prst="straightConnector1">
            <a:avLst/>
          </a:prstGeom>
          <a:noFill/>
          <a:ln w="38100" algn="ctr">
            <a:solidFill>
              <a:srgbClr val="FF8600"/>
            </a:solidFill>
            <a:round/>
            <a:headEnd/>
            <a:tailEnd type="arrow" w="med" len="med"/>
          </a:ln>
          <a:effectLst>
            <a:outerShdw dist="23000" dir="5400000" rotWithShape="0">
              <a:srgbClr val="000000">
                <a:alpha val="34999"/>
              </a:srgbClr>
            </a:outerShdw>
          </a:effectLst>
        </p:spPr>
      </p:cxnSp>
      <p:cxnSp>
        <p:nvCxnSpPr>
          <p:cNvPr id="46" name="Прямая со стрелкой 9"/>
          <p:cNvCxnSpPr>
            <a:cxnSpLocks noChangeShapeType="1"/>
            <a:stCxn id="40" idx="2"/>
            <a:endCxn id="26" idx="0"/>
          </p:cNvCxnSpPr>
          <p:nvPr/>
        </p:nvCxnSpPr>
        <p:spPr bwMode="auto">
          <a:xfrm>
            <a:off x="6761355" y="4456293"/>
            <a:ext cx="0" cy="611131"/>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1073928117"/>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8498691" y="586591"/>
            <a:ext cx="740971" cy="492443"/>
          </a:xfrm>
          <a:prstGeom prst="rect">
            <a:avLst/>
          </a:prstGeom>
        </p:spPr>
        <p:txBody>
          <a:bodyPr wrap="none">
            <a:spAutoFit/>
          </a:bodyPr>
          <a:lstStyle/>
          <a:p>
            <a:r>
              <a:rPr lang="ru-RU" sz="2600" b="1" dirty="0">
                <a:solidFill>
                  <a:srgbClr val="40464F"/>
                </a:solidFill>
              </a:rPr>
              <a:t>230</a:t>
            </a:r>
          </a:p>
        </p:txBody>
      </p:sp>
      <p:sp>
        <p:nvSpPr>
          <p:cNvPr id="6" name="AutoShape 5"/>
          <p:cNvSpPr>
            <a:spLocks noChangeArrowheads="1"/>
          </p:cNvSpPr>
          <p:nvPr/>
        </p:nvSpPr>
        <p:spPr bwMode="auto">
          <a:xfrm>
            <a:off x="1221154" y="166218"/>
            <a:ext cx="6760307" cy="912816"/>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b="1" dirty="0">
                <a:solidFill>
                  <a:srgbClr val="FF8600"/>
                </a:solidFill>
                <a:latin typeface="+mn-lt"/>
              </a:rPr>
              <a:t>Проценты по договору банковского вклада</a:t>
            </a:r>
            <a:endParaRPr lang="ru-RU" b="1" dirty="0">
              <a:solidFill>
                <a:srgbClr val="FF8600"/>
              </a:solidFill>
              <a:latin typeface="Tahoma" pitchFamily="34" charset="0"/>
            </a:endParaRPr>
          </a:p>
        </p:txBody>
      </p:sp>
      <p:cxnSp>
        <p:nvCxnSpPr>
          <p:cNvPr id="12" name="Прямая со стрелкой 9"/>
          <p:cNvCxnSpPr>
            <a:cxnSpLocks noChangeShapeType="1"/>
            <a:stCxn id="6" idx="2"/>
            <a:endCxn id="27" idx="0"/>
          </p:cNvCxnSpPr>
          <p:nvPr/>
        </p:nvCxnSpPr>
        <p:spPr bwMode="auto">
          <a:xfrm>
            <a:off x="4601308" y="1079034"/>
            <a:ext cx="0" cy="1802889"/>
          </a:xfrm>
          <a:prstGeom prst="straightConnector1">
            <a:avLst/>
          </a:prstGeom>
          <a:noFill/>
          <a:ln w="38100" algn="ctr">
            <a:solidFill>
              <a:srgbClr val="FFFFFF"/>
            </a:solidFill>
            <a:round/>
            <a:headEnd/>
            <a:tailEnd type="arrow" w="med" len="med"/>
          </a:ln>
          <a:effectLst>
            <a:outerShdw dist="23000" dir="5400000" rotWithShape="0">
              <a:srgbClr val="000000">
                <a:alpha val="34999"/>
              </a:srgbClr>
            </a:outerShdw>
          </a:effectLst>
        </p:spPr>
      </p:cxnSp>
      <p:sp>
        <p:nvSpPr>
          <p:cNvPr id="30" name="AutoShape 5"/>
          <p:cNvSpPr>
            <a:spLocks noChangeArrowheads="1"/>
          </p:cNvSpPr>
          <p:nvPr/>
        </p:nvSpPr>
        <p:spPr bwMode="auto">
          <a:xfrm>
            <a:off x="166077" y="1417584"/>
            <a:ext cx="4190024" cy="131832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normAutofit/>
          </a:bodyPr>
          <a:lstStyle/>
          <a:p>
            <a:pPr marL="342900" indent="-342900" algn="ctr">
              <a:defRPr/>
            </a:pPr>
            <a:r>
              <a:rPr lang="ru-RU" sz="1600" dirty="0">
                <a:latin typeface="+mn-lt"/>
              </a:rPr>
              <a:t>Размер процентов не является </a:t>
            </a:r>
          </a:p>
          <a:p>
            <a:pPr marL="342900" indent="-342900" algn="ctr">
              <a:defRPr/>
            </a:pPr>
            <a:r>
              <a:rPr lang="ru-RU" sz="1600" dirty="0">
                <a:latin typeface="+mn-lt"/>
              </a:rPr>
              <a:t>существенным условием договора; </a:t>
            </a:r>
          </a:p>
          <a:p>
            <a:pPr marL="342900" indent="-342900" algn="ctr">
              <a:defRPr/>
            </a:pPr>
            <a:r>
              <a:rPr lang="ru-RU" sz="1600" dirty="0">
                <a:latin typeface="+mn-lt"/>
              </a:rPr>
              <a:t>если не предусмотрен договором, </a:t>
            </a:r>
          </a:p>
          <a:p>
            <a:pPr marL="342900" indent="-342900" algn="ctr">
              <a:defRPr/>
            </a:pPr>
            <a:r>
              <a:rPr lang="ru-RU" sz="1600" dirty="0">
                <a:latin typeface="+mn-lt"/>
              </a:rPr>
              <a:t>то применяется п. 1 ст. 809 ГК РФ</a:t>
            </a:r>
          </a:p>
        </p:txBody>
      </p:sp>
      <p:cxnSp>
        <p:nvCxnSpPr>
          <p:cNvPr id="14" name="Прямая со стрелкой 9"/>
          <p:cNvCxnSpPr>
            <a:cxnSpLocks noChangeShapeType="1"/>
            <a:stCxn id="6" idx="2"/>
            <a:endCxn id="30" idx="0"/>
          </p:cNvCxnSpPr>
          <p:nvPr/>
        </p:nvCxnSpPr>
        <p:spPr bwMode="auto">
          <a:xfrm flipH="1">
            <a:off x="2261089" y="1079034"/>
            <a:ext cx="2340219" cy="338550"/>
          </a:xfrm>
          <a:prstGeom prst="straightConnector1">
            <a:avLst/>
          </a:prstGeom>
          <a:noFill/>
          <a:ln w="38100" algn="ctr">
            <a:solidFill>
              <a:srgbClr val="FFFFFF"/>
            </a:solidFill>
            <a:round/>
            <a:headEnd/>
            <a:tailEnd type="arrow" w="med" len="med"/>
          </a:ln>
          <a:effectLst>
            <a:outerShdw dist="23000" dir="5400000" rotWithShape="0">
              <a:srgbClr val="000000">
                <a:alpha val="34999"/>
              </a:srgbClr>
            </a:outerShdw>
          </a:effectLst>
        </p:spPr>
      </p:cxnSp>
      <p:sp>
        <p:nvSpPr>
          <p:cNvPr id="27" name="AutoShape 5"/>
          <p:cNvSpPr>
            <a:spLocks noChangeArrowheads="1"/>
          </p:cNvSpPr>
          <p:nvPr/>
        </p:nvSpPr>
        <p:spPr bwMode="auto">
          <a:xfrm>
            <a:off x="889000" y="2881923"/>
            <a:ext cx="7424615" cy="810846"/>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1600" dirty="0">
                <a:latin typeface="+mn-lt"/>
              </a:rPr>
              <a:t>Уменьшение процентов банком в одностороннем порядке по договору </a:t>
            </a:r>
          </a:p>
          <a:p>
            <a:pPr marL="342900" indent="-342900" algn="ctr">
              <a:defRPr/>
            </a:pPr>
            <a:r>
              <a:rPr lang="ru-RU" sz="1600" dirty="0">
                <a:latin typeface="+mn-lt"/>
              </a:rPr>
              <a:t>срочного вклада не допускается, если иное не предусмотрено законом</a:t>
            </a:r>
          </a:p>
        </p:txBody>
      </p:sp>
      <p:sp>
        <p:nvSpPr>
          <p:cNvPr id="25" name="AutoShape 5"/>
          <p:cNvSpPr>
            <a:spLocks noChangeArrowheads="1"/>
          </p:cNvSpPr>
          <p:nvPr/>
        </p:nvSpPr>
        <p:spPr bwMode="auto">
          <a:xfrm>
            <a:off x="4909048" y="1417584"/>
            <a:ext cx="4062801" cy="131832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342900" indent="-342900" algn="ctr">
              <a:defRPr/>
            </a:pPr>
            <a:r>
              <a:rPr lang="ru-RU" sz="1600" dirty="0">
                <a:latin typeface="+mn-lt"/>
              </a:rPr>
              <a:t>Выплата процентов по срочному вкладу </a:t>
            </a:r>
          </a:p>
          <a:p>
            <a:pPr marL="342900" indent="-342900" algn="ctr">
              <a:defRPr/>
            </a:pPr>
            <a:r>
              <a:rPr lang="ru-RU" sz="1600" dirty="0">
                <a:latin typeface="+mn-lt"/>
              </a:rPr>
              <a:t>по ставке вклада до востребования </a:t>
            </a:r>
          </a:p>
          <a:p>
            <a:pPr marL="342900" indent="-342900" algn="ctr">
              <a:defRPr/>
            </a:pPr>
            <a:r>
              <a:rPr lang="ru-RU" sz="1600" dirty="0">
                <a:latin typeface="+mn-lt"/>
              </a:rPr>
              <a:t>при досрочном получении вкладчиком </a:t>
            </a:r>
          </a:p>
          <a:p>
            <a:pPr marL="342900" indent="-342900" algn="ctr">
              <a:defRPr/>
            </a:pPr>
            <a:r>
              <a:rPr lang="ru-RU" sz="1600" dirty="0">
                <a:latin typeface="+mn-lt"/>
              </a:rPr>
              <a:t>суммы вклада</a:t>
            </a:r>
          </a:p>
        </p:txBody>
      </p:sp>
      <p:cxnSp>
        <p:nvCxnSpPr>
          <p:cNvPr id="13" name="Прямая со стрелкой 9"/>
          <p:cNvCxnSpPr>
            <a:cxnSpLocks noChangeShapeType="1"/>
            <a:stCxn id="6" idx="2"/>
            <a:endCxn id="25" idx="0"/>
          </p:cNvCxnSpPr>
          <p:nvPr/>
        </p:nvCxnSpPr>
        <p:spPr bwMode="auto">
          <a:xfrm>
            <a:off x="4601308" y="1079034"/>
            <a:ext cx="2339141" cy="338550"/>
          </a:xfrm>
          <a:prstGeom prst="straightConnector1">
            <a:avLst/>
          </a:prstGeom>
          <a:noFill/>
          <a:ln w="38100" algn="ctr">
            <a:solidFill>
              <a:srgbClr val="FFFFFF"/>
            </a:solidFill>
            <a:round/>
            <a:headEnd/>
            <a:tailEnd type="arrow" w="med" len="med"/>
          </a:ln>
          <a:effectLst>
            <a:outerShdw dist="23000" dir="5400000" rotWithShape="0">
              <a:srgbClr val="000000">
                <a:alpha val="34999"/>
              </a:srgbClr>
            </a:outerShdw>
          </a:effectLst>
        </p:spPr>
      </p:cxnSp>
      <p:sp>
        <p:nvSpPr>
          <p:cNvPr id="26" name="Прямоугольник 25"/>
          <p:cNvSpPr/>
          <p:nvPr/>
        </p:nvSpPr>
        <p:spPr bwMode="auto">
          <a:xfrm>
            <a:off x="166077" y="3966307"/>
            <a:ext cx="8805772" cy="2715847"/>
          </a:xfrm>
          <a:prstGeom prst="rect">
            <a:avLst/>
          </a:prstGeom>
          <a:solidFill>
            <a:schemeClr val="accent1">
              <a:lumMod val="50000"/>
            </a:schemeClr>
          </a:solidFill>
          <a:ln w="38100" cap="flat" cmpd="sng" algn="ctr">
            <a:solidFill>
              <a:srgbClr val="869AA9"/>
            </a:solidFill>
            <a:prstDash val="dash"/>
            <a:round/>
            <a:headEnd type="none" w="med" len="med"/>
            <a:tailEnd type="none" w="med" len="med"/>
          </a:ln>
          <a:effectLst/>
          <a:scene3d>
            <a:camera prst="orthographicFront"/>
            <a:lightRig rig="threePt" dir="t"/>
          </a:scene3d>
          <a:sp3d>
            <a:bevelT prst="convex"/>
          </a:sp3d>
        </p:spPr>
        <p:txBody>
          <a:bodyPr>
            <a:normAutofit fontScale="92500" lnSpcReduction="10000"/>
          </a:bodyPr>
          <a:lstStyle/>
          <a:p>
            <a:pPr algn="ctr">
              <a:defRPr/>
            </a:pPr>
            <a:r>
              <a:rPr lang="ru-RU" sz="2000" b="1" dirty="0">
                <a:solidFill>
                  <a:schemeClr val="tx2"/>
                </a:solidFill>
                <a:effectLst>
                  <a:outerShdw blurRad="38100" dist="38100" dir="2700000" algn="tl">
                    <a:srgbClr val="000000">
                      <a:alpha val="43137"/>
                    </a:srgbClr>
                  </a:outerShdw>
                </a:effectLst>
                <a:latin typeface="+mn-lt"/>
              </a:rPr>
              <a:t>Раскрытие информации о процентных ставках</a:t>
            </a:r>
          </a:p>
          <a:p>
            <a:pPr algn="ctr">
              <a:defRPr/>
            </a:pPr>
            <a:endParaRPr lang="ru-RU" sz="2000" b="1" dirty="0">
              <a:solidFill>
                <a:schemeClr val="tx2"/>
              </a:solidFill>
              <a:effectLst>
                <a:outerShdw blurRad="38100" dist="38100" dir="2700000" algn="tl">
                  <a:srgbClr val="000000">
                    <a:alpha val="43137"/>
                  </a:srgbClr>
                </a:outerShdw>
              </a:effectLst>
              <a:latin typeface="+mn-lt"/>
            </a:endParaRPr>
          </a:p>
          <a:p>
            <a:pPr algn="ctr">
              <a:defRPr/>
            </a:pPr>
            <a:r>
              <a:rPr lang="ru-RU" sz="1600" dirty="0">
                <a:effectLst>
                  <a:outerShdw blurRad="38100" dist="38100" dir="2700000" algn="tl">
                    <a:srgbClr val="000000">
                      <a:alpha val="43137"/>
                    </a:srgbClr>
                  </a:outerShdw>
                </a:effectLst>
                <a:latin typeface="+mn-lt"/>
              </a:rPr>
              <a:t>Кредитная организация, имеющая лицензию Банка России на привлечение во вклады денежных средств физических лиц, обязана раскрывать информацию о процентных ставках по договорам банковского вклада с физическими лицами (в целом по кредитной организации без раскрытия информации по отдельным физическим лицам) и информацию о задолженности кредитной организации по вкладам физических лиц </a:t>
            </a:r>
          </a:p>
          <a:p>
            <a:pPr algn="ctr">
              <a:defRPr/>
            </a:pPr>
            <a:r>
              <a:rPr lang="ru-RU" sz="1600" dirty="0">
                <a:solidFill>
                  <a:srgbClr val="FF8600"/>
                </a:solidFill>
                <a:effectLst>
                  <a:outerShdw blurRad="38100" dist="38100" dir="2700000" algn="tl">
                    <a:srgbClr val="000000">
                      <a:alpha val="43137"/>
                    </a:srgbClr>
                  </a:outerShdw>
                </a:effectLst>
                <a:latin typeface="+mn-lt"/>
              </a:rPr>
              <a:t>(ст. 8 </a:t>
            </a:r>
            <a:r>
              <a:rPr lang="ru-RU" sz="1600" dirty="0">
                <a:solidFill>
                  <a:schemeClr val="tx2"/>
                </a:solidFill>
                <a:effectLst>
                  <a:outerShdw blurRad="38100" dist="38100" dir="2700000" algn="tl">
                    <a:srgbClr val="000000">
                      <a:alpha val="43137"/>
                    </a:srgbClr>
                  </a:outerShdw>
                </a:effectLst>
                <a:latin typeface="+mn-lt"/>
              </a:rPr>
              <a:t>ФЗ от 02.12.1990 г. № 395-1 (ред. от 31.12.2017 г.) «О банках и банковской деятельности»)</a:t>
            </a:r>
          </a:p>
          <a:p>
            <a:pPr algn="ctr">
              <a:defRPr/>
            </a:pPr>
            <a:endParaRPr lang="ru-RU" sz="1600" dirty="0">
              <a:solidFill>
                <a:schemeClr val="tx2"/>
              </a:solidFill>
              <a:effectLst>
                <a:outerShdw blurRad="38100" dist="38100" dir="2700000" algn="tl">
                  <a:srgbClr val="000000">
                    <a:alpha val="43137"/>
                  </a:srgbClr>
                </a:outerShdw>
              </a:effectLst>
              <a:latin typeface="+mn-lt"/>
            </a:endParaRPr>
          </a:p>
          <a:p>
            <a:pPr algn="ctr">
              <a:defRPr/>
            </a:pPr>
            <a:r>
              <a:rPr lang="ru-RU" sz="1600" dirty="0">
                <a:solidFill>
                  <a:schemeClr val="tx2"/>
                </a:solidFill>
                <a:effectLst>
                  <a:outerShdw blurRad="38100" dist="38100" dir="2700000" algn="tl">
                    <a:srgbClr val="000000">
                      <a:alpha val="43137"/>
                    </a:srgbClr>
                  </a:outerShdw>
                </a:effectLst>
                <a:latin typeface="+mn-lt"/>
              </a:rPr>
              <a:t>Порядок установлен Указанием Банка России от 27.02.2014 г. № 3194-У «О порядке раскрытия кредитными организациями информации о процентных ставках по договорам банковского вклада с физическими лицами»</a:t>
            </a:r>
          </a:p>
        </p:txBody>
      </p:sp>
    </p:spTree>
    <p:extLst>
      <p:ext uri="{BB962C8B-B14F-4D97-AF65-F5344CB8AC3E}">
        <p14:creationId xmlns:p14="http://schemas.microsoft.com/office/powerpoint/2010/main" val="1029539943"/>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2846" y="263769"/>
            <a:ext cx="7997620" cy="1864962"/>
          </a:xfrm>
          <a:solidFill>
            <a:schemeClr val="accent1">
              <a:lumMod val="50000"/>
            </a:schemeClr>
          </a:solidFill>
          <a:ln w="38100" cmpd="sng">
            <a:solidFill>
              <a:srgbClr val="869AA9"/>
            </a:solidFill>
            <a:prstDash val="solid"/>
          </a:ln>
        </p:spPr>
        <p:txBody>
          <a:bodyPr>
            <a:noAutofit/>
          </a:bodyPr>
          <a:lstStyle/>
          <a:p>
            <a:pPr algn="ctr">
              <a:defRPr/>
            </a:pPr>
            <a:r>
              <a:rPr lang="ru-RU" sz="1600" b="1" u="sng" dirty="0"/>
              <a:t>Договор банковского счета </a:t>
            </a:r>
            <a:r>
              <a:rPr lang="ru-RU" sz="1600" b="1" dirty="0"/>
              <a:t>–</a:t>
            </a:r>
            <a:br>
              <a:rPr lang="ru-RU" sz="1600" b="1" dirty="0"/>
            </a:br>
            <a:r>
              <a:rPr lang="ru-RU" sz="1600" b="1" dirty="0"/>
              <a:t/>
            </a:r>
            <a:br>
              <a:rPr lang="ru-RU" sz="1600" b="1" dirty="0"/>
            </a:br>
            <a:r>
              <a:rPr lang="ru-RU" sz="1600" dirty="0">
                <a:solidFill>
                  <a:schemeClr val="tx1"/>
                </a:solidFill>
              </a:rPr>
              <a:t> по договору банковского счета банк обязуется принимать и зачислять поступающие на счет, открытый клиенту (владельцу счета), денежные средства, выполнять распоряжения клиента о перечислении и выдаче соответствующих сумм со счета и проведении других операций по счету (ст. 845 ГК РФ)</a:t>
            </a:r>
            <a:br>
              <a:rPr lang="ru-RU" sz="1600" dirty="0">
                <a:solidFill>
                  <a:schemeClr val="tx1"/>
                </a:solidFill>
              </a:rPr>
            </a:br>
            <a:endParaRPr lang="ru-RU" sz="1600" dirty="0">
              <a:solidFill>
                <a:schemeClr val="tx1"/>
              </a:solidFill>
            </a:endParaRPr>
          </a:p>
        </p:txBody>
      </p:sp>
      <p:sp>
        <p:nvSpPr>
          <p:cNvPr id="4" name="Прямоугольник 3"/>
          <p:cNvSpPr/>
          <p:nvPr/>
        </p:nvSpPr>
        <p:spPr bwMode="auto">
          <a:xfrm>
            <a:off x="302845" y="2341275"/>
            <a:ext cx="8528849" cy="1475154"/>
          </a:xfrm>
          <a:prstGeom prst="rect">
            <a:avLst/>
          </a:prstGeom>
          <a:solidFill>
            <a:schemeClr val="accent1">
              <a:lumMod val="50000"/>
            </a:schemeClr>
          </a:solidFill>
          <a:ln w="38100" cap="sq" cmpd="sng" algn="ctr">
            <a:solidFill>
              <a:schemeClr val="bg2">
                <a:lumMod val="50000"/>
                <a:lumOff val="50000"/>
              </a:schemeClr>
            </a:solidFill>
            <a:prstDash val="solid"/>
            <a:round/>
            <a:headEnd type="none" w="med" len="med"/>
            <a:tailEnd type="none" w="med" len="med"/>
          </a:ln>
          <a:effectLst/>
        </p:spPr>
        <p:txBody>
          <a:bodyPr anchor="ctr"/>
          <a:lstStyle/>
          <a:p>
            <a:pPr algn="ctr">
              <a:defRPr/>
            </a:pPr>
            <a:r>
              <a:rPr lang="ru-RU" sz="1600" b="1" u="sng" dirty="0">
                <a:solidFill>
                  <a:srgbClr val="FF8600"/>
                </a:solidFill>
                <a:effectLst>
                  <a:outerShdw blurRad="38100" dist="38100" dir="2700000" algn="tl">
                    <a:srgbClr val="000000">
                      <a:alpha val="43137"/>
                    </a:srgbClr>
                  </a:outerShdw>
                </a:effectLst>
                <a:latin typeface="+mj-lt"/>
              </a:rPr>
              <a:t>Правовая квалификация договора –</a:t>
            </a:r>
          </a:p>
          <a:p>
            <a:pPr algn="ctr">
              <a:defRPr/>
            </a:pPr>
            <a:endParaRPr lang="ru-RU" sz="1600" dirty="0">
              <a:solidFill>
                <a:srgbClr val="FF8600"/>
              </a:solidFill>
              <a:effectLst>
                <a:outerShdw blurRad="38100" dist="38100" dir="2700000" algn="tl">
                  <a:srgbClr val="000000">
                    <a:alpha val="43137"/>
                  </a:srgbClr>
                </a:outerShdw>
              </a:effectLst>
              <a:latin typeface="+mn-lt"/>
            </a:endParaRPr>
          </a:p>
          <a:p>
            <a:pPr algn="ctr">
              <a:defRPr/>
            </a:pPr>
            <a:r>
              <a:rPr lang="ru-RU" sz="1600" dirty="0">
                <a:effectLst>
                  <a:outerShdw blurRad="38100" dist="38100" dir="2700000" algn="tl">
                    <a:srgbClr val="000000">
                      <a:alpha val="43137"/>
                    </a:srgbClr>
                  </a:outerShdw>
                </a:effectLst>
                <a:latin typeface="+mj-lt"/>
              </a:rPr>
              <a:t>отраслевой, консенсуальный, возмездный, двусторонний, присоединения, </a:t>
            </a:r>
          </a:p>
          <a:p>
            <a:pPr algn="ctr">
              <a:defRPr/>
            </a:pPr>
            <a:r>
              <a:rPr lang="ru-RU" sz="1600" dirty="0">
                <a:effectLst>
                  <a:outerShdw blurRad="38100" dist="38100" dir="2700000" algn="tl">
                    <a:srgbClr val="000000">
                      <a:alpha val="43137"/>
                    </a:srgbClr>
                  </a:outerShdw>
                </a:effectLst>
                <a:latin typeface="+mj-lt"/>
              </a:rPr>
              <a:t>публичный, может быть построен по конструкции договора присоединения и (или) договора в пользу третьего лица</a:t>
            </a:r>
          </a:p>
        </p:txBody>
      </p:sp>
      <p:sp>
        <p:nvSpPr>
          <p:cNvPr id="5" name="TextBox 4"/>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231</a:t>
            </a:r>
          </a:p>
        </p:txBody>
      </p:sp>
      <p:sp>
        <p:nvSpPr>
          <p:cNvPr id="6" name="Прямоугольник 5"/>
          <p:cNvSpPr/>
          <p:nvPr/>
        </p:nvSpPr>
        <p:spPr bwMode="auto">
          <a:xfrm>
            <a:off x="302845" y="4704672"/>
            <a:ext cx="8528850" cy="1735183"/>
          </a:xfrm>
          <a:prstGeom prst="rect">
            <a:avLst/>
          </a:prstGeom>
          <a:solidFill>
            <a:schemeClr val="accent1">
              <a:lumMod val="50000"/>
            </a:schemeClr>
          </a:solidFill>
          <a:ln w="38100" cap="flat" cmpd="sng" algn="ctr">
            <a:solidFill>
              <a:srgbClr val="869AA9"/>
            </a:solidFill>
            <a:prstDash val="dash"/>
            <a:round/>
            <a:headEnd type="none" w="med" len="med"/>
            <a:tailEnd type="none" w="med" len="med"/>
          </a:ln>
          <a:effectLst/>
          <a:scene3d>
            <a:camera prst="orthographicFront"/>
            <a:lightRig rig="threePt" dir="t"/>
          </a:scene3d>
          <a:sp3d>
            <a:bevelT prst="convex"/>
          </a:sp3d>
        </p:spPr>
        <p:txBody>
          <a:bodyPr>
            <a:normAutofit/>
          </a:bodyPr>
          <a:lstStyle/>
          <a:p>
            <a:pPr algn="ctr">
              <a:defRPr/>
            </a:pPr>
            <a:r>
              <a:rPr lang="ru-RU" sz="1600" b="1" u="sng" dirty="0">
                <a:solidFill>
                  <a:schemeClr val="tx2"/>
                </a:solidFill>
                <a:effectLst>
                  <a:outerShdw blurRad="38100" dist="38100" dir="2700000" algn="tl">
                    <a:srgbClr val="000000">
                      <a:alpha val="43137"/>
                    </a:srgbClr>
                  </a:outerShdw>
                </a:effectLst>
                <a:latin typeface="+mj-lt"/>
              </a:rPr>
              <a:t>Особенность правового регулирования –</a:t>
            </a:r>
          </a:p>
          <a:p>
            <a:pPr algn="ctr">
              <a:defRPr/>
            </a:pPr>
            <a:endParaRPr lang="ru-RU" sz="1600" b="1" u="sng" dirty="0">
              <a:solidFill>
                <a:schemeClr val="tx2"/>
              </a:solidFill>
              <a:effectLst>
                <a:outerShdw blurRad="38100" dist="38100" dir="2700000" algn="tl">
                  <a:srgbClr val="000000">
                    <a:alpha val="43137"/>
                  </a:srgbClr>
                </a:outerShdw>
              </a:effectLst>
              <a:latin typeface="+mj-lt"/>
            </a:endParaRPr>
          </a:p>
          <a:p>
            <a:pPr algn="ctr">
              <a:defRPr/>
            </a:pPr>
            <a:r>
              <a:rPr lang="ru-RU" sz="1600" dirty="0">
                <a:effectLst>
                  <a:outerShdw blurRad="38100" dist="38100" dir="2700000" algn="tl">
                    <a:srgbClr val="000000">
                      <a:alpha val="43137"/>
                    </a:srgbClr>
                  </a:outerShdw>
                </a:effectLst>
                <a:latin typeface="+mn-lt"/>
              </a:rPr>
              <a:t>Особенности отношений сторон договора установлены также: ФЗ «О банках и банковской деятельности»; ФЗ «О страховании вкладов в банках Российской Федерации»; Законом РФ «О защите прав потребителей (если клиентом выступает гражданин). </a:t>
            </a:r>
          </a:p>
        </p:txBody>
      </p:sp>
      <p:sp>
        <p:nvSpPr>
          <p:cNvPr id="7" name="Прямоугольник 6"/>
          <p:cNvSpPr/>
          <p:nvPr/>
        </p:nvSpPr>
        <p:spPr bwMode="auto">
          <a:xfrm>
            <a:off x="302844" y="3949462"/>
            <a:ext cx="8528850" cy="531605"/>
          </a:xfrm>
          <a:prstGeom prst="rect">
            <a:avLst/>
          </a:prstGeom>
          <a:solidFill>
            <a:schemeClr val="accent1">
              <a:lumMod val="50000"/>
            </a:schemeClr>
          </a:solidFill>
          <a:ln w="38100" cap="flat" cmpd="sng" algn="ctr">
            <a:solidFill>
              <a:srgbClr val="869AA9"/>
            </a:solidFill>
            <a:prstDash val="dash"/>
            <a:round/>
            <a:headEnd type="none" w="med" len="med"/>
            <a:tailEnd type="none" w="med" len="med"/>
          </a:ln>
          <a:effectLst/>
          <a:scene3d>
            <a:camera prst="orthographicFront"/>
            <a:lightRig rig="threePt" dir="t"/>
          </a:scene3d>
          <a:sp3d>
            <a:bevelT prst="convex"/>
          </a:sp3d>
        </p:spPr>
        <p:txBody>
          <a:bodyPr>
            <a:normAutofit/>
          </a:bodyPr>
          <a:lstStyle/>
          <a:p>
            <a:pPr algn="ctr">
              <a:defRPr/>
            </a:pPr>
            <a:r>
              <a:rPr lang="ru-RU" sz="1600" b="1" u="sng" dirty="0">
                <a:solidFill>
                  <a:schemeClr val="tx2"/>
                </a:solidFill>
                <a:effectLst>
                  <a:outerShdw blurRad="38100" dist="38100" dir="2700000" algn="tl">
                    <a:srgbClr val="000000">
                      <a:alpha val="43137"/>
                    </a:srgbClr>
                  </a:outerShdw>
                </a:effectLst>
                <a:latin typeface="+mj-lt"/>
              </a:rPr>
              <a:t>Форма договора </a:t>
            </a:r>
            <a:r>
              <a:rPr lang="ru-RU" sz="1600" b="1" dirty="0">
                <a:solidFill>
                  <a:schemeClr val="tx2"/>
                </a:solidFill>
                <a:effectLst>
                  <a:outerShdw blurRad="38100" dist="38100" dir="2700000" algn="tl">
                    <a:srgbClr val="000000">
                      <a:alpha val="43137"/>
                    </a:srgbClr>
                  </a:outerShdw>
                </a:effectLst>
                <a:latin typeface="+mj-lt"/>
              </a:rPr>
              <a:t>– </a:t>
            </a:r>
            <a:r>
              <a:rPr lang="ru-RU" sz="1600" dirty="0">
                <a:effectLst>
                  <a:outerShdw blurRad="38100" dist="38100" dir="2700000" algn="tl">
                    <a:srgbClr val="000000">
                      <a:alpha val="43137"/>
                    </a:srgbClr>
                  </a:outerShdw>
                </a:effectLst>
                <a:latin typeface="+mj-lt"/>
              </a:rPr>
              <a:t>письменная </a:t>
            </a:r>
          </a:p>
          <a:p>
            <a:pPr algn="ctr">
              <a:defRPr/>
            </a:pPr>
            <a:endParaRPr lang="ru-RU" sz="1600" b="1" u="sng" dirty="0">
              <a:solidFill>
                <a:schemeClr val="tx2"/>
              </a:solidFill>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3466593"/>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232</a:t>
            </a:r>
          </a:p>
        </p:txBody>
      </p:sp>
      <p:sp>
        <p:nvSpPr>
          <p:cNvPr id="3" name="Прямоугольник 2"/>
          <p:cNvSpPr/>
          <p:nvPr/>
        </p:nvSpPr>
        <p:spPr>
          <a:xfrm>
            <a:off x="591641" y="1946807"/>
            <a:ext cx="7832152" cy="646331"/>
          </a:xfrm>
          <a:prstGeom prst="rect">
            <a:avLst/>
          </a:prstGeom>
        </p:spPr>
        <p:txBody>
          <a:bodyPr wrap="square">
            <a:spAutoFit/>
          </a:bodyPr>
          <a:lstStyle/>
          <a:p>
            <a:pPr algn="ctr"/>
            <a:r>
              <a:rPr lang="ru-RU" b="1" dirty="0">
                <a:solidFill>
                  <a:schemeClr val="tx2"/>
                </a:solidFill>
              </a:rPr>
              <a:t>Особенности субъектного состава договора банковского вклада  </a:t>
            </a:r>
          </a:p>
          <a:p>
            <a:pPr algn="ctr"/>
            <a:r>
              <a:rPr lang="ru-RU" b="1" dirty="0">
                <a:solidFill>
                  <a:schemeClr val="tx2"/>
                </a:solidFill>
              </a:rPr>
              <a:t>(квалифицирующий признак договора банковского счета)</a:t>
            </a:r>
            <a:endParaRPr lang="ru-RU" dirty="0">
              <a:solidFill>
                <a:schemeClr val="tx2"/>
              </a:solidFill>
            </a:endParaRPr>
          </a:p>
        </p:txBody>
      </p:sp>
      <p:sp>
        <p:nvSpPr>
          <p:cNvPr id="8" name="AutoShape 5"/>
          <p:cNvSpPr>
            <a:spLocks noChangeArrowheads="1"/>
          </p:cNvSpPr>
          <p:nvPr/>
        </p:nvSpPr>
        <p:spPr bwMode="auto">
          <a:xfrm>
            <a:off x="3130359" y="2770953"/>
            <a:ext cx="2754716" cy="561681"/>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b="1" dirty="0">
                <a:latin typeface="+mn-lt"/>
              </a:rPr>
              <a:t>Банк</a:t>
            </a:r>
            <a:endParaRPr lang="ru-RU" b="1" dirty="0">
              <a:latin typeface="Tahoma" pitchFamily="34" charset="0"/>
            </a:endParaRPr>
          </a:p>
        </p:txBody>
      </p:sp>
      <p:sp>
        <p:nvSpPr>
          <p:cNvPr id="10" name="AutoShape 5"/>
          <p:cNvSpPr>
            <a:spLocks noChangeArrowheads="1"/>
          </p:cNvSpPr>
          <p:nvPr/>
        </p:nvSpPr>
        <p:spPr bwMode="auto">
          <a:xfrm>
            <a:off x="913972" y="3581559"/>
            <a:ext cx="3218413" cy="1332235"/>
          </a:xfrm>
          <a:prstGeom prst="roundRect">
            <a:avLst>
              <a:gd name="adj" fmla="val 16667"/>
            </a:avLst>
          </a:prstGeom>
          <a:solidFill>
            <a:schemeClr val="bg2">
              <a:lumMod val="90000"/>
              <a:lumOff val="10000"/>
            </a:schemeClr>
          </a:solidFill>
          <a:ln w="38100">
            <a:solidFill>
              <a:schemeClr val="tx1"/>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25000" lnSpcReduction="20000"/>
          </a:bodyPr>
          <a:lstStyle/>
          <a:p>
            <a:pPr algn="ctr">
              <a:defRPr/>
            </a:pPr>
            <a:endParaRPr lang="ru-RU" sz="2000" b="1" u="sng" dirty="0">
              <a:solidFill>
                <a:schemeClr val="tx2">
                  <a:lumMod val="50000"/>
                </a:schemeClr>
              </a:solidFill>
            </a:endParaRPr>
          </a:p>
          <a:p>
            <a:pPr algn="ctr">
              <a:lnSpc>
                <a:spcPct val="120000"/>
              </a:lnSpc>
              <a:defRPr/>
            </a:pPr>
            <a:r>
              <a:rPr lang="ru-RU" sz="6400" b="1" dirty="0">
                <a:solidFill>
                  <a:schemeClr val="tx1"/>
                </a:solidFill>
              </a:rPr>
              <a:t>БАНКИ</a:t>
            </a:r>
          </a:p>
          <a:p>
            <a:pPr algn="ctr">
              <a:lnSpc>
                <a:spcPct val="120000"/>
              </a:lnSpc>
              <a:defRPr/>
            </a:pPr>
            <a:endParaRPr lang="ru-RU" sz="6400" b="1" dirty="0">
              <a:solidFill>
                <a:schemeClr val="tx1"/>
              </a:solidFill>
            </a:endParaRPr>
          </a:p>
          <a:p>
            <a:pPr algn="ctr">
              <a:lnSpc>
                <a:spcPct val="120000"/>
              </a:lnSpc>
              <a:defRPr/>
            </a:pPr>
            <a:r>
              <a:rPr lang="ru-RU" sz="6400" dirty="0">
                <a:solidFill>
                  <a:schemeClr val="tx1"/>
                </a:solidFill>
              </a:rPr>
              <a:t>(в соответствии с лицензией Банка России)</a:t>
            </a:r>
          </a:p>
        </p:txBody>
      </p:sp>
      <p:sp>
        <p:nvSpPr>
          <p:cNvPr id="12" name="AutoShape 5"/>
          <p:cNvSpPr>
            <a:spLocks noChangeArrowheads="1"/>
          </p:cNvSpPr>
          <p:nvPr/>
        </p:nvSpPr>
        <p:spPr bwMode="auto">
          <a:xfrm>
            <a:off x="5082053" y="3581559"/>
            <a:ext cx="3218413" cy="1332235"/>
          </a:xfrm>
          <a:prstGeom prst="roundRect">
            <a:avLst>
              <a:gd name="adj" fmla="val 16667"/>
            </a:avLst>
          </a:prstGeom>
          <a:solidFill>
            <a:schemeClr val="bg2">
              <a:lumMod val="90000"/>
              <a:lumOff val="10000"/>
            </a:schemeClr>
          </a:solidFill>
          <a:ln w="38100">
            <a:solidFill>
              <a:schemeClr val="tx1"/>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25000" lnSpcReduction="20000"/>
          </a:bodyPr>
          <a:lstStyle/>
          <a:p>
            <a:pPr algn="ctr">
              <a:defRPr/>
            </a:pPr>
            <a:endParaRPr lang="ru-RU" sz="2000" b="1" u="sng" dirty="0">
              <a:solidFill>
                <a:schemeClr val="tx2">
                  <a:lumMod val="50000"/>
                </a:schemeClr>
              </a:solidFill>
            </a:endParaRPr>
          </a:p>
          <a:p>
            <a:pPr algn="ctr">
              <a:lnSpc>
                <a:spcPct val="120000"/>
              </a:lnSpc>
              <a:defRPr/>
            </a:pPr>
            <a:r>
              <a:rPr lang="ru-RU" sz="6400" b="1" dirty="0">
                <a:solidFill>
                  <a:schemeClr val="tx1"/>
                </a:solidFill>
              </a:rPr>
              <a:t>Иные кредитные организации</a:t>
            </a:r>
          </a:p>
          <a:p>
            <a:pPr algn="ctr">
              <a:lnSpc>
                <a:spcPct val="120000"/>
              </a:lnSpc>
              <a:defRPr/>
            </a:pPr>
            <a:r>
              <a:rPr lang="ru-RU" sz="6400" dirty="0">
                <a:solidFill>
                  <a:schemeClr val="tx1"/>
                </a:solidFill>
              </a:rPr>
              <a:t>(в соответствии с лицензией Банка России)</a:t>
            </a:r>
          </a:p>
        </p:txBody>
      </p:sp>
      <p:cxnSp>
        <p:nvCxnSpPr>
          <p:cNvPr id="13" name="Прямая со стрелкой 12"/>
          <p:cNvCxnSpPr>
            <a:stCxn id="8" idx="2"/>
            <a:endCxn id="12" idx="0"/>
          </p:cNvCxnSpPr>
          <p:nvPr/>
        </p:nvCxnSpPr>
        <p:spPr bwMode="auto">
          <a:xfrm>
            <a:off x="4507717" y="3332634"/>
            <a:ext cx="2183543" cy="248925"/>
          </a:xfrm>
          <a:prstGeom prst="straightConnector1">
            <a:avLst/>
          </a:prstGeom>
          <a:ln w="57150">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4" name="Прямая со стрелкой 13"/>
          <p:cNvCxnSpPr>
            <a:stCxn id="8" idx="2"/>
            <a:endCxn id="10" idx="0"/>
          </p:cNvCxnSpPr>
          <p:nvPr/>
        </p:nvCxnSpPr>
        <p:spPr bwMode="auto">
          <a:xfrm flipH="1">
            <a:off x="2523179" y="3332634"/>
            <a:ext cx="1984538" cy="248925"/>
          </a:xfrm>
          <a:prstGeom prst="straightConnector1">
            <a:avLst/>
          </a:prstGeom>
          <a:ln w="57150">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1" name="AutoShape 5"/>
          <p:cNvSpPr>
            <a:spLocks noChangeArrowheads="1"/>
          </p:cNvSpPr>
          <p:nvPr/>
        </p:nvSpPr>
        <p:spPr bwMode="auto">
          <a:xfrm>
            <a:off x="913972" y="5225594"/>
            <a:ext cx="2754716" cy="1124820"/>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600" b="1" dirty="0">
                <a:latin typeface="+mn-lt"/>
              </a:rPr>
              <a:t>Клиенты при заключении совместного счета</a:t>
            </a:r>
            <a:endParaRPr lang="ru-RU" sz="1600" b="1" dirty="0">
              <a:latin typeface="Tahoma" pitchFamily="34" charset="0"/>
            </a:endParaRPr>
          </a:p>
        </p:txBody>
      </p:sp>
      <p:sp>
        <p:nvSpPr>
          <p:cNvPr id="22" name="AutoShape 5"/>
          <p:cNvSpPr>
            <a:spLocks noChangeArrowheads="1"/>
          </p:cNvSpPr>
          <p:nvPr/>
        </p:nvSpPr>
        <p:spPr bwMode="auto">
          <a:xfrm>
            <a:off x="5082053" y="5121886"/>
            <a:ext cx="3218413" cy="1332235"/>
          </a:xfrm>
          <a:prstGeom prst="roundRect">
            <a:avLst>
              <a:gd name="adj" fmla="val 16667"/>
            </a:avLst>
          </a:prstGeom>
          <a:solidFill>
            <a:schemeClr val="bg2">
              <a:lumMod val="90000"/>
              <a:lumOff val="10000"/>
            </a:schemeClr>
          </a:solidFill>
          <a:ln w="38100">
            <a:solidFill>
              <a:schemeClr val="tx1"/>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25000" lnSpcReduction="20000"/>
          </a:bodyPr>
          <a:lstStyle/>
          <a:p>
            <a:pPr algn="ctr">
              <a:defRPr/>
            </a:pPr>
            <a:endParaRPr lang="ru-RU" sz="2000" b="1" u="sng" dirty="0">
              <a:solidFill>
                <a:schemeClr val="tx2">
                  <a:lumMod val="50000"/>
                </a:schemeClr>
              </a:solidFill>
            </a:endParaRPr>
          </a:p>
          <a:p>
            <a:pPr algn="ctr">
              <a:lnSpc>
                <a:spcPct val="120000"/>
              </a:lnSpc>
              <a:defRPr/>
            </a:pPr>
            <a:r>
              <a:rPr lang="ru-RU" sz="6400" dirty="0">
                <a:solidFill>
                  <a:schemeClr val="tx1"/>
                </a:solidFill>
              </a:rPr>
              <a:t>Физические лица с учетом ограничений, установленных валютным законодательством</a:t>
            </a:r>
          </a:p>
        </p:txBody>
      </p:sp>
      <p:cxnSp>
        <p:nvCxnSpPr>
          <p:cNvPr id="26" name="Прямая со стрелкой 25"/>
          <p:cNvCxnSpPr>
            <a:stCxn id="21" idx="3"/>
            <a:endCxn id="22" idx="1"/>
          </p:cNvCxnSpPr>
          <p:nvPr/>
        </p:nvCxnSpPr>
        <p:spPr bwMode="auto">
          <a:xfrm>
            <a:off x="3668688" y="5788004"/>
            <a:ext cx="1413365" cy="0"/>
          </a:xfrm>
          <a:prstGeom prst="straightConnector1">
            <a:avLst/>
          </a:prstGeom>
          <a:ln w="57150">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43" name="Прямоугольник 42"/>
          <p:cNvSpPr/>
          <p:nvPr/>
        </p:nvSpPr>
        <p:spPr>
          <a:xfrm>
            <a:off x="591641" y="217116"/>
            <a:ext cx="7708825" cy="646331"/>
          </a:xfrm>
          <a:prstGeom prst="rect">
            <a:avLst/>
          </a:prstGeom>
        </p:spPr>
        <p:txBody>
          <a:bodyPr wrap="square">
            <a:spAutoFit/>
          </a:bodyPr>
          <a:lstStyle/>
          <a:p>
            <a:pPr algn="ctr"/>
            <a:r>
              <a:rPr lang="ru-RU" b="1" dirty="0">
                <a:solidFill>
                  <a:schemeClr val="tx2"/>
                </a:solidFill>
              </a:rPr>
              <a:t>Предмет договора банковского вклада  </a:t>
            </a:r>
          </a:p>
          <a:p>
            <a:pPr algn="ctr"/>
            <a:r>
              <a:rPr lang="ru-RU" b="1" dirty="0">
                <a:solidFill>
                  <a:schemeClr val="tx2"/>
                </a:solidFill>
              </a:rPr>
              <a:t>(квалифицирующий признак договора банковского счета)</a:t>
            </a:r>
            <a:endParaRPr lang="ru-RU" dirty="0">
              <a:solidFill>
                <a:schemeClr val="tx2"/>
              </a:solidFill>
            </a:endParaRPr>
          </a:p>
        </p:txBody>
      </p:sp>
      <p:sp>
        <p:nvSpPr>
          <p:cNvPr id="44" name="AutoShape 5"/>
          <p:cNvSpPr>
            <a:spLocks noChangeArrowheads="1"/>
          </p:cNvSpPr>
          <p:nvPr/>
        </p:nvSpPr>
        <p:spPr bwMode="auto">
          <a:xfrm>
            <a:off x="913972" y="1108395"/>
            <a:ext cx="7386494" cy="561681"/>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b="1" dirty="0">
                <a:latin typeface="+mn-lt"/>
              </a:rPr>
              <a:t>Услуги по обслуживанию банковского счета</a:t>
            </a:r>
            <a:endParaRPr lang="ru-RU" b="1" dirty="0">
              <a:latin typeface="Tahoma" pitchFamily="34" charset="0"/>
            </a:endParaRPr>
          </a:p>
        </p:txBody>
      </p:sp>
    </p:spTree>
    <p:extLst>
      <p:ext uri="{BB962C8B-B14F-4D97-AF65-F5344CB8AC3E}">
        <p14:creationId xmlns:p14="http://schemas.microsoft.com/office/powerpoint/2010/main" val="3774328808"/>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233</a:t>
            </a:r>
          </a:p>
        </p:txBody>
      </p:sp>
      <p:sp>
        <p:nvSpPr>
          <p:cNvPr id="3" name="Прямоугольник 2"/>
          <p:cNvSpPr/>
          <p:nvPr/>
        </p:nvSpPr>
        <p:spPr>
          <a:xfrm>
            <a:off x="468314" y="175846"/>
            <a:ext cx="7832152" cy="769441"/>
          </a:xfrm>
          <a:prstGeom prst="rect">
            <a:avLst/>
          </a:prstGeom>
        </p:spPr>
        <p:txBody>
          <a:bodyPr wrap="square">
            <a:spAutoFit/>
          </a:bodyPr>
          <a:lstStyle/>
          <a:p>
            <a:pPr algn="ctr"/>
            <a:r>
              <a:rPr lang="ru-RU" sz="2200" b="1" dirty="0">
                <a:solidFill>
                  <a:schemeClr val="tx2"/>
                </a:solidFill>
              </a:rPr>
              <a:t>Особенности субъектного состава договора банковского вклада </a:t>
            </a:r>
            <a:endParaRPr lang="ru-RU" sz="2200" dirty="0">
              <a:solidFill>
                <a:schemeClr val="tx2"/>
              </a:solidFill>
            </a:endParaRPr>
          </a:p>
        </p:txBody>
      </p:sp>
      <p:sp>
        <p:nvSpPr>
          <p:cNvPr id="8" name="AutoShape 5"/>
          <p:cNvSpPr>
            <a:spLocks noChangeArrowheads="1"/>
          </p:cNvSpPr>
          <p:nvPr/>
        </p:nvSpPr>
        <p:spPr bwMode="auto">
          <a:xfrm>
            <a:off x="3040920" y="1289778"/>
            <a:ext cx="2754716" cy="561681"/>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b="1" dirty="0">
                <a:latin typeface="+mn-lt"/>
              </a:rPr>
              <a:t>Банк</a:t>
            </a:r>
            <a:endParaRPr lang="ru-RU" b="1" dirty="0">
              <a:latin typeface="Tahoma" pitchFamily="34" charset="0"/>
            </a:endParaRPr>
          </a:p>
        </p:txBody>
      </p:sp>
      <p:sp>
        <p:nvSpPr>
          <p:cNvPr id="10" name="AutoShape 5"/>
          <p:cNvSpPr>
            <a:spLocks noChangeArrowheads="1"/>
          </p:cNvSpPr>
          <p:nvPr/>
        </p:nvSpPr>
        <p:spPr bwMode="auto">
          <a:xfrm>
            <a:off x="913972" y="2338309"/>
            <a:ext cx="3218413" cy="1332235"/>
          </a:xfrm>
          <a:prstGeom prst="roundRect">
            <a:avLst>
              <a:gd name="adj" fmla="val 16667"/>
            </a:avLst>
          </a:prstGeom>
          <a:solidFill>
            <a:schemeClr val="bg2">
              <a:lumMod val="90000"/>
              <a:lumOff val="10000"/>
            </a:schemeClr>
          </a:solidFill>
          <a:ln w="38100">
            <a:solidFill>
              <a:schemeClr val="tx1"/>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25000" lnSpcReduction="20000"/>
          </a:bodyPr>
          <a:lstStyle/>
          <a:p>
            <a:pPr algn="ctr">
              <a:defRPr/>
            </a:pPr>
            <a:endParaRPr lang="ru-RU" sz="2000" b="1" u="sng" dirty="0">
              <a:solidFill>
                <a:schemeClr val="tx2">
                  <a:lumMod val="50000"/>
                </a:schemeClr>
              </a:solidFill>
            </a:endParaRPr>
          </a:p>
          <a:p>
            <a:pPr algn="ctr">
              <a:lnSpc>
                <a:spcPct val="120000"/>
              </a:lnSpc>
              <a:defRPr/>
            </a:pPr>
            <a:r>
              <a:rPr lang="ru-RU" sz="6400" b="1" dirty="0">
                <a:solidFill>
                  <a:schemeClr val="tx1"/>
                </a:solidFill>
              </a:rPr>
              <a:t>БАНКИ</a:t>
            </a:r>
          </a:p>
          <a:p>
            <a:pPr algn="ctr">
              <a:lnSpc>
                <a:spcPct val="120000"/>
              </a:lnSpc>
              <a:defRPr/>
            </a:pPr>
            <a:endParaRPr lang="ru-RU" sz="6400" b="1" dirty="0">
              <a:solidFill>
                <a:schemeClr val="tx1"/>
              </a:solidFill>
            </a:endParaRPr>
          </a:p>
          <a:p>
            <a:pPr algn="ctr">
              <a:lnSpc>
                <a:spcPct val="120000"/>
              </a:lnSpc>
              <a:defRPr/>
            </a:pPr>
            <a:r>
              <a:rPr lang="ru-RU" sz="6400" dirty="0">
                <a:solidFill>
                  <a:schemeClr val="tx1"/>
                </a:solidFill>
              </a:rPr>
              <a:t>(в соответствии с лицензией Банка России)</a:t>
            </a:r>
          </a:p>
        </p:txBody>
      </p:sp>
      <p:sp>
        <p:nvSpPr>
          <p:cNvPr id="12" name="AutoShape 5"/>
          <p:cNvSpPr>
            <a:spLocks noChangeArrowheads="1"/>
          </p:cNvSpPr>
          <p:nvPr/>
        </p:nvSpPr>
        <p:spPr bwMode="auto">
          <a:xfrm>
            <a:off x="4974726" y="2338309"/>
            <a:ext cx="3218413" cy="1332235"/>
          </a:xfrm>
          <a:prstGeom prst="roundRect">
            <a:avLst>
              <a:gd name="adj" fmla="val 16667"/>
            </a:avLst>
          </a:prstGeom>
          <a:solidFill>
            <a:schemeClr val="bg2">
              <a:lumMod val="90000"/>
              <a:lumOff val="10000"/>
            </a:schemeClr>
          </a:solidFill>
          <a:ln w="38100">
            <a:solidFill>
              <a:schemeClr val="tx1"/>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25000" lnSpcReduction="20000"/>
          </a:bodyPr>
          <a:lstStyle/>
          <a:p>
            <a:pPr algn="ctr">
              <a:defRPr/>
            </a:pPr>
            <a:endParaRPr lang="ru-RU" sz="2000" b="1" u="sng" dirty="0">
              <a:solidFill>
                <a:schemeClr val="tx2">
                  <a:lumMod val="50000"/>
                </a:schemeClr>
              </a:solidFill>
            </a:endParaRPr>
          </a:p>
          <a:p>
            <a:pPr algn="ctr">
              <a:lnSpc>
                <a:spcPct val="120000"/>
              </a:lnSpc>
              <a:defRPr/>
            </a:pPr>
            <a:r>
              <a:rPr lang="ru-RU" sz="6400" b="1" dirty="0">
                <a:solidFill>
                  <a:schemeClr val="tx1"/>
                </a:solidFill>
              </a:rPr>
              <a:t>Иные кредитные организации</a:t>
            </a:r>
          </a:p>
          <a:p>
            <a:pPr algn="ctr">
              <a:lnSpc>
                <a:spcPct val="120000"/>
              </a:lnSpc>
              <a:defRPr/>
            </a:pPr>
            <a:r>
              <a:rPr lang="ru-RU" sz="6400" dirty="0">
                <a:solidFill>
                  <a:schemeClr val="tx1"/>
                </a:solidFill>
              </a:rPr>
              <a:t>(в соответствии с лицензией Банка России)</a:t>
            </a:r>
          </a:p>
        </p:txBody>
      </p:sp>
      <p:cxnSp>
        <p:nvCxnSpPr>
          <p:cNvPr id="13" name="Прямая со стрелкой 12"/>
          <p:cNvCxnSpPr>
            <a:stCxn id="8" idx="2"/>
            <a:endCxn id="12" idx="0"/>
          </p:cNvCxnSpPr>
          <p:nvPr/>
        </p:nvCxnSpPr>
        <p:spPr bwMode="auto">
          <a:xfrm>
            <a:off x="4418278" y="1851459"/>
            <a:ext cx="2165655" cy="486850"/>
          </a:xfrm>
          <a:prstGeom prst="straightConnector1">
            <a:avLst/>
          </a:prstGeom>
          <a:ln w="57150">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4" name="Прямая со стрелкой 13"/>
          <p:cNvCxnSpPr>
            <a:stCxn id="8" idx="2"/>
            <a:endCxn id="10" idx="0"/>
          </p:cNvCxnSpPr>
          <p:nvPr/>
        </p:nvCxnSpPr>
        <p:spPr bwMode="auto">
          <a:xfrm flipH="1">
            <a:off x="2523179" y="1851459"/>
            <a:ext cx="1895099" cy="486850"/>
          </a:xfrm>
          <a:prstGeom prst="straightConnector1">
            <a:avLst/>
          </a:prstGeom>
          <a:ln w="57150">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1" name="AutoShape 5"/>
          <p:cNvSpPr>
            <a:spLocks noChangeArrowheads="1"/>
          </p:cNvSpPr>
          <p:nvPr/>
        </p:nvSpPr>
        <p:spPr bwMode="auto">
          <a:xfrm>
            <a:off x="905029" y="4420612"/>
            <a:ext cx="2754716" cy="1124820"/>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600" b="1" dirty="0">
                <a:latin typeface="+mn-lt"/>
              </a:rPr>
              <a:t>Клиенты при заключении совместного счета</a:t>
            </a:r>
            <a:endParaRPr lang="ru-RU" sz="1600" b="1" dirty="0">
              <a:latin typeface="Tahoma" pitchFamily="34" charset="0"/>
            </a:endParaRPr>
          </a:p>
        </p:txBody>
      </p:sp>
      <p:sp>
        <p:nvSpPr>
          <p:cNvPr id="22" name="AutoShape 5"/>
          <p:cNvSpPr>
            <a:spLocks noChangeArrowheads="1"/>
          </p:cNvSpPr>
          <p:nvPr/>
        </p:nvSpPr>
        <p:spPr bwMode="auto">
          <a:xfrm>
            <a:off x="4974726" y="4316904"/>
            <a:ext cx="3218413" cy="1332235"/>
          </a:xfrm>
          <a:prstGeom prst="roundRect">
            <a:avLst>
              <a:gd name="adj" fmla="val 16667"/>
            </a:avLst>
          </a:prstGeom>
          <a:solidFill>
            <a:schemeClr val="bg2">
              <a:lumMod val="90000"/>
              <a:lumOff val="10000"/>
            </a:schemeClr>
          </a:solidFill>
          <a:ln w="38100">
            <a:solidFill>
              <a:schemeClr val="tx1"/>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25000" lnSpcReduction="20000"/>
          </a:bodyPr>
          <a:lstStyle/>
          <a:p>
            <a:pPr algn="ctr">
              <a:defRPr/>
            </a:pPr>
            <a:endParaRPr lang="ru-RU" sz="2000" b="1" u="sng" dirty="0">
              <a:solidFill>
                <a:schemeClr val="tx2">
                  <a:lumMod val="50000"/>
                </a:schemeClr>
              </a:solidFill>
            </a:endParaRPr>
          </a:p>
          <a:p>
            <a:pPr algn="ctr">
              <a:lnSpc>
                <a:spcPct val="120000"/>
              </a:lnSpc>
              <a:defRPr/>
            </a:pPr>
            <a:r>
              <a:rPr lang="ru-RU" sz="6400" dirty="0">
                <a:solidFill>
                  <a:schemeClr val="tx1"/>
                </a:solidFill>
              </a:rPr>
              <a:t>Физические лица с учетом ограничений, установленных валютным законодательством</a:t>
            </a:r>
          </a:p>
        </p:txBody>
      </p:sp>
      <p:cxnSp>
        <p:nvCxnSpPr>
          <p:cNvPr id="26" name="Прямая со стрелкой 25"/>
          <p:cNvCxnSpPr>
            <a:stCxn id="21" idx="3"/>
            <a:endCxn id="22" idx="1"/>
          </p:cNvCxnSpPr>
          <p:nvPr/>
        </p:nvCxnSpPr>
        <p:spPr bwMode="auto">
          <a:xfrm>
            <a:off x="3659745" y="4983022"/>
            <a:ext cx="1314981" cy="0"/>
          </a:xfrm>
          <a:prstGeom prst="straightConnector1">
            <a:avLst/>
          </a:prstGeom>
          <a:ln w="57150">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76932419"/>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3844" name="Прямая соединительная линия 11"/>
          <p:cNvCxnSpPr>
            <a:cxnSpLocks noChangeShapeType="1"/>
          </p:cNvCxnSpPr>
          <p:nvPr/>
        </p:nvCxnSpPr>
        <p:spPr bwMode="auto">
          <a:xfrm>
            <a:off x="3635375" y="1553702"/>
            <a:ext cx="1800225" cy="0"/>
          </a:xfrm>
          <a:prstGeom prst="line">
            <a:avLst/>
          </a:prstGeom>
          <a:noFill/>
          <a:ln w="38100" algn="ctr">
            <a:solidFill>
              <a:srgbClr val="838D9B"/>
            </a:solidFill>
            <a:round/>
            <a:headEnd/>
            <a:tailEnd/>
          </a:ln>
          <a:scene3d>
            <a:camera prst="orthographicFront"/>
            <a:lightRig rig="threePt" dir="t"/>
          </a:scene3d>
          <a:sp3d>
            <a:bevelT prst="convex"/>
          </a:sp3d>
        </p:spPr>
      </p:cxnSp>
      <p:sp>
        <p:nvSpPr>
          <p:cNvPr id="6" name="AutoShape 5"/>
          <p:cNvSpPr>
            <a:spLocks noChangeArrowheads="1"/>
          </p:cNvSpPr>
          <p:nvPr/>
        </p:nvSpPr>
        <p:spPr bwMode="auto">
          <a:xfrm>
            <a:off x="372530" y="1814575"/>
            <a:ext cx="3671887" cy="1080038"/>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85000" lnSpcReduction="20000"/>
          </a:bodyPr>
          <a:lstStyle/>
          <a:p>
            <a:pPr algn="ctr"/>
            <a:r>
              <a:rPr lang="ru-RU" sz="1600" dirty="0">
                <a:latin typeface="+mn-lt"/>
              </a:rPr>
              <a:t>Открыть при заключении договора клиенту или указанному им лицу счет на условиях, согласованных сторонами договора                                                      (ст. 846 ГК РФ)</a:t>
            </a:r>
          </a:p>
        </p:txBody>
      </p:sp>
      <p:sp>
        <p:nvSpPr>
          <p:cNvPr id="10" name="AutoShape 5"/>
          <p:cNvSpPr>
            <a:spLocks noChangeArrowheads="1"/>
          </p:cNvSpPr>
          <p:nvPr/>
        </p:nvSpPr>
        <p:spPr bwMode="auto">
          <a:xfrm>
            <a:off x="4994146" y="1689356"/>
            <a:ext cx="3673475" cy="1618908"/>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85000" lnSpcReduction="20000"/>
          </a:bodyPr>
          <a:lstStyle/>
          <a:p>
            <a:pPr algn="ctr"/>
            <a:r>
              <a:rPr lang="ru-RU" sz="1600" dirty="0">
                <a:latin typeface="+mn-lt"/>
              </a:rPr>
              <a:t>Не определять и не контролировать направления использования денежных средств клиента и устанавливать другие не предусмотренные законом или договором ограничения права клиента распоряжаться денежными средствами по своему усмотрению        (ст. 845 ГК РФ) </a:t>
            </a:r>
          </a:p>
        </p:txBody>
      </p:sp>
      <p:sp>
        <p:nvSpPr>
          <p:cNvPr id="16" name="Заголовок 1"/>
          <p:cNvSpPr txBox="1">
            <a:spLocks/>
          </p:cNvSpPr>
          <p:nvPr/>
        </p:nvSpPr>
        <p:spPr>
          <a:xfrm>
            <a:off x="755576" y="332656"/>
            <a:ext cx="7488832" cy="953867"/>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8600"/>
                </a:solidFill>
                <a:effectLst>
                  <a:outerShdw blurRad="50800" dist="38100" dir="2700000" algn="tl" rotWithShape="0">
                    <a:srgbClr val="000000">
                      <a:alpha val="43000"/>
                    </a:srgbClr>
                  </a:outerShdw>
                </a:effectLst>
              </a:rPr>
              <a:t>Основные обязанности банка</a:t>
            </a:r>
          </a:p>
        </p:txBody>
      </p:sp>
      <p:cxnSp>
        <p:nvCxnSpPr>
          <p:cNvPr id="22" name="Прямая со стрелкой 21"/>
          <p:cNvCxnSpPr>
            <a:endCxn id="6" idx="3"/>
          </p:cNvCxnSpPr>
          <p:nvPr/>
        </p:nvCxnSpPr>
        <p:spPr bwMode="auto">
          <a:xfrm flipH="1">
            <a:off x="4044417" y="1556468"/>
            <a:ext cx="590954" cy="798126"/>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234</a:t>
            </a:r>
          </a:p>
        </p:txBody>
      </p:sp>
      <p:cxnSp>
        <p:nvCxnSpPr>
          <p:cNvPr id="19" name="Прямая со стрелкой 18"/>
          <p:cNvCxnSpPr>
            <a:endCxn id="10" idx="1"/>
          </p:cNvCxnSpPr>
          <p:nvPr/>
        </p:nvCxnSpPr>
        <p:spPr bwMode="auto">
          <a:xfrm>
            <a:off x="4614732" y="1556468"/>
            <a:ext cx="379414" cy="942342"/>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8" name="Прямая со стрелкой 17"/>
          <p:cNvCxnSpPr/>
          <p:nvPr/>
        </p:nvCxnSpPr>
        <p:spPr bwMode="auto">
          <a:xfrm>
            <a:off x="4635369" y="1628800"/>
            <a:ext cx="358777" cy="2181448"/>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5" name="AutoShape 5"/>
          <p:cNvSpPr>
            <a:spLocks noChangeArrowheads="1"/>
          </p:cNvSpPr>
          <p:nvPr/>
        </p:nvSpPr>
        <p:spPr bwMode="auto">
          <a:xfrm>
            <a:off x="372530" y="3237816"/>
            <a:ext cx="3671887" cy="187829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85000" lnSpcReduction="20000"/>
          </a:bodyPr>
          <a:lstStyle/>
          <a:p>
            <a:pPr algn="ctr"/>
            <a:r>
              <a:rPr lang="ru-RU" sz="1600" dirty="0">
                <a:latin typeface="+mn-lt"/>
              </a:rPr>
              <a:t>Уплатить проценты в порядке ст. 395 ГК РФ в случаях несвоевременного зачисления на счет клиента поступивших клиенту денежных средств либо их необоснованного списания, независимо от уплаты процентов за пользование банком денежных средств                                    (ст. 856 ГК РФ)</a:t>
            </a:r>
          </a:p>
        </p:txBody>
      </p:sp>
      <p:sp>
        <p:nvSpPr>
          <p:cNvPr id="20" name="AutoShape 5"/>
          <p:cNvSpPr>
            <a:spLocks noChangeArrowheads="1"/>
          </p:cNvSpPr>
          <p:nvPr/>
        </p:nvSpPr>
        <p:spPr bwMode="auto">
          <a:xfrm>
            <a:off x="4994146" y="3733630"/>
            <a:ext cx="3671887" cy="117860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lnSpcReduction="10000"/>
          </a:bodyPr>
          <a:lstStyle/>
          <a:p>
            <a:pPr algn="ctr"/>
            <a:r>
              <a:rPr lang="ru-RU" sz="1600" dirty="0">
                <a:latin typeface="+mn-lt"/>
              </a:rPr>
              <a:t>Гарантировать тайну банковского счета, операций по счету и сведений о клиенте                           (ст. 857 ГК РФ)</a:t>
            </a:r>
          </a:p>
        </p:txBody>
      </p:sp>
      <p:cxnSp>
        <p:nvCxnSpPr>
          <p:cNvPr id="21" name="Прямая со стрелкой 20"/>
          <p:cNvCxnSpPr/>
          <p:nvPr/>
        </p:nvCxnSpPr>
        <p:spPr bwMode="auto">
          <a:xfrm flipH="1">
            <a:off x="4044417" y="1628800"/>
            <a:ext cx="570315" cy="2694133"/>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31" name="Заголовок 1"/>
          <p:cNvSpPr txBox="1">
            <a:spLocks/>
          </p:cNvSpPr>
          <p:nvPr/>
        </p:nvSpPr>
        <p:spPr>
          <a:xfrm>
            <a:off x="755576" y="5341781"/>
            <a:ext cx="3403329" cy="953867"/>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defRPr/>
            </a:pPr>
            <a:r>
              <a:rPr lang="ru-RU" sz="2200" b="1" dirty="0">
                <a:solidFill>
                  <a:srgbClr val="FF8600"/>
                </a:solidFill>
                <a:effectLst>
                  <a:outerShdw blurRad="50800" dist="38100" dir="2700000" algn="tl" rotWithShape="0">
                    <a:srgbClr val="000000">
                      <a:alpha val="43000"/>
                    </a:srgbClr>
                  </a:outerShdw>
                </a:effectLst>
              </a:rPr>
              <a:t>Право банка</a:t>
            </a:r>
          </a:p>
        </p:txBody>
      </p:sp>
      <p:sp>
        <p:nvSpPr>
          <p:cNvPr id="32" name="AutoShape 5"/>
          <p:cNvSpPr>
            <a:spLocks noChangeArrowheads="1"/>
          </p:cNvSpPr>
          <p:nvPr/>
        </p:nvSpPr>
        <p:spPr bwMode="auto">
          <a:xfrm>
            <a:off x="4995734" y="5172901"/>
            <a:ext cx="3671887" cy="117860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92500" lnSpcReduction="20000"/>
          </a:bodyPr>
          <a:lstStyle/>
          <a:p>
            <a:pPr algn="ctr"/>
            <a:r>
              <a:rPr lang="ru-RU" sz="1600" dirty="0">
                <a:latin typeface="+mn-lt"/>
              </a:rPr>
              <a:t>Использовать денежные средства клиента, гарантируя его право беспрепятственного распоряжения ими                                                      (ст. 845 ГК РФ)</a:t>
            </a:r>
          </a:p>
        </p:txBody>
      </p:sp>
      <p:cxnSp>
        <p:nvCxnSpPr>
          <p:cNvPr id="33" name="Прямая со стрелкой 32"/>
          <p:cNvCxnSpPr>
            <a:stCxn id="31" idx="3"/>
          </p:cNvCxnSpPr>
          <p:nvPr/>
        </p:nvCxnSpPr>
        <p:spPr bwMode="auto">
          <a:xfrm>
            <a:off x="4158905" y="5818715"/>
            <a:ext cx="835241" cy="0"/>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80511044"/>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2846" y="263769"/>
            <a:ext cx="7997620" cy="1122589"/>
          </a:xfrm>
          <a:solidFill>
            <a:schemeClr val="accent1">
              <a:lumMod val="50000"/>
            </a:schemeClr>
          </a:solidFill>
          <a:ln w="38100" cmpd="sng">
            <a:solidFill>
              <a:srgbClr val="869AA9"/>
            </a:solidFill>
            <a:prstDash val="solid"/>
          </a:ln>
        </p:spPr>
        <p:txBody>
          <a:bodyPr>
            <a:noAutofit/>
          </a:bodyPr>
          <a:lstStyle/>
          <a:p>
            <a:pPr algn="ctr">
              <a:defRPr/>
            </a:pPr>
            <a:r>
              <a:rPr lang="ru-RU" sz="1400" b="1" u="sng" dirty="0"/>
              <a:t>Договор номинального счета </a:t>
            </a:r>
            <a:r>
              <a:rPr lang="ru-RU" sz="1400" b="1" dirty="0"/>
              <a:t>–</a:t>
            </a:r>
            <a:br>
              <a:rPr lang="ru-RU" sz="1400" b="1" dirty="0"/>
            </a:br>
            <a:r>
              <a:rPr lang="ru-RU" sz="1400" dirty="0">
                <a:solidFill>
                  <a:schemeClr val="tx1"/>
                </a:solidFill>
              </a:rPr>
              <a:t> по договору номинального счета банк открывает клиенту банковский счет для операций с денежными средствами, права на которые принадлежат другому лицу (бенефициару) или нескольким лицам (бенефициарам) (ст. 860.1 ГК РФ)</a:t>
            </a:r>
            <a:br>
              <a:rPr lang="ru-RU" sz="1400" dirty="0">
                <a:solidFill>
                  <a:schemeClr val="tx1"/>
                </a:solidFill>
              </a:rPr>
            </a:br>
            <a:endParaRPr lang="ru-RU" sz="1400" dirty="0">
              <a:solidFill>
                <a:schemeClr val="tx1"/>
              </a:solidFill>
            </a:endParaRPr>
          </a:p>
        </p:txBody>
      </p:sp>
      <p:sp>
        <p:nvSpPr>
          <p:cNvPr id="5" name="TextBox 4"/>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235</a:t>
            </a:r>
          </a:p>
        </p:txBody>
      </p:sp>
      <p:sp>
        <p:nvSpPr>
          <p:cNvPr id="8" name="AutoShape 5"/>
          <p:cNvSpPr>
            <a:spLocks noChangeArrowheads="1"/>
          </p:cNvSpPr>
          <p:nvPr/>
        </p:nvSpPr>
        <p:spPr bwMode="auto">
          <a:xfrm>
            <a:off x="365454" y="2061393"/>
            <a:ext cx="3900778" cy="1935328"/>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400" b="1" u="sng" dirty="0">
                <a:solidFill>
                  <a:schemeClr val="tx2"/>
                </a:solidFill>
                <a:latin typeface="+mn-lt"/>
              </a:rPr>
              <a:t>Особенность предмета: </a:t>
            </a:r>
            <a:r>
              <a:rPr lang="ru-RU" sz="1400" dirty="0">
                <a:latin typeface="+mn-lt"/>
              </a:rPr>
              <a:t>круг операций по счету может быть ограничен законом или договором путем определения: лиц – адресатов перечислений; лиц, дающих согласие на операции; документов–оснований совершения операций; иных обстоятельств                                          (ст. 860.3 ГК РФ)</a:t>
            </a:r>
          </a:p>
        </p:txBody>
      </p:sp>
      <p:sp>
        <p:nvSpPr>
          <p:cNvPr id="10" name="AutoShape 5"/>
          <p:cNvSpPr>
            <a:spLocks noChangeArrowheads="1"/>
          </p:cNvSpPr>
          <p:nvPr/>
        </p:nvSpPr>
        <p:spPr bwMode="auto">
          <a:xfrm>
            <a:off x="365453" y="4190470"/>
            <a:ext cx="3900779" cy="1185021"/>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400" b="1" u="sng" dirty="0">
                <a:solidFill>
                  <a:schemeClr val="tx2"/>
                </a:solidFill>
                <a:latin typeface="+mn-lt"/>
              </a:rPr>
              <a:t>Существенное </a:t>
            </a:r>
            <a:r>
              <a:rPr lang="ru-RU" sz="1400" b="1" u="sng" dirty="0">
                <a:solidFill>
                  <a:srgbClr val="FF8600"/>
                </a:solidFill>
                <a:latin typeface="+mn-lt"/>
              </a:rPr>
              <a:t>условие:</a:t>
            </a:r>
            <a:r>
              <a:rPr lang="ru-RU" sz="1400" dirty="0">
                <a:solidFill>
                  <a:srgbClr val="FF8600"/>
                </a:solidFill>
                <a:latin typeface="+mn-lt"/>
              </a:rPr>
              <a:t> </a:t>
            </a:r>
            <a:r>
              <a:rPr lang="ru-RU" sz="1400" dirty="0">
                <a:latin typeface="+mn-lt"/>
              </a:rPr>
              <a:t>бенефициар либо порядок его установления, основания участия в отношениях по договору                                                   (ст. 860.1 ГК РФ)</a:t>
            </a:r>
          </a:p>
        </p:txBody>
      </p:sp>
      <p:sp>
        <p:nvSpPr>
          <p:cNvPr id="11" name="AutoShape 5"/>
          <p:cNvSpPr>
            <a:spLocks noChangeArrowheads="1"/>
          </p:cNvSpPr>
          <p:nvPr/>
        </p:nvSpPr>
        <p:spPr bwMode="auto">
          <a:xfrm>
            <a:off x="365453" y="5492114"/>
            <a:ext cx="3900779" cy="1041913"/>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400" b="1" u="sng" dirty="0">
                <a:solidFill>
                  <a:srgbClr val="FF8600"/>
                </a:solidFill>
                <a:latin typeface="+mn-lt"/>
              </a:rPr>
              <a:t>Форма:</a:t>
            </a:r>
            <a:r>
              <a:rPr lang="ru-RU" sz="1400" dirty="0">
                <a:solidFill>
                  <a:srgbClr val="FF8600"/>
                </a:solidFill>
                <a:latin typeface="+mn-lt"/>
              </a:rPr>
              <a:t> </a:t>
            </a:r>
            <a:r>
              <a:rPr lang="ru-RU" sz="1400" dirty="0">
                <a:solidFill>
                  <a:srgbClr val="FFFFFF"/>
                </a:solidFill>
                <a:latin typeface="+mn-lt"/>
              </a:rPr>
              <a:t>при участии бенефициара подписывается и </a:t>
            </a:r>
            <a:r>
              <a:rPr lang="ru-RU" sz="1400" dirty="0">
                <a:latin typeface="+mn-lt"/>
              </a:rPr>
              <a:t>бенефициаром             (ст. 860.2 ГК РФ)</a:t>
            </a:r>
          </a:p>
        </p:txBody>
      </p:sp>
      <p:sp>
        <p:nvSpPr>
          <p:cNvPr id="3" name="TextBox 2"/>
          <p:cNvSpPr txBox="1"/>
          <p:nvPr/>
        </p:nvSpPr>
        <p:spPr>
          <a:xfrm>
            <a:off x="1730113" y="1523685"/>
            <a:ext cx="1704688" cy="369332"/>
          </a:xfrm>
          <a:prstGeom prst="rect">
            <a:avLst/>
          </a:prstGeom>
          <a:noFill/>
        </p:spPr>
        <p:txBody>
          <a:bodyPr wrap="none" rtlCol="0">
            <a:spAutoFit/>
          </a:bodyPr>
          <a:lstStyle/>
          <a:p>
            <a:r>
              <a:rPr lang="ru-RU" b="1" u="sng" dirty="0">
                <a:solidFill>
                  <a:schemeClr val="tx2"/>
                </a:solidFill>
              </a:rPr>
              <a:t>Особенности</a:t>
            </a:r>
          </a:p>
        </p:txBody>
      </p:sp>
      <p:sp>
        <p:nvSpPr>
          <p:cNvPr id="12" name="TextBox 11"/>
          <p:cNvSpPr txBox="1"/>
          <p:nvPr/>
        </p:nvSpPr>
        <p:spPr>
          <a:xfrm>
            <a:off x="4792879" y="1523685"/>
            <a:ext cx="3563972" cy="369332"/>
          </a:xfrm>
          <a:prstGeom prst="rect">
            <a:avLst/>
          </a:prstGeom>
          <a:noFill/>
        </p:spPr>
        <p:txBody>
          <a:bodyPr wrap="none" rtlCol="0">
            <a:spAutoFit/>
          </a:bodyPr>
          <a:lstStyle/>
          <a:p>
            <a:r>
              <a:rPr lang="ru-RU" b="1" u="sng" dirty="0">
                <a:solidFill>
                  <a:schemeClr val="bg1">
                    <a:lumMod val="60000"/>
                    <a:lumOff val="40000"/>
                  </a:schemeClr>
                </a:solidFill>
              </a:rPr>
              <a:t>Квалифицирующие признаки</a:t>
            </a:r>
          </a:p>
        </p:txBody>
      </p:sp>
      <p:sp>
        <p:nvSpPr>
          <p:cNvPr id="13" name="AutoShape 5"/>
          <p:cNvSpPr>
            <a:spLocks noChangeArrowheads="1"/>
          </p:cNvSpPr>
          <p:nvPr/>
        </p:nvSpPr>
        <p:spPr bwMode="auto">
          <a:xfrm>
            <a:off x="4766048" y="2061393"/>
            <a:ext cx="3900778" cy="98859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400" b="1" u="sng" dirty="0">
                <a:solidFill>
                  <a:schemeClr val="bg1">
                    <a:lumMod val="60000"/>
                    <a:lumOff val="40000"/>
                  </a:schemeClr>
                </a:solidFill>
                <a:latin typeface="+mn-lt"/>
              </a:rPr>
              <a:t>Особенность предмета:</a:t>
            </a:r>
            <a:r>
              <a:rPr lang="ru-RU" sz="1400" dirty="0">
                <a:solidFill>
                  <a:schemeClr val="bg1">
                    <a:lumMod val="60000"/>
                    <a:lumOff val="40000"/>
                  </a:schemeClr>
                </a:solidFill>
                <a:latin typeface="+mn-lt"/>
              </a:rPr>
              <a:t> </a:t>
            </a:r>
            <a:r>
              <a:rPr lang="ru-RU" sz="1400" dirty="0">
                <a:latin typeface="+mn-lt"/>
              </a:rPr>
              <a:t>денежные средства, внесенные на счет, не принадлежат клиенту</a:t>
            </a:r>
          </a:p>
        </p:txBody>
      </p:sp>
      <p:sp>
        <p:nvSpPr>
          <p:cNvPr id="14" name="AutoShape 5"/>
          <p:cNvSpPr>
            <a:spLocks noChangeArrowheads="1"/>
          </p:cNvSpPr>
          <p:nvPr/>
        </p:nvSpPr>
        <p:spPr bwMode="auto">
          <a:xfrm>
            <a:off x="4766048" y="3280439"/>
            <a:ext cx="3900778" cy="1907223"/>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400" b="1" u="sng" dirty="0">
                <a:solidFill>
                  <a:schemeClr val="bg1">
                    <a:lumMod val="60000"/>
                    <a:lumOff val="40000"/>
                  </a:schemeClr>
                </a:solidFill>
                <a:latin typeface="+mn-lt"/>
              </a:rPr>
              <a:t>Особенность правового режима:</a:t>
            </a:r>
            <a:r>
              <a:rPr lang="ru-RU" sz="1400" dirty="0">
                <a:solidFill>
                  <a:schemeClr val="bg1">
                    <a:lumMod val="60000"/>
                    <a:lumOff val="40000"/>
                  </a:schemeClr>
                </a:solidFill>
                <a:latin typeface="+mn-lt"/>
              </a:rPr>
              <a:t> </a:t>
            </a:r>
            <a:r>
              <a:rPr lang="ru-RU" sz="1400" dirty="0">
                <a:latin typeface="+mn-lt"/>
              </a:rPr>
              <a:t>на банк законом или договором может быть возложена обязанность контролировать использование владельцем счета денежных средств в интересах бенефициара и в определенных пределах                       (ст. 860.1 ГК РФ)</a:t>
            </a:r>
          </a:p>
        </p:txBody>
      </p:sp>
      <p:sp>
        <p:nvSpPr>
          <p:cNvPr id="15" name="AutoShape 5"/>
          <p:cNvSpPr>
            <a:spLocks noChangeArrowheads="1"/>
          </p:cNvSpPr>
          <p:nvPr/>
        </p:nvSpPr>
        <p:spPr bwMode="auto">
          <a:xfrm>
            <a:off x="4792879" y="5375491"/>
            <a:ext cx="3900778" cy="1158536"/>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400" b="1" u="sng" dirty="0">
                <a:solidFill>
                  <a:schemeClr val="bg1">
                    <a:lumMod val="60000"/>
                    <a:lumOff val="40000"/>
                  </a:schemeClr>
                </a:solidFill>
                <a:latin typeface="+mn-lt"/>
              </a:rPr>
              <a:t>Особенность договора как сделки:</a:t>
            </a:r>
            <a:r>
              <a:rPr lang="ru-RU" sz="1400" dirty="0">
                <a:solidFill>
                  <a:schemeClr val="bg1">
                    <a:lumMod val="60000"/>
                    <a:lumOff val="40000"/>
                  </a:schemeClr>
                </a:solidFill>
                <a:latin typeface="+mn-lt"/>
              </a:rPr>
              <a:t> </a:t>
            </a:r>
            <a:r>
              <a:rPr lang="ru-RU" sz="1400" dirty="0">
                <a:solidFill>
                  <a:srgbClr val="FFFFFF"/>
                </a:solidFill>
                <a:latin typeface="+mn-lt"/>
              </a:rPr>
              <a:t>трехсторонний характер правоотношения: банк, владелец счета, бенефициар (бенефициары</a:t>
            </a:r>
          </a:p>
        </p:txBody>
      </p:sp>
    </p:spTree>
    <p:extLst>
      <p:ext uri="{BB962C8B-B14F-4D97-AF65-F5344CB8AC3E}">
        <p14:creationId xmlns:p14="http://schemas.microsoft.com/office/powerpoint/2010/main" val="2580811289"/>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78118" y="169940"/>
            <a:ext cx="7522348" cy="1461109"/>
          </a:xfrm>
          <a:solidFill>
            <a:schemeClr val="accent1">
              <a:lumMod val="50000"/>
            </a:schemeClr>
          </a:solidFill>
          <a:ln w="38100" cmpd="sng">
            <a:solidFill>
              <a:srgbClr val="869AA9"/>
            </a:solidFill>
            <a:prstDash val="solid"/>
          </a:ln>
        </p:spPr>
        <p:txBody>
          <a:bodyPr anchor="ctr">
            <a:noAutofit/>
          </a:bodyPr>
          <a:lstStyle/>
          <a:p>
            <a:pPr algn="ctr">
              <a:defRPr/>
            </a:pPr>
            <a:r>
              <a:rPr lang="ru-RU" sz="1400" b="1" u="sng" dirty="0"/>
              <a:t>Договор счета </a:t>
            </a:r>
            <a:r>
              <a:rPr lang="ru-RU" sz="1400" b="1" u="sng" dirty="0" err="1"/>
              <a:t>эскроу</a:t>
            </a:r>
            <a:r>
              <a:rPr lang="ru-RU" sz="1400" b="1" u="sng" dirty="0"/>
              <a:t> </a:t>
            </a:r>
            <a:r>
              <a:rPr lang="ru-RU" sz="1400" b="1" dirty="0"/>
              <a:t>–</a:t>
            </a:r>
            <a:br>
              <a:rPr lang="ru-RU" sz="1400" b="1" dirty="0"/>
            </a:br>
            <a:r>
              <a:rPr lang="ru-RU" sz="1400" dirty="0">
                <a:solidFill>
                  <a:schemeClr val="tx1"/>
                </a:solidFill>
              </a:rPr>
              <a:t> по договору счета </a:t>
            </a:r>
            <a:r>
              <a:rPr lang="ru-RU" sz="1400" dirty="0" err="1">
                <a:solidFill>
                  <a:schemeClr val="tx1"/>
                </a:solidFill>
              </a:rPr>
              <a:t>эскроу</a:t>
            </a:r>
            <a:r>
              <a:rPr lang="ru-RU" sz="1400" dirty="0">
                <a:solidFill>
                  <a:schemeClr val="tx1"/>
                </a:solidFill>
              </a:rPr>
              <a:t> банк (</a:t>
            </a:r>
            <a:r>
              <a:rPr lang="ru-RU" sz="1400" dirty="0" err="1">
                <a:solidFill>
                  <a:schemeClr val="tx1"/>
                </a:solidFill>
              </a:rPr>
              <a:t>эскроу</a:t>
            </a:r>
            <a:r>
              <a:rPr lang="ru-RU" sz="1400" dirty="0">
                <a:solidFill>
                  <a:schemeClr val="tx1"/>
                </a:solidFill>
              </a:rPr>
              <a:t>–агент) открывает специальный счет </a:t>
            </a:r>
            <a:r>
              <a:rPr lang="ru-RU" sz="1400" dirty="0" err="1">
                <a:solidFill>
                  <a:schemeClr val="tx1"/>
                </a:solidFill>
              </a:rPr>
              <a:t>эскроу</a:t>
            </a:r>
            <a:r>
              <a:rPr lang="ru-RU" sz="1400" dirty="0">
                <a:solidFill>
                  <a:schemeClr val="tx1"/>
                </a:solidFill>
              </a:rPr>
              <a:t> для учета и блокирования денежных средств, полученных им от владельца счета (депонента) в целях их передачи другому лицу (бенефициару) при возникновении оснований, предусмотренных договором счета                                                                       (ст. 860.7 ГК РФ)</a:t>
            </a:r>
          </a:p>
        </p:txBody>
      </p:sp>
      <p:sp>
        <p:nvSpPr>
          <p:cNvPr id="5" name="TextBox 4"/>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236</a:t>
            </a:r>
          </a:p>
        </p:txBody>
      </p:sp>
      <p:sp>
        <p:nvSpPr>
          <p:cNvPr id="8" name="AutoShape 5"/>
          <p:cNvSpPr>
            <a:spLocks noChangeArrowheads="1"/>
          </p:cNvSpPr>
          <p:nvPr/>
        </p:nvSpPr>
        <p:spPr bwMode="auto">
          <a:xfrm>
            <a:off x="365453" y="5339714"/>
            <a:ext cx="8328203" cy="1194313"/>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300" b="1" u="sng" dirty="0">
                <a:solidFill>
                  <a:schemeClr val="tx2"/>
                </a:solidFill>
                <a:latin typeface="+mn-lt"/>
              </a:rPr>
              <a:t>Особенности правового регулирования:</a:t>
            </a:r>
            <a:r>
              <a:rPr lang="ru-RU" sz="1300" dirty="0">
                <a:latin typeface="+mn-lt"/>
              </a:rPr>
              <a:t> </a:t>
            </a:r>
          </a:p>
          <a:p>
            <a:pPr marL="342900" indent="-342900" algn="ctr">
              <a:defRPr/>
            </a:pPr>
            <a:r>
              <a:rPr lang="ru-RU" sz="1300" dirty="0">
                <a:latin typeface="+mn-lt"/>
              </a:rPr>
              <a:t>– договор счета </a:t>
            </a:r>
            <a:r>
              <a:rPr lang="ru-RU" sz="1300" dirty="0" err="1">
                <a:latin typeface="+mn-lt"/>
              </a:rPr>
              <a:t>эксроу</a:t>
            </a:r>
            <a:r>
              <a:rPr lang="ru-RU" sz="1300" dirty="0">
                <a:latin typeface="+mn-lt"/>
              </a:rPr>
              <a:t> не может быть прекращен по основаниям </a:t>
            </a:r>
            <a:r>
              <a:rPr lang="ru-RU" sz="1300" dirty="0" err="1">
                <a:latin typeface="+mn-lt"/>
              </a:rPr>
              <a:t>п.п</a:t>
            </a:r>
            <a:r>
              <a:rPr lang="ru-RU" sz="1300" dirty="0">
                <a:latin typeface="+mn-lt"/>
              </a:rPr>
              <a:t>. 1 и 2 ст. 859 ГК РФ «Расторжение договора банковского счета»;</a:t>
            </a:r>
          </a:p>
          <a:p>
            <a:pPr marL="342900" indent="-342900" algn="ctr">
              <a:defRPr/>
            </a:pPr>
            <a:r>
              <a:rPr lang="ru-RU" sz="1300" dirty="0">
                <a:latin typeface="+mn-lt"/>
              </a:rPr>
              <a:t>– и депонент, и бенефициар имеют право требовать от банка предоставления сведений, составляющих банковскую тайну. </a:t>
            </a:r>
          </a:p>
        </p:txBody>
      </p:sp>
      <p:sp>
        <p:nvSpPr>
          <p:cNvPr id="12" name="TextBox 11"/>
          <p:cNvSpPr txBox="1"/>
          <p:nvPr/>
        </p:nvSpPr>
        <p:spPr>
          <a:xfrm>
            <a:off x="2627348" y="1631049"/>
            <a:ext cx="3563972" cy="369332"/>
          </a:xfrm>
          <a:prstGeom prst="rect">
            <a:avLst/>
          </a:prstGeom>
          <a:noFill/>
        </p:spPr>
        <p:txBody>
          <a:bodyPr wrap="none" rtlCol="0">
            <a:spAutoFit/>
          </a:bodyPr>
          <a:lstStyle/>
          <a:p>
            <a:r>
              <a:rPr lang="ru-RU" b="1" u="sng" dirty="0">
                <a:solidFill>
                  <a:schemeClr val="bg1">
                    <a:lumMod val="60000"/>
                    <a:lumOff val="40000"/>
                  </a:schemeClr>
                </a:solidFill>
              </a:rPr>
              <a:t>Квалифицирующие признаки</a:t>
            </a:r>
          </a:p>
        </p:txBody>
      </p:sp>
      <p:sp>
        <p:nvSpPr>
          <p:cNvPr id="13" name="AutoShape 5"/>
          <p:cNvSpPr>
            <a:spLocks noChangeArrowheads="1"/>
          </p:cNvSpPr>
          <p:nvPr/>
        </p:nvSpPr>
        <p:spPr bwMode="auto">
          <a:xfrm>
            <a:off x="241485" y="2191339"/>
            <a:ext cx="3649104" cy="167257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300" b="1" u="sng" dirty="0">
                <a:solidFill>
                  <a:schemeClr val="bg1">
                    <a:lumMod val="60000"/>
                    <a:lumOff val="40000"/>
                  </a:schemeClr>
                </a:solidFill>
                <a:latin typeface="+mn-lt"/>
              </a:rPr>
              <a:t>Особенность предмета:</a:t>
            </a:r>
            <a:r>
              <a:rPr lang="ru-RU" sz="1300" dirty="0">
                <a:solidFill>
                  <a:schemeClr val="bg1">
                    <a:lumMod val="60000"/>
                    <a:lumOff val="40000"/>
                  </a:schemeClr>
                </a:solidFill>
                <a:latin typeface="+mn-lt"/>
              </a:rPr>
              <a:t> </a:t>
            </a:r>
            <a:r>
              <a:rPr lang="ru-RU" sz="1300" dirty="0">
                <a:solidFill>
                  <a:srgbClr val="FFFFFF"/>
                </a:solidFill>
                <a:latin typeface="+mn-lt"/>
              </a:rPr>
              <a:t>права на денежные средства на счете принадлежат депоненту до даты возникновения оснований для передачи денежных средств бенефициару, а после указанной даты – бенефициару                                      (ст. 860.7 ГК РФ)</a:t>
            </a:r>
          </a:p>
        </p:txBody>
      </p:sp>
      <p:sp>
        <p:nvSpPr>
          <p:cNvPr id="14" name="AutoShape 5"/>
          <p:cNvSpPr>
            <a:spLocks noChangeArrowheads="1"/>
          </p:cNvSpPr>
          <p:nvPr/>
        </p:nvSpPr>
        <p:spPr bwMode="auto">
          <a:xfrm>
            <a:off x="5178712" y="2191339"/>
            <a:ext cx="3693618" cy="167257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300" b="1" u="sng" dirty="0">
                <a:solidFill>
                  <a:schemeClr val="bg1">
                    <a:lumMod val="60000"/>
                    <a:lumOff val="40000"/>
                  </a:schemeClr>
                </a:solidFill>
                <a:latin typeface="+mn-lt"/>
              </a:rPr>
              <a:t>Особенность договорного регулирования отношений сторон:</a:t>
            </a:r>
            <a:r>
              <a:rPr lang="ru-RU" sz="1300" dirty="0">
                <a:solidFill>
                  <a:schemeClr val="bg1">
                    <a:lumMod val="60000"/>
                    <a:lumOff val="40000"/>
                  </a:schemeClr>
                </a:solidFill>
                <a:latin typeface="+mn-lt"/>
              </a:rPr>
              <a:t> </a:t>
            </a:r>
            <a:r>
              <a:rPr lang="ru-RU" sz="1300" dirty="0">
                <a:solidFill>
                  <a:srgbClr val="FFFFFF"/>
                </a:solidFill>
                <a:latin typeface="+mn-lt"/>
              </a:rPr>
              <a:t>обязательства по договору счета </a:t>
            </a:r>
            <a:r>
              <a:rPr lang="ru-RU" sz="1300" dirty="0" err="1">
                <a:solidFill>
                  <a:srgbClr val="FFFFFF"/>
                </a:solidFill>
                <a:latin typeface="+mn-lt"/>
              </a:rPr>
              <a:t>эскроу</a:t>
            </a:r>
            <a:r>
              <a:rPr lang="ru-RU" sz="1300" dirty="0">
                <a:solidFill>
                  <a:srgbClr val="FFFFFF"/>
                </a:solidFill>
                <a:latin typeface="+mn-lt"/>
              </a:rPr>
              <a:t> могут содержаться наряду с договором счета </a:t>
            </a:r>
            <a:r>
              <a:rPr lang="ru-RU" sz="1300" dirty="0" err="1">
                <a:solidFill>
                  <a:srgbClr val="FFFFFF"/>
                </a:solidFill>
                <a:latin typeface="+mn-lt"/>
              </a:rPr>
              <a:t>эскроу</a:t>
            </a:r>
            <a:r>
              <a:rPr lang="ru-RU" sz="1300" dirty="0">
                <a:solidFill>
                  <a:srgbClr val="FFFFFF"/>
                </a:solidFill>
                <a:latin typeface="+mn-lt"/>
              </a:rPr>
              <a:t> в ином договоре, по которому </a:t>
            </a:r>
            <a:r>
              <a:rPr lang="ru-RU" sz="1300" dirty="0" err="1">
                <a:solidFill>
                  <a:srgbClr val="FFFFFF"/>
                </a:solidFill>
                <a:latin typeface="+mn-lt"/>
              </a:rPr>
              <a:t>эскроу</a:t>
            </a:r>
            <a:r>
              <a:rPr lang="ru-RU" sz="1300" dirty="0">
                <a:solidFill>
                  <a:srgbClr val="FFFFFF"/>
                </a:solidFill>
                <a:latin typeface="+mn-lt"/>
              </a:rPr>
              <a:t>–агентом является банк                                            (ст. 860.7 ГК РФ)</a:t>
            </a:r>
          </a:p>
        </p:txBody>
      </p:sp>
      <p:sp>
        <p:nvSpPr>
          <p:cNvPr id="15" name="AutoShape 5"/>
          <p:cNvSpPr>
            <a:spLocks noChangeArrowheads="1"/>
          </p:cNvSpPr>
          <p:nvPr/>
        </p:nvSpPr>
        <p:spPr bwMode="auto">
          <a:xfrm>
            <a:off x="983827" y="4051743"/>
            <a:ext cx="6886788" cy="1118031"/>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300" b="1" u="sng" dirty="0">
                <a:solidFill>
                  <a:schemeClr val="bg1">
                    <a:lumMod val="60000"/>
                    <a:lumOff val="40000"/>
                  </a:schemeClr>
                </a:solidFill>
                <a:latin typeface="+mn-lt"/>
              </a:rPr>
              <a:t>Особенности правового режима: </a:t>
            </a:r>
          </a:p>
          <a:p>
            <a:pPr marL="342900" indent="-342900" algn="ctr">
              <a:defRPr/>
            </a:pPr>
            <a:r>
              <a:rPr lang="ru-RU" sz="1300" dirty="0">
                <a:solidFill>
                  <a:srgbClr val="FFFFFF"/>
                </a:solidFill>
                <a:latin typeface="+mn-lt"/>
              </a:rPr>
              <a:t>– вознаграждение банка не может взиматься из денежных средств со счета;</a:t>
            </a:r>
          </a:p>
          <a:p>
            <a:pPr marL="342900" indent="-342900" algn="ctr">
              <a:defRPr/>
            </a:pPr>
            <a:r>
              <a:rPr lang="ru-RU" sz="1300" dirty="0">
                <a:solidFill>
                  <a:srgbClr val="FFFFFF"/>
                </a:solidFill>
                <a:latin typeface="+mn-lt"/>
              </a:rPr>
              <a:t>– ни депонент, ни бенефициар не вправе распоряжаться денежными средствами, находящимися на счете, за исключением предусмотренных законом случаев</a:t>
            </a:r>
          </a:p>
        </p:txBody>
      </p:sp>
      <p:cxnSp>
        <p:nvCxnSpPr>
          <p:cNvPr id="16" name="Прямая со стрелкой 9"/>
          <p:cNvCxnSpPr>
            <a:cxnSpLocks noChangeShapeType="1"/>
            <a:stCxn id="12" idx="2"/>
            <a:endCxn id="13" idx="3"/>
          </p:cNvCxnSpPr>
          <p:nvPr/>
        </p:nvCxnSpPr>
        <p:spPr bwMode="auto">
          <a:xfrm flipH="1">
            <a:off x="3890589" y="2000381"/>
            <a:ext cx="518745" cy="1027246"/>
          </a:xfrm>
          <a:prstGeom prst="straightConnector1">
            <a:avLst/>
          </a:prstGeom>
          <a:noFill/>
          <a:ln w="38100" algn="ctr">
            <a:solidFill>
              <a:schemeClr val="bg1">
                <a:lumMod val="60000"/>
                <a:lumOff val="40000"/>
              </a:schemeClr>
            </a:solidFill>
            <a:round/>
            <a:headEnd/>
            <a:tailEnd type="arrow" w="med" len="med"/>
          </a:ln>
          <a:effectLst>
            <a:outerShdw dist="23000" dir="5400000" rotWithShape="0">
              <a:srgbClr val="000000">
                <a:alpha val="34999"/>
              </a:srgbClr>
            </a:outerShdw>
          </a:effectLst>
        </p:spPr>
      </p:cxnSp>
      <p:cxnSp>
        <p:nvCxnSpPr>
          <p:cNvPr id="17" name="Прямая со стрелкой 9"/>
          <p:cNvCxnSpPr>
            <a:cxnSpLocks noChangeShapeType="1"/>
            <a:stCxn id="12" idx="2"/>
            <a:endCxn id="14" idx="1"/>
          </p:cNvCxnSpPr>
          <p:nvPr/>
        </p:nvCxnSpPr>
        <p:spPr bwMode="auto">
          <a:xfrm>
            <a:off x="4409334" y="2000381"/>
            <a:ext cx="769378" cy="1027246"/>
          </a:xfrm>
          <a:prstGeom prst="straightConnector1">
            <a:avLst/>
          </a:prstGeom>
          <a:noFill/>
          <a:ln w="38100" algn="ctr">
            <a:solidFill>
              <a:schemeClr val="bg1">
                <a:lumMod val="60000"/>
                <a:lumOff val="40000"/>
              </a:schemeClr>
            </a:solidFill>
            <a:round/>
            <a:headEnd/>
            <a:tailEnd type="arrow" w="med" len="med"/>
          </a:ln>
          <a:effectLst>
            <a:outerShdw dist="23000" dir="5400000" rotWithShape="0">
              <a:srgbClr val="000000">
                <a:alpha val="34999"/>
              </a:srgbClr>
            </a:outerShdw>
          </a:effectLst>
        </p:spPr>
      </p:cxnSp>
      <p:cxnSp>
        <p:nvCxnSpPr>
          <p:cNvPr id="18" name="Прямая со стрелкой 9"/>
          <p:cNvCxnSpPr>
            <a:cxnSpLocks noChangeShapeType="1"/>
            <a:stCxn id="12" idx="2"/>
            <a:endCxn id="15" idx="0"/>
          </p:cNvCxnSpPr>
          <p:nvPr/>
        </p:nvCxnSpPr>
        <p:spPr bwMode="auto">
          <a:xfrm>
            <a:off x="4409334" y="2000381"/>
            <a:ext cx="17887" cy="2051362"/>
          </a:xfrm>
          <a:prstGeom prst="straightConnector1">
            <a:avLst/>
          </a:prstGeom>
          <a:noFill/>
          <a:ln w="38100" algn="ctr">
            <a:solidFill>
              <a:schemeClr val="bg1">
                <a:lumMod val="60000"/>
                <a:lumOff val="40000"/>
              </a:schemeClr>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29281309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332656"/>
            <a:ext cx="5435753" cy="400110"/>
          </a:xfrm>
          <a:prstGeom prst="rect">
            <a:avLst/>
          </a:prstGeom>
          <a:noFill/>
          <a:ln w="38100" cmpd="sng">
            <a:solidFill>
              <a:srgbClr val="FF0000"/>
            </a:solidFill>
          </a:ln>
          <a:scene3d>
            <a:camera prst="orthographicFront"/>
            <a:lightRig rig="threePt" dir="t"/>
          </a:scene3d>
          <a:sp3d>
            <a:bevelT prst="convex"/>
          </a:sp3d>
        </p:spPr>
        <p:txBody>
          <a:bodyPr wrap="none" rtlCol="0">
            <a:spAutoFit/>
          </a:bodyPr>
          <a:lstStyle/>
          <a:p>
            <a:r>
              <a:rPr lang="en-US" sz="2000" b="1" u="sng" dirty="0">
                <a:solidFill>
                  <a:srgbClr val="FF0000"/>
                </a:solidFill>
              </a:rPr>
              <a:t>V </a:t>
            </a:r>
            <a:r>
              <a:rPr lang="ru-RU" sz="2000" b="1" u="sng" dirty="0">
                <a:solidFill>
                  <a:srgbClr val="FF0000"/>
                </a:solidFill>
              </a:rPr>
              <a:t>группа – по проекту изменений в ГК РФ</a:t>
            </a:r>
          </a:p>
        </p:txBody>
      </p:sp>
      <p:sp>
        <p:nvSpPr>
          <p:cNvPr id="5" name="Скругленный прямоугольник 4"/>
          <p:cNvSpPr/>
          <p:nvPr/>
        </p:nvSpPr>
        <p:spPr bwMode="auto">
          <a:xfrm>
            <a:off x="638945" y="2361246"/>
            <a:ext cx="3600400" cy="1944216"/>
          </a:xfrm>
          <a:prstGeom prst="roundRect">
            <a:avLst/>
          </a:prstGeom>
          <a:solidFill>
            <a:schemeClr val="accent1">
              <a:lumMod val="50000"/>
            </a:schemeClr>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solidFill>
                  <a:srgbClr val="FF8600"/>
                </a:solidFill>
                <a:effectLst>
                  <a:outerShdw blurRad="38100" dist="38100" dir="2700000" algn="tl">
                    <a:srgbClr val="000000">
                      <a:alpha val="43137"/>
                    </a:srgbClr>
                  </a:outerShdw>
                </a:effectLst>
                <a:latin typeface="+mn-lt"/>
              </a:rPr>
              <a:t>Договоры, направленные на установление ограниченных вещных прав</a:t>
            </a:r>
          </a:p>
          <a:p>
            <a:pPr algn="ctr">
              <a:defRPr/>
            </a:pPr>
            <a:endParaRPr lang="ru-RU" sz="2000" b="1" u="sng" dirty="0">
              <a:solidFill>
                <a:srgbClr val="FF8600"/>
              </a:solidFill>
              <a:effectLst>
                <a:outerShdw blurRad="38100" dist="38100" dir="2700000" algn="tl">
                  <a:srgbClr val="000000">
                    <a:alpha val="43137"/>
                  </a:srgbClr>
                </a:outerShdw>
              </a:effectLst>
              <a:latin typeface="+mn-lt"/>
            </a:endParaRPr>
          </a:p>
        </p:txBody>
      </p:sp>
      <p:sp>
        <p:nvSpPr>
          <p:cNvPr id="6" name="AutoShape 5"/>
          <p:cNvSpPr>
            <a:spLocks noChangeArrowheads="1"/>
          </p:cNvSpPr>
          <p:nvPr/>
        </p:nvSpPr>
        <p:spPr bwMode="auto">
          <a:xfrm>
            <a:off x="5518016" y="1340916"/>
            <a:ext cx="2988358" cy="1152128"/>
          </a:xfrm>
          <a:prstGeom prst="roundRect">
            <a:avLst>
              <a:gd name="adj" fmla="val 16667"/>
            </a:avLst>
          </a:prstGeom>
          <a:solidFill>
            <a:schemeClr val="accent1">
              <a:lumMod val="50000"/>
            </a:schemeClr>
          </a:solidFill>
          <a:ln w="38100">
            <a:solidFill>
              <a:srgbClr val="869AA9"/>
            </a:solidFill>
            <a:round/>
            <a:headEnd/>
            <a:tailEnd/>
          </a:ln>
          <a:effectLst/>
          <a:scene3d>
            <a:camera prst="orthographicFront"/>
            <a:lightRig rig="threePt" dir="t"/>
          </a:scene3d>
          <a:sp3d>
            <a:bevelT prst="convex"/>
          </a:sp3d>
        </p:spPr>
        <p:txBody>
          <a:bodyPr wrap="none" anchor="ctr"/>
          <a:lstStyle/>
          <a:p>
            <a:pPr algn="ctr"/>
            <a:r>
              <a:rPr lang="ru-RU" sz="1600" dirty="0">
                <a:latin typeface="+mn-lt"/>
              </a:rPr>
              <a:t>Наделение носителя права </a:t>
            </a:r>
          </a:p>
          <a:p>
            <a:pPr algn="ctr"/>
            <a:r>
              <a:rPr lang="ru-RU" sz="1600" dirty="0">
                <a:latin typeface="+mn-lt"/>
              </a:rPr>
              <a:t>правомочием пользования</a:t>
            </a:r>
          </a:p>
        </p:txBody>
      </p:sp>
      <p:sp>
        <p:nvSpPr>
          <p:cNvPr id="7" name="AutoShape 5"/>
          <p:cNvSpPr>
            <a:spLocks noChangeArrowheads="1"/>
          </p:cNvSpPr>
          <p:nvPr/>
        </p:nvSpPr>
        <p:spPr bwMode="auto">
          <a:xfrm>
            <a:off x="5514521" y="2757290"/>
            <a:ext cx="2988358" cy="1152128"/>
          </a:xfrm>
          <a:prstGeom prst="roundRect">
            <a:avLst>
              <a:gd name="adj" fmla="val 16667"/>
            </a:avLst>
          </a:prstGeom>
          <a:solidFill>
            <a:schemeClr val="accent1">
              <a:lumMod val="50000"/>
            </a:schemeClr>
          </a:solidFill>
          <a:ln w="38100">
            <a:solidFill>
              <a:srgbClr val="869AA9"/>
            </a:solidFill>
            <a:round/>
            <a:headEnd/>
            <a:tailEnd/>
          </a:ln>
          <a:effectLst/>
          <a:scene3d>
            <a:camera prst="orthographicFront"/>
            <a:lightRig rig="threePt" dir="t"/>
          </a:scene3d>
          <a:sp3d>
            <a:bevelT prst="convex"/>
          </a:sp3d>
        </p:spPr>
        <p:txBody>
          <a:bodyPr wrap="none" anchor="ctr"/>
          <a:lstStyle/>
          <a:p>
            <a:pPr algn="ctr"/>
            <a:r>
              <a:rPr lang="ru-RU" sz="1600" dirty="0">
                <a:latin typeface="+mn-lt"/>
              </a:rPr>
              <a:t>Наделение носителя права </a:t>
            </a:r>
          </a:p>
          <a:p>
            <a:pPr algn="ctr"/>
            <a:r>
              <a:rPr lang="ru-RU" sz="1600" dirty="0">
                <a:latin typeface="+mn-lt"/>
              </a:rPr>
              <a:t>правомочиями </a:t>
            </a:r>
          </a:p>
          <a:p>
            <a:pPr algn="ctr"/>
            <a:r>
              <a:rPr lang="ru-RU" sz="1600" dirty="0">
                <a:latin typeface="+mn-lt"/>
              </a:rPr>
              <a:t>владения и пользования</a:t>
            </a:r>
          </a:p>
        </p:txBody>
      </p:sp>
      <p:sp>
        <p:nvSpPr>
          <p:cNvPr id="20" name="TextBox 19"/>
          <p:cNvSpPr txBox="1"/>
          <p:nvPr/>
        </p:nvSpPr>
        <p:spPr>
          <a:xfrm>
            <a:off x="8502879" y="548680"/>
            <a:ext cx="234547" cy="861774"/>
          </a:xfrm>
          <a:prstGeom prst="rect">
            <a:avLst/>
          </a:prstGeom>
          <a:noFill/>
        </p:spPr>
        <p:txBody>
          <a:bodyPr wrap="none" rtlCol="0">
            <a:spAutoFit/>
          </a:bodyPr>
          <a:lstStyle/>
          <a:p>
            <a:endParaRPr lang="ru-RU" sz="3200" b="1" dirty="0">
              <a:solidFill>
                <a:srgbClr val="40464F"/>
              </a:solidFill>
            </a:endParaRPr>
          </a:p>
          <a:p>
            <a:endParaRPr lang="ru-RU" dirty="0"/>
          </a:p>
        </p:txBody>
      </p:sp>
      <p:cxnSp>
        <p:nvCxnSpPr>
          <p:cNvPr id="11" name="Прямая со стрелкой 10"/>
          <p:cNvCxnSpPr>
            <a:stCxn id="5" idx="3"/>
            <a:endCxn id="6" idx="1"/>
          </p:cNvCxnSpPr>
          <p:nvPr/>
        </p:nvCxnSpPr>
        <p:spPr bwMode="auto">
          <a:xfrm flipV="1">
            <a:off x="4239345" y="1916980"/>
            <a:ext cx="1278671" cy="141637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2" name="Прямая со стрелкой 11"/>
          <p:cNvCxnSpPr>
            <a:stCxn id="5" idx="3"/>
            <a:endCxn id="7" idx="1"/>
          </p:cNvCxnSpPr>
          <p:nvPr/>
        </p:nvCxnSpPr>
        <p:spPr bwMode="auto">
          <a:xfrm>
            <a:off x="4239345" y="3333354"/>
            <a:ext cx="1275176" cy="0"/>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7" name="TextBox 16"/>
          <p:cNvSpPr txBox="1"/>
          <p:nvPr/>
        </p:nvSpPr>
        <p:spPr>
          <a:xfrm>
            <a:off x="8506374" y="548680"/>
            <a:ext cx="641121" cy="584776"/>
          </a:xfrm>
          <a:prstGeom prst="rect">
            <a:avLst/>
          </a:prstGeom>
          <a:noFill/>
        </p:spPr>
        <p:txBody>
          <a:bodyPr wrap="none" rtlCol="0">
            <a:spAutoFit/>
          </a:bodyPr>
          <a:lstStyle/>
          <a:p>
            <a:r>
              <a:rPr lang="ru-RU" sz="3200" b="1" dirty="0">
                <a:solidFill>
                  <a:srgbClr val="40464F"/>
                </a:solidFill>
              </a:rPr>
              <a:t>23</a:t>
            </a:r>
          </a:p>
        </p:txBody>
      </p:sp>
      <p:sp>
        <p:nvSpPr>
          <p:cNvPr id="18" name="AutoShape 5"/>
          <p:cNvSpPr>
            <a:spLocks noChangeArrowheads="1"/>
          </p:cNvSpPr>
          <p:nvPr/>
        </p:nvSpPr>
        <p:spPr bwMode="auto">
          <a:xfrm>
            <a:off x="5518016" y="4234717"/>
            <a:ext cx="2988358" cy="1152128"/>
          </a:xfrm>
          <a:prstGeom prst="roundRect">
            <a:avLst>
              <a:gd name="adj" fmla="val 16667"/>
            </a:avLst>
          </a:prstGeom>
          <a:solidFill>
            <a:schemeClr val="accent1">
              <a:lumMod val="50000"/>
            </a:schemeClr>
          </a:solidFill>
          <a:ln w="38100">
            <a:solidFill>
              <a:srgbClr val="869AA9"/>
            </a:solidFill>
            <a:round/>
            <a:headEnd/>
            <a:tailEnd/>
          </a:ln>
          <a:effectLst/>
          <a:scene3d>
            <a:camera prst="orthographicFront"/>
            <a:lightRig rig="threePt" dir="t"/>
          </a:scene3d>
          <a:sp3d>
            <a:bevelT prst="convex"/>
          </a:sp3d>
        </p:spPr>
        <p:txBody>
          <a:bodyPr wrap="none" anchor="ctr"/>
          <a:lstStyle/>
          <a:p>
            <a:pPr algn="ctr"/>
            <a:r>
              <a:rPr lang="ru-RU" sz="1600" dirty="0">
                <a:latin typeface="+mn-lt"/>
              </a:rPr>
              <a:t>Наделение носителя права </a:t>
            </a:r>
          </a:p>
          <a:p>
            <a:pPr algn="ctr"/>
            <a:r>
              <a:rPr lang="ru-RU" sz="1600" dirty="0">
                <a:latin typeface="+mn-lt"/>
              </a:rPr>
              <a:t>правомочием распоряжения</a:t>
            </a:r>
          </a:p>
        </p:txBody>
      </p:sp>
      <p:cxnSp>
        <p:nvCxnSpPr>
          <p:cNvPr id="30" name="Прямая со стрелкой 29"/>
          <p:cNvCxnSpPr>
            <a:stCxn id="5" idx="3"/>
            <a:endCxn id="18" idx="1"/>
          </p:cNvCxnSpPr>
          <p:nvPr/>
        </p:nvCxnSpPr>
        <p:spPr bwMode="auto">
          <a:xfrm>
            <a:off x="4239345" y="3333354"/>
            <a:ext cx="1278671" cy="1477427"/>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80489397"/>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78118" y="169940"/>
            <a:ext cx="7522348" cy="1461109"/>
          </a:xfrm>
          <a:solidFill>
            <a:schemeClr val="accent1">
              <a:lumMod val="50000"/>
            </a:schemeClr>
          </a:solidFill>
          <a:ln w="38100" cmpd="sng">
            <a:solidFill>
              <a:srgbClr val="869AA9"/>
            </a:solidFill>
            <a:prstDash val="solid"/>
          </a:ln>
        </p:spPr>
        <p:txBody>
          <a:bodyPr anchor="ctr">
            <a:noAutofit/>
          </a:bodyPr>
          <a:lstStyle/>
          <a:p>
            <a:pPr algn="ctr">
              <a:defRPr/>
            </a:pPr>
            <a:r>
              <a:rPr lang="ru-RU" sz="1400" b="1" u="sng" dirty="0"/>
              <a:t>Договор публичного депозитного счета </a:t>
            </a:r>
            <a:r>
              <a:rPr lang="ru-RU" sz="1400" b="1" dirty="0"/>
              <a:t>–</a:t>
            </a:r>
            <a:br>
              <a:rPr lang="ru-RU" sz="1400" b="1" dirty="0"/>
            </a:br>
            <a:r>
              <a:rPr lang="ru-RU" sz="1400" dirty="0">
                <a:solidFill>
                  <a:schemeClr val="tx1"/>
                </a:solidFill>
              </a:rPr>
              <a:t> по договору публичного депозитного счета, заключаемому для целей депонирования денежных средств в случаях, предусмотренных законом, банк обязуется принимать и зачислять в пользу бенефициара денежные средства, поступающие от должника или иного указанного в законе лица (депонента), на счет, открытый владельцу счета             (ст. 860.11 ГК РФ)</a:t>
            </a:r>
          </a:p>
        </p:txBody>
      </p:sp>
      <p:sp>
        <p:nvSpPr>
          <p:cNvPr id="5" name="TextBox 4"/>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237</a:t>
            </a:r>
          </a:p>
        </p:txBody>
      </p:sp>
      <p:sp>
        <p:nvSpPr>
          <p:cNvPr id="8" name="AutoShape 5"/>
          <p:cNvSpPr>
            <a:spLocks noChangeArrowheads="1"/>
          </p:cNvSpPr>
          <p:nvPr/>
        </p:nvSpPr>
        <p:spPr bwMode="auto">
          <a:xfrm>
            <a:off x="365453" y="5053500"/>
            <a:ext cx="8328203" cy="1480528"/>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300" b="1" u="sng" dirty="0">
                <a:solidFill>
                  <a:schemeClr val="tx2"/>
                </a:solidFill>
                <a:latin typeface="+mn-lt"/>
              </a:rPr>
              <a:t>Особенности правового регулирования:</a:t>
            </a:r>
            <a:r>
              <a:rPr lang="ru-RU" sz="1300" dirty="0">
                <a:latin typeface="+mn-lt"/>
              </a:rPr>
              <a:t> </a:t>
            </a:r>
          </a:p>
          <a:p>
            <a:pPr marL="342900" indent="-342900" algn="ctr">
              <a:defRPr/>
            </a:pPr>
            <a:r>
              <a:rPr lang="ru-RU" sz="1300" dirty="0">
                <a:latin typeface="+mn-lt"/>
              </a:rPr>
              <a:t>– договор публичного депозитного счета не может быть прекращен по основаниям </a:t>
            </a:r>
            <a:r>
              <a:rPr lang="ru-RU" sz="1300" dirty="0" err="1">
                <a:latin typeface="+mn-lt"/>
              </a:rPr>
              <a:t>п.п</a:t>
            </a:r>
            <a:r>
              <a:rPr lang="ru-RU" sz="1300" dirty="0">
                <a:latin typeface="+mn-lt"/>
              </a:rPr>
              <a:t>. 2 и 4 ст. 859 ГК РФ «Расторжение договора банковского счета»;</a:t>
            </a:r>
          </a:p>
          <a:p>
            <a:pPr marL="342900" indent="-342900" algn="ctr">
              <a:defRPr/>
            </a:pPr>
            <a:r>
              <a:rPr lang="ru-RU" sz="1300" dirty="0">
                <a:latin typeface="+mn-lt"/>
              </a:rPr>
              <a:t>– владелец счета несет ответственность перед бенефициаром и депонентом за совершение операций по такому счету с нарушением правил о депонировании, установленных законом</a:t>
            </a:r>
          </a:p>
        </p:txBody>
      </p:sp>
      <p:sp>
        <p:nvSpPr>
          <p:cNvPr id="12" name="TextBox 11"/>
          <p:cNvSpPr txBox="1"/>
          <p:nvPr/>
        </p:nvSpPr>
        <p:spPr>
          <a:xfrm>
            <a:off x="2627348" y="1631049"/>
            <a:ext cx="3563972" cy="369332"/>
          </a:xfrm>
          <a:prstGeom prst="rect">
            <a:avLst/>
          </a:prstGeom>
          <a:noFill/>
        </p:spPr>
        <p:txBody>
          <a:bodyPr wrap="none" rtlCol="0">
            <a:spAutoFit/>
          </a:bodyPr>
          <a:lstStyle/>
          <a:p>
            <a:r>
              <a:rPr lang="ru-RU" b="1" u="sng" dirty="0">
                <a:solidFill>
                  <a:schemeClr val="bg1">
                    <a:lumMod val="60000"/>
                    <a:lumOff val="40000"/>
                  </a:schemeClr>
                </a:solidFill>
              </a:rPr>
              <a:t>Квалифицирующие признаки</a:t>
            </a:r>
          </a:p>
        </p:txBody>
      </p:sp>
      <p:sp>
        <p:nvSpPr>
          <p:cNvPr id="13" name="AutoShape 5"/>
          <p:cNvSpPr>
            <a:spLocks noChangeArrowheads="1"/>
          </p:cNvSpPr>
          <p:nvPr/>
        </p:nvSpPr>
        <p:spPr bwMode="auto">
          <a:xfrm>
            <a:off x="241485" y="2084007"/>
            <a:ext cx="3908476" cy="1878293"/>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300" b="1" u="sng" dirty="0">
                <a:solidFill>
                  <a:schemeClr val="bg1">
                    <a:lumMod val="60000"/>
                    <a:lumOff val="40000"/>
                  </a:schemeClr>
                </a:solidFill>
                <a:latin typeface="+mn-lt"/>
              </a:rPr>
              <a:t>Особенность предмета:</a:t>
            </a:r>
            <a:r>
              <a:rPr lang="ru-RU" sz="1300" dirty="0">
                <a:solidFill>
                  <a:schemeClr val="bg1">
                    <a:lumMod val="60000"/>
                    <a:lumOff val="40000"/>
                  </a:schemeClr>
                </a:solidFill>
                <a:latin typeface="+mn-lt"/>
              </a:rPr>
              <a:t> </a:t>
            </a:r>
            <a:r>
              <a:rPr lang="ru-RU" sz="1300" dirty="0">
                <a:solidFill>
                  <a:srgbClr val="FFFFFF"/>
                </a:solidFill>
                <a:latin typeface="+mn-lt"/>
              </a:rPr>
              <a:t>по поручению (распоряжению) владельца счета могут совершаться операции по перечислению или выдаче депонированных денежных средств и возврату денежных средств депоненту либо иному лицу (совершение иных операций и кредитование счета не допускаются)</a:t>
            </a:r>
          </a:p>
        </p:txBody>
      </p:sp>
      <p:sp>
        <p:nvSpPr>
          <p:cNvPr id="14" name="AutoShape 5"/>
          <p:cNvSpPr>
            <a:spLocks noChangeArrowheads="1"/>
          </p:cNvSpPr>
          <p:nvPr/>
        </p:nvSpPr>
        <p:spPr bwMode="auto">
          <a:xfrm>
            <a:off x="5616756" y="2191339"/>
            <a:ext cx="3255573" cy="1690463"/>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300" b="1" dirty="0">
                <a:solidFill>
                  <a:schemeClr val="bg1">
                    <a:lumMod val="60000"/>
                    <a:lumOff val="40000"/>
                  </a:schemeClr>
                </a:solidFill>
                <a:latin typeface="+mn-lt"/>
              </a:rPr>
              <a:t>         </a:t>
            </a:r>
            <a:r>
              <a:rPr lang="ru-RU" sz="1300" b="1" u="sng" dirty="0">
                <a:solidFill>
                  <a:schemeClr val="bg1">
                    <a:lumMod val="60000"/>
                    <a:lumOff val="40000"/>
                  </a:schemeClr>
                </a:solidFill>
                <a:latin typeface="+mn-lt"/>
              </a:rPr>
              <a:t>Особенность субъектного состава:</a:t>
            </a:r>
            <a:r>
              <a:rPr lang="ru-RU" sz="1300" dirty="0">
                <a:solidFill>
                  <a:schemeClr val="bg1">
                    <a:lumMod val="60000"/>
                    <a:lumOff val="40000"/>
                  </a:schemeClr>
                </a:solidFill>
                <a:latin typeface="+mn-lt"/>
              </a:rPr>
              <a:t> </a:t>
            </a:r>
            <a:r>
              <a:rPr lang="ru-RU" sz="1300" dirty="0">
                <a:solidFill>
                  <a:srgbClr val="FFFFFF"/>
                </a:solidFill>
                <a:latin typeface="+mn-lt"/>
              </a:rPr>
              <a:t>публичный депозитный счет может открываться в российских кредитных организациях, величина собственных средств которых составляет не менее чем двадцать миллиардов рублей </a:t>
            </a:r>
          </a:p>
        </p:txBody>
      </p:sp>
      <p:cxnSp>
        <p:nvCxnSpPr>
          <p:cNvPr id="16" name="Прямая со стрелкой 9"/>
          <p:cNvCxnSpPr>
            <a:cxnSpLocks noChangeShapeType="1"/>
            <a:endCxn id="13" idx="3"/>
          </p:cNvCxnSpPr>
          <p:nvPr/>
        </p:nvCxnSpPr>
        <p:spPr bwMode="auto">
          <a:xfrm flipH="1">
            <a:off x="4149961" y="2000381"/>
            <a:ext cx="626073" cy="1022773"/>
          </a:xfrm>
          <a:prstGeom prst="straightConnector1">
            <a:avLst/>
          </a:prstGeom>
          <a:noFill/>
          <a:ln w="38100" algn="ctr">
            <a:solidFill>
              <a:schemeClr val="bg1">
                <a:lumMod val="60000"/>
                <a:lumOff val="40000"/>
              </a:schemeClr>
            </a:solidFill>
            <a:round/>
            <a:headEnd/>
            <a:tailEnd type="arrow" w="med" len="med"/>
          </a:ln>
          <a:effectLst>
            <a:outerShdw dist="23000" dir="5400000" rotWithShape="0">
              <a:srgbClr val="000000">
                <a:alpha val="34999"/>
              </a:srgbClr>
            </a:outerShdw>
          </a:effectLst>
        </p:spPr>
      </p:cxnSp>
      <p:cxnSp>
        <p:nvCxnSpPr>
          <p:cNvPr id="17" name="Прямая со стрелкой 9"/>
          <p:cNvCxnSpPr>
            <a:cxnSpLocks noChangeShapeType="1"/>
            <a:endCxn id="14" idx="1"/>
          </p:cNvCxnSpPr>
          <p:nvPr/>
        </p:nvCxnSpPr>
        <p:spPr bwMode="auto">
          <a:xfrm>
            <a:off x="4776034" y="2000381"/>
            <a:ext cx="840722" cy="1036190"/>
          </a:xfrm>
          <a:prstGeom prst="straightConnector1">
            <a:avLst/>
          </a:prstGeom>
          <a:noFill/>
          <a:ln w="38100" algn="ctr">
            <a:solidFill>
              <a:schemeClr val="bg1">
                <a:lumMod val="60000"/>
                <a:lumOff val="40000"/>
              </a:schemeClr>
            </a:solidFill>
            <a:round/>
            <a:headEnd/>
            <a:tailEnd type="arrow" w="med" len="med"/>
          </a:ln>
          <a:effectLst>
            <a:outerShdw dist="23000" dir="5400000" rotWithShape="0">
              <a:srgbClr val="000000">
                <a:alpha val="34999"/>
              </a:srgbClr>
            </a:outerShdw>
          </a:effectLst>
        </p:spPr>
      </p:cxnSp>
      <p:cxnSp>
        <p:nvCxnSpPr>
          <p:cNvPr id="18" name="Прямая со стрелкой 9"/>
          <p:cNvCxnSpPr>
            <a:cxnSpLocks noChangeShapeType="1"/>
          </p:cNvCxnSpPr>
          <p:nvPr/>
        </p:nvCxnSpPr>
        <p:spPr bwMode="auto">
          <a:xfrm>
            <a:off x="4776034" y="1988307"/>
            <a:ext cx="31479" cy="2113972"/>
          </a:xfrm>
          <a:prstGeom prst="straightConnector1">
            <a:avLst/>
          </a:prstGeom>
          <a:noFill/>
          <a:ln w="38100" algn="ctr">
            <a:solidFill>
              <a:schemeClr val="bg1">
                <a:lumMod val="60000"/>
                <a:lumOff val="40000"/>
              </a:schemeClr>
            </a:solidFill>
            <a:round/>
            <a:headEnd/>
            <a:tailEnd type="arrow" w="med" len="med"/>
          </a:ln>
          <a:effectLst>
            <a:outerShdw dist="23000" dir="5400000" rotWithShape="0">
              <a:srgbClr val="000000">
                <a:alpha val="34999"/>
              </a:srgbClr>
            </a:outerShdw>
          </a:effectLst>
        </p:spPr>
      </p:cxnSp>
      <p:sp>
        <p:nvSpPr>
          <p:cNvPr id="19" name="AutoShape 5"/>
          <p:cNvSpPr>
            <a:spLocks noChangeArrowheads="1"/>
          </p:cNvSpPr>
          <p:nvPr/>
        </p:nvSpPr>
        <p:spPr bwMode="auto">
          <a:xfrm>
            <a:off x="1001713" y="4114353"/>
            <a:ext cx="6878199" cy="778149"/>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300" b="1" dirty="0">
                <a:solidFill>
                  <a:schemeClr val="bg1">
                    <a:lumMod val="60000"/>
                    <a:lumOff val="40000"/>
                  </a:schemeClr>
                </a:solidFill>
                <a:latin typeface="+mn-lt"/>
              </a:rPr>
              <a:t>         </a:t>
            </a:r>
            <a:r>
              <a:rPr lang="ru-RU" sz="1300" b="1" u="sng" dirty="0">
                <a:solidFill>
                  <a:schemeClr val="bg1">
                    <a:lumMod val="60000"/>
                    <a:lumOff val="40000"/>
                  </a:schemeClr>
                </a:solidFill>
                <a:latin typeface="+mn-lt"/>
              </a:rPr>
              <a:t>Особенность субъектного состава:</a:t>
            </a:r>
            <a:r>
              <a:rPr lang="ru-RU" sz="1300" dirty="0">
                <a:solidFill>
                  <a:schemeClr val="bg1">
                    <a:lumMod val="60000"/>
                    <a:lumOff val="40000"/>
                  </a:schemeClr>
                </a:solidFill>
                <a:latin typeface="+mn-lt"/>
              </a:rPr>
              <a:t> </a:t>
            </a:r>
            <a:r>
              <a:rPr lang="ru-RU" sz="1300" dirty="0">
                <a:solidFill>
                  <a:srgbClr val="FFFFFF"/>
                </a:solidFill>
                <a:latin typeface="+mn-lt"/>
              </a:rPr>
              <a:t>владелец счета – лица, государственные органы, которые в соответствии с законом могут принимать денежные средства в депозит: нотариус, служба судебных приставов, суд и др.</a:t>
            </a:r>
          </a:p>
        </p:txBody>
      </p:sp>
    </p:spTree>
    <p:extLst>
      <p:ext uri="{BB962C8B-B14F-4D97-AF65-F5344CB8AC3E}">
        <p14:creationId xmlns:p14="http://schemas.microsoft.com/office/powerpoint/2010/main" val="430116940"/>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95536" y="116632"/>
            <a:ext cx="7879222" cy="4001095"/>
          </a:xfrm>
          <a:prstGeom prst="rect">
            <a:avLst/>
          </a:prstGeom>
        </p:spPr>
        <p:txBody>
          <a:bodyPr wrap="square">
            <a:spAutoFit/>
          </a:bodyPr>
          <a:lstStyle/>
          <a:p>
            <a:pPr algn="ctr" eaLnBrk="0" fontAlgn="base" hangingPunct="0">
              <a:spcBef>
                <a:spcPct val="0"/>
              </a:spcBef>
              <a:spcAft>
                <a:spcPct val="0"/>
              </a:spcAft>
              <a:defRPr/>
            </a:pPr>
            <a:endParaRPr lang="ru-RU" sz="1600" kern="0" dirty="0"/>
          </a:p>
          <a:p>
            <a:pPr algn="ctr" eaLnBrk="0" fontAlgn="base" hangingPunct="0">
              <a:spcBef>
                <a:spcPct val="0"/>
              </a:spcBef>
              <a:spcAft>
                <a:spcPct val="0"/>
              </a:spcAft>
              <a:defRPr/>
            </a:pPr>
            <a:r>
              <a:rPr lang="ru-RU" sz="1600" kern="0" dirty="0"/>
              <a:t>Гражданское право (особенная часть)</a:t>
            </a:r>
          </a:p>
          <a:p>
            <a:pPr algn="ctr" eaLnBrk="0" fontAlgn="base" hangingPunct="0">
              <a:spcBef>
                <a:spcPct val="0"/>
              </a:spcBef>
              <a:spcAft>
                <a:spcPct val="0"/>
              </a:spcAft>
              <a:defRPr/>
            </a:pPr>
            <a:r>
              <a:rPr lang="ru-RU" sz="1600" kern="0" dirty="0"/>
              <a:t>направление подготовки </a:t>
            </a:r>
          </a:p>
          <a:p>
            <a:pPr algn="ctr" eaLnBrk="0" fontAlgn="base" hangingPunct="0">
              <a:spcBef>
                <a:spcPct val="0"/>
              </a:spcBef>
              <a:spcAft>
                <a:spcPct val="0"/>
              </a:spcAft>
              <a:defRPr/>
            </a:pPr>
            <a:r>
              <a:rPr lang="ru-RU" sz="1600" kern="0" dirty="0"/>
              <a:t>«Правовое обеспечение национальной безопасности»</a:t>
            </a:r>
          </a:p>
          <a:p>
            <a:pPr algn="ctr" eaLnBrk="0" fontAlgn="base" hangingPunct="0">
              <a:spcBef>
                <a:spcPct val="0"/>
              </a:spcBef>
              <a:spcAft>
                <a:spcPct val="0"/>
              </a:spcAft>
              <a:defRPr/>
            </a:pPr>
            <a:r>
              <a:rPr lang="ru-RU" sz="1600" kern="0" dirty="0"/>
              <a:t>(уровень </a:t>
            </a:r>
            <a:r>
              <a:rPr lang="ru-RU" sz="1600" kern="0" dirty="0" err="1"/>
              <a:t>специалитета</a:t>
            </a:r>
            <a:r>
              <a:rPr lang="ru-RU" sz="1600" kern="0" dirty="0"/>
              <a:t>)</a:t>
            </a: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Модуль 7. </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Обязательства по оказанию финансовых услуг</a:t>
            </a:r>
          </a:p>
          <a:p>
            <a:pPr algn="ctr" eaLnBrk="0" fontAlgn="base" hangingPunct="0">
              <a:spcBef>
                <a:spcPct val="0"/>
              </a:spcBef>
              <a:spcAft>
                <a:spcPct val="0"/>
              </a:spcAft>
              <a:defRPr/>
            </a:pP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Лекция. Тема 4.</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Расчеты</a:t>
            </a:r>
            <a:endParaRPr lang="ru-RU" sz="2800" b="1" kern="0" dirty="0">
              <a:solidFill>
                <a:srgbClr val="FF8600"/>
              </a:solidFill>
              <a:effectLst>
                <a:outerShdw blurRad="38100" dist="38100" dir="2700000" algn="tl">
                  <a:srgbClr val="000000"/>
                </a:outerShdw>
              </a:effectLst>
            </a:endParaRPr>
          </a:p>
        </p:txBody>
      </p:sp>
      <p:sp>
        <p:nvSpPr>
          <p:cNvPr id="4" name="TextBox 3"/>
          <p:cNvSpPr txBox="1"/>
          <p:nvPr/>
        </p:nvSpPr>
        <p:spPr>
          <a:xfrm>
            <a:off x="8467640" y="548680"/>
            <a:ext cx="827584" cy="492443"/>
          </a:xfrm>
          <a:prstGeom prst="rect">
            <a:avLst/>
          </a:prstGeom>
          <a:noFill/>
        </p:spPr>
        <p:txBody>
          <a:bodyPr wrap="square" rtlCol="0">
            <a:spAutoFit/>
          </a:bodyPr>
          <a:lstStyle/>
          <a:p>
            <a:pPr algn="ctr" fontAlgn="base">
              <a:spcBef>
                <a:spcPct val="0"/>
              </a:spcBef>
              <a:spcAft>
                <a:spcPct val="0"/>
              </a:spcAft>
            </a:pPr>
            <a:r>
              <a:rPr lang="ru-RU" sz="2600" b="1" dirty="0">
                <a:solidFill>
                  <a:srgbClr val="40464F"/>
                </a:solidFill>
              </a:rPr>
              <a:t>238</a:t>
            </a:r>
          </a:p>
        </p:txBody>
      </p:sp>
      <p:sp>
        <p:nvSpPr>
          <p:cNvPr id="2" name="Прямоугольник 1">
            <a:extLst>
              <a:ext uri="{FF2B5EF4-FFF2-40B4-BE49-F238E27FC236}">
                <a16:creationId xmlns:a16="http://schemas.microsoft.com/office/drawing/2014/main" xmlns="" id="{BAF947E1-F662-2947-B638-E7DE2ED7AE65}"/>
              </a:ext>
            </a:extLst>
          </p:cNvPr>
          <p:cNvSpPr/>
          <p:nvPr/>
        </p:nvSpPr>
        <p:spPr>
          <a:xfrm>
            <a:off x="4132707" y="5142216"/>
            <a:ext cx="4572000" cy="1323439"/>
          </a:xfrm>
          <a:prstGeom prst="rect">
            <a:avLst/>
          </a:prstGeom>
        </p:spPr>
        <p:txBody>
          <a:bodyPr>
            <a:spAutoFit/>
          </a:bodyPr>
          <a:lstStyle/>
          <a:p>
            <a:pPr algn="r">
              <a:defRPr/>
            </a:pPr>
            <a:r>
              <a:rPr lang="ru-RU" sz="1600" b="1" dirty="0">
                <a:effectLst>
                  <a:outerShdw blurRad="38100" dist="38100" dir="2700000" algn="tl">
                    <a:srgbClr val="000000">
                      <a:alpha val="43137"/>
                    </a:srgbClr>
                  </a:outerShdw>
                </a:effectLst>
              </a:rPr>
              <a:t>Козлова Елена Борисовна</a:t>
            </a:r>
            <a:r>
              <a:rPr lang="ru-RU" sz="1600" dirty="0">
                <a:effectLst>
                  <a:outerShdw blurRad="38100" dist="38100" dir="2700000" algn="tl">
                    <a:srgbClr val="000000">
                      <a:alpha val="43137"/>
                    </a:srgbClr>
                  </a:outerShdw>
                </a:effectLst>
              </a:rPr>
              <a:t> </a:t>
            </a:r>
          </a:p>
          <a:p>
            <a:pPr algn="r">
              <a:defRPr/>
            </a:pPr>
            <a:r>
              <a:rPr lang="ru-RU" sz="1600" dirty="0">
                <a:effectLst>
                  <a:outerShdw blurRad="38100" dist="38100" dir="2700000" algn="tl">
                    <a:srgbClr val="000000">
                      <a:alpha val="43137"/>
                    </a:srgbClr>
                  </a:outerShdw>
                </a:effectLst>
              </a:rPr>
              <a:t>профессор кафедры  гражданского и предпринимательского права</a:t>
            </a:r>
          </a:p>
          <a:p>
            <a:pPr algn="r">
              <a:defRPr/>
            </a:pPr>
            <a:r>
              <a:rPr lang="ru-RU" sz="1600" dirty="0">
                <a:effectLst>
                  <a:outerShdw blurRad="38100" dist="38100" dir="2700000" algn="tl">
                    <a:srgbClr val="000000">
                      <a:alpha val="43137"/>
                    </a:srgbClr>
                  </a:outerShdw>
                </a:effectLst>
              </a:rPr>
              <a:t>ВГУЮ (РПА Минюста России),</a:t>
            </a:r>
          </a:p>
          <a:p>
            <a:pPr algn="r">
              <a:defRPr/>
            </a:pPr>
            <a:r>
              <a:rPr lang="ru-RU" sz="1600" dirty="0">
                <a:effectLst>
                  <a:outerShdw blurRad="38100" dist="38100" dir="2700000" algn="tl">
                    <a:srgbClr val="000000">
                      <a:alpha val="43137"/>
                    </a:srgbClr>
                  </a:outerShdw>
                </a:effectLst>
              </a:rPr>
              <a:t>доктор юридических наук, доцент</a:t>
            </a:r>
          </a:p>
        </p:txBody>
      </p:sp>
      <p:sp>
        <p:nvSpPr>
          <p:cNvPr id="3" name="Прямоугольник 2">
            <a:extLst>
              <a:ext uri="{FF2B5EF4-FFF2-40B4-BE49-F238E27FC236}">
                <a16:creationId xmlns:a16="http://schemas.microsoft.com/office/drawing/2014/main" xmlns="" id="{73200973-370E-4D49-826C-79771E85D82B}"/>
              </a:ext>
            </a:extLst>
          </p:cNvPr>
          <p:cNvSpPr/>
          <p:nvPr/>
        </p:nvSpPr>
        <p:spPr>
          <a:xfrm>
            <a:off x="676809" y="6190734"/>
            <a:ext cx="3026470" cy="369332"/>
          </a:xfrm>
          <a:prstGeom prst="rect">
            <a:avLst/>
          </a:prstGeom>
        </p:spPr>
        <p:txBody>
          <a:bodyPr wrap="none">
            <a:spAutoFit/>
          </a:bodyPr>
          <a:lstStyle/>
          <a:p>
            <a:r>
              <a:rPr lang="ru-RU" dirty="0"/>
              <a:t>© Козлова Е.Б., 2018-2019</a:t>
            </a:r>
          </a:p>
        </p:txBody>
      </p:sp>
    </p:spTree>
    <p:extLst>
      <p:ext uri="{BB962C8B-B14F-4D97-AF65-F5344CB8AC3E}">
        <p14:creationId xmlns:p14="http://schemas.microsoft.com/office/powerpoint/2010/main" val="2315702338"/>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95288" y="188913"/>
            <a:ext cx="8229600" cy="1371600"/>
          </a:xfrm>
        </p:spPr>
        <p:txBody>
          <a:bodyPr>
            <a:normAutofit fontScale="90000"/>
          </a:bodyPr>
          <a:lstStyle/>
          <a:p>
            <a:pPr algn="ctr">
              <a:defRPr/>
            </a:pPr>
            <a:r>
              <a:rPr lang="ru-RU" sz="2400" b="1" dirty="0"/>
              <a:t/>
            </a:r>
            <a:br>
              <a:rPr lang="ru-RU" sz="2400" b="1" dirty="0"/>
            </a:br>
            <a:r>
              <a:rPr lang="ru-RU" sz="2400" b="1" dirty="0"/>
              <a:t/>
            </a:r>
            <a:br>
              <a:rPr lang="ru-RU" sz="2400" b="1" dirty="0"/>
            </a:br>
            <a:r>
              <a:rPr lang="ru-RU" sz="4400" b="1" dirty="0"/>
              <a:t>Расчеты</a:t>
            </a:r>
            <a:br>
              <a:rPr lang="ru-RU" sz="4400" b="1" dirty="0"/>
            </a:br>
            <a:endParaRPr lang="ru-RU" sz="4400" dirty="0"/>
          </a:p>
        </p:txBody>
      </p:sp>
      <p:cxnSp>
        <p:nvCxnSpPr>
          <p:cNvPr id="137218" name="Прямая соединительная линия 11"/>
          <p:cNvCxnSpPr>
            <a:cxnSpLocks noChangeShapeType="1"/>
          </p:cNvCxnSpPr>
          <p:nvPr/>
        </p:nvCxnSpPr>
        <p:spPr bwMode="auto">
          <a:xfrm>
            <a:off x="3600450" y="1097981"/>
            <a:ext cx="1800225" cy="0"/>
          </a:xfrm>
          <a:prstGeom prst="line">
            <a:avLst/>
          </a:prstGeom>
          <a:noFill/>
          <a:ln w="38100" algn="ctr">
            <a:solidFill>
              <a:schemeClr val="tx1"/>
            </a:solidFill>
            <a:round/>
            <a:headEnd/>
            <a:tailEnd/>
          </a:ln>
        </p:spPr>
      </p:cxnSp>
      <p:sp>
        <p:nvSpPr>
          <p:cNvPr id="9" name="AutoShape 5"/>
          <p:cNvSpPr>
            <a:spLocks noChangeArrowheads="1"/>
          </p:cNvSpPr>
          <p:nvPr/>
        </p:nvSpPr>
        <p:spPr bwMode="auto">
          <a:xfrm>
            <a:off x="323034" y="1560514"/>
            <a:ext cx="4031479" cy="1935328"/>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endParaRPr lang="ru-RU" sz="2000" b="1" u="sng" dirty="0">
              <a:latin typeface="Tahoma" pitchFamily="34" charset="0"/>
            </a:endParaRPr>
          </a:p>
          <a:p>
            <a:pPr marL="342900" indent="-342900" algn="ctr">
              <a:defRPr/>
            </a:pPr>
            <a:endParaRPr lang="ru-RU" sz="2000" b="1" u="sng" dirty="0">
              <a:latin typeface="Tahoma" pitchFamily="34" charset="0"/>
            </a:endParaRPr>
          </a:p>
          <a:p>
            <a:pPr marL="342900" indent="-342900" algn="ctr">
              <a:defRPr/>
            </a:pPr>
            <a:r>
              <a:rPr lang="ru-RU" sz="2000" b="1" u="sng" dirty="0">
                <a:solidFill>
                  <a:schemeClr val="tx2"/>
                </a:solidFill>
                <a:latin typeface="+mn-lt"/>
              </a:rPr>
              <a:t>Наличные </a:t>
            </a:r>
          </a:p>
          <a:p>
            <a:pPr marL="342900" indent="-342900" algn="ctr">
              <a:defRPr/>
            </a:pPr>
            <a:endParaRPr lang="ru-RU" sz="1600" dirty="0">
              <a:latin typeface="+mn-lt"/>
            </a:endParaRPr>
          </a:p>
          <a:p>
            <a:pPr marL="342900" indent="-342900" algn="ctr">
              <a:defRPr/>
            </a:pPr>
            <a:r>
              <a:rPr lang="ru-RU" sz="1600" dirty="0">
                <a:latin typeface="+mn-lt"/>
              </a:rPr>
              <a:t>      Расчеты с участием граждан, не связанные с осуществлением ими  предпринимательской деятельности, без ограничения суммы</a:t>
            </a:r>
          </a:p>
          <a:p>
            <a:pPr marL="342900" indent="-342900" algn="ctr">
              <a:defRPr/>
            </a:pPr>
            <a:endParaRPr lang="ru-RU" sz="2000" dirty="0">
              <a:latin typeface="Tahoma" pitchFamily="34" charset="0"/>
            </a:endParaRPr>
          </a:p>
          <a:p>
            <a:pPr marL="342900" indent="-342900" algn="ctr">
              <a:defRPr/>
            </a:pPr>
            <a:endParaRPr lang="ru-RU" dirty="0">
              <a:latin typeface="Tahoma" pitchFamily="34" charset="0"/>
            </a:endParaRPr>
          </a:p>
        </p:txBody>
      </p:sp>
      <p:sp>
        <p:nvSpPr>
          <p:cNvPr id="10" name="AutoShape 5"/>
          <p:cNvSpPr>
            <a:spLocks noChangeArrowheads="1"/>
          </p:cNvSpPr>
          <p:nvPr/>
        </p:nvSpPr>
        <p:spPr bwMode="auto">
          <a:xfrm>
            <a:off x="4665662" y="1560513"/>
            <a:ext cx="4232437" cy="1935329"/>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endParaRPr lang="ru-RU" sz="2000" b="1" u="sng" dirty="0">
              <a:latin typeface="Tahoma" pitchFamily="34" charset="0"/>
            </a:endParaRPr>
          </a:p>
          <a:p>
            <a:pPr marL="342900" indent="-342900" algn="ctr">
              <a:defRPr/>
            </a:pPr>
            <a:endParaRPr lang="ru-RU" sz="2000" b="1" u="sng" dirty="0">
              <a:latin typeface="Tahoma" pitchFamily="34" charset="0"/>
            </a:endParaRPr>
          </a:p>
          <a:p>
            <a:pPr marL="342900" indent="-342900" algn="ctr">
              <a:defRPr/>
            </a:pPr>
            <a:r>
              <a:rPr lang="ru-RU" sz="2000" b="1" u="sng" dirty="0">
                <a:solidFill>
                  <a:srgbClr val="FF8600"/>
                </a:solidFill>
                <a:latin typeface="+mn-lt"/>
              </a:rPr>
              <a:t>Безналичные </a:t>
            </a:r>
          </a:p>
          <a:p>
            <a:pPr marL="342900" indent="-342900" algn="ctr">
              <a:defRPr/>
            </a:pPr>
            <a:endParaRPr lang="ru-RU" sz="800" b="1" u="sng" dirty="0">
              <a:latin typeface="+mn-lt"/>
            </a:endParaRPr>
          </a:p>
          <a:p>
            <a:pPr marL="342900" indent="-342900" algn="ctr">
              <a:defRPr/>
            </a:pPr>
            <a:r>
              <a:rPr lang="ru-RU" sz="1600" dirty="0">
                <a:latin typeface="+mn-lt"/>
              </a:rPr>
              <a:t>Расчеты с участием граждан, не связанные с осуществлением ими  предпринимательской деятельности, без ограничения суммы и расчеты между юридическими лицами</a:t>
            </a:r>
          </a:p>
          <a:p>
            <a:pPr marL="342900" indent="-342900" algn="ctr">
              <a:defRPr/>
            </a:pPr>
            <a:endParaRPr lang="ru-RU" sz="2000" b="1" dirty="0">
              <a:latin typeface="Tahoma" pitchFamily="34" charset="0"/>
            </a:endParaRPr>
          </a:p>
          <a:p>
            <a:pPr marL="342900" indent="-342900" algn="ctr">
              <a:defRPr/>
            </a:pPr>
            <a:endParaRPr lang="ru-RU" sz="2000" b="1" dirty="0">
              <a:latin typeface="Tahoma" pitchFamily="34" charset="0"/>
            </a:endParaRPr>
          </a:p>
        </p:txBody>
      </p:sp>
      <p:cxnSp>
        <p:nvCxnSpPr>
          <p:cNvPr id="8" name="Прямая со стрелкой 7"/>
          <p:cNvCxnSpPr>
            <a:endCxn id="9" idx="0"/>
          </p:cNvCxnSpPr>
          <p:nvPr/>
        </p:nvCxnSpPr>
        <p:spPr bwMode="auto">
          <a:xfrm flipH="1">
            <a:off x="2338774" y="1097981"/>
            <a:ext cx="2079402" cy="462533"/>
          </a:xfrm>
          <a:prstGeom prst="straightConnector1">
            <a:avLst/>
          </a:prstGeom>
          <a:ln w="57150">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7" name="Прямая со стрелкой 6"/>
          <p:cNvCxnSpPr>
            <a:endCxn id="10" idx="0"/>
          </p:cNvCxnSpPr>
          <p:nvPr/>
        </p:nvCxnSpPr>
        <p:spPr bwMode="auto">
          <a:xfrm>
            <a:off x="4418176" y="1097981"/>
            <a:ext cx="2363705" cy="462532"/>
          </a:xfrm>
          <a:prstGeom prst="straightConnector1">
            <a:avLst/>
          </a:prstGeom>
          <a:ln w="57150">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1" name="Прямоугольник 10"/>
          <p:cNvSpPr/>
          <p:nvPr/>
        </p:nvSpPr>
        <p:spPr>
          <a:xfrm>
            <a:off x="8498690" y="586591"/>
            <a:ext cx="742511" cy="492443"/>
          </a:xfrm>
          <a:prstGeom prst="rect">
            <a:avLst/>
          </a:prstGeom>
        </p:spPr>
        <p:txBody>
          <a:bodyPr wrap="none">
            <a:spAutoFit/>
          </a:bodyPr>
          <a:lstStyle/>
          <a:p>
            <a:r>
              <a:rPr lang="ru-RU" sz="2600" b="1" dirty="0">
                <a:solidFill>
                  <a:srgbClr val="40464F"/>
                </a:solidFill>
              </a:rPr>
              <a:t>239</a:t>
            </a:r>
          </a:p>
        </p:txBody>
      </p:sp>
      <p:sp>
        <p:nvSpPr>
          <p:cNvPr id="37" name="AutoShape 5"/>
          <p:cNvSpPr>
            <a:spLocks noChangeArrowheads="1"/>
          </p:cNvSpPr>
          <p:nvPr/>
        </p:nvSpPr>
        <p:spPr bwMode="auto">
          <a:xfrm>
            <a:off x="395288" y="4787858"/>
            <a:ext cx="2257795" cy="759057"/>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47500" lnSpcReduction="20000"/>
          </a:bodyPr>
          <a:lstStyle/>
          <a:p>
            <a:pPr algn="ctr">
              <a:defRPr/>
            </a:pPr>
            <a:endParaRPr lang="ru-RU" sz="2000" b="1" u="sng" dirty="0">
              <a:solidFill>
                <a:schemeClr val="tx2">
                  <a:lumMod val="50000"/>
                </a:schemeClr>
              </a:solidFill>
            </a:endParaRPr>
          </a:p>
          <a:p>
            <a:pPr algn="ctr">
              <a:lnSpc>
                <a:spcPct val="120000"/>
              </a:lnSpc>
              <a:defRPr/>
            </a:pPr>
            <a:r>
              <a:rPr lang="ru-RU" sz="2900" b="1" dirty="0">
                <a:solidFill>
                  <a:schemeClr val="tx2">
                    <a:lumMod val="50000"/>
                  </a:schemeClr>
                </a:solidFill>
              </a:rPr>
              <a:t>Расчеты платежными поручениями</a:t>
            </a:r>
          </a:p>
          <a:p>
            <a:pPr algn="ctr">
              <a:defRPr/>
            </a:pPr>
            <a:endParaRPr lang="ru-RU" sz="1600" b="1" dirty="0">
              <a:solidFill>
                <a:schemeClr val="tx2">
                  <a:lumMod val="50000"/>
                </a:schemeClr>
              </a:solidFill>
            </a:endParaRPr>
          </a:p>
        </p:txBody>
      </p:sp>
      <p:sp>
        <p:nvSpPr>
          <p:cNvPr id="38" name="AutoShape 5"/>
          <p:cNvSpPr>
            <a:spLocks noChangeArrowheads="1"/>
          </p:cNvSpPr>
          <p:nvPr/>
        </p:nvSpPr>
        <p:spPr bwMode="auto">
          <a:xfrm>
            <a:off x="417124" y="3781920"/>
            <a:ext cx="2257796" cy="759057"/>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600" b="1" dirty="0">
                <a:solidFill>
                  <a:schemeClr val="tx2">
                    <a:lumMod val="50000"/>
                  </a:schemeClr>
                </a:solidFill>
              </a:rPr>
              <a:t>Расчеты </a:t>
            </a:r>
          </a:p>
          <a:p>
            <a:pPr algn="ctr">
              <a:lnSpc>
                <a:spcPct val="120000"/>
              </a:lnSpc>
              <a:defRPr/>
            </a:pPr>
            <a:r>
              <a:rPr lang="ru-RU" sz="1600" b="1" dirty="0">
                <a:solidFill>
                  <a:schemeClr val="tx2">
                    <a:lumMod val="50000"/>
                  </a:schemeClr>
                </a:solidFill>
              </a:rPr>
              <a:t>по аккредитиву</a:t>
            </a:r>
          </a:p>
        </p:txBody>
      </p:sp>
      <p:sp>
        <p:nvSpPr>
          <p:cNvPr id="39" name="AutoShape 5"/>
          <p:cNvSpPr>
            <a:spLocks noChangeArrowheads="1"/>
          </p:cNvSpPr>
          <p:nvPr/>
        </p:nvSpPr>
        <p:spPr bwMode="auto">
          <a:xfrm>
            <a:off x="4910913" y="4787858"/>
            <a:ext cx="2257796" cy="759057"/>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600" b="1" dirty="0">
                <a:solidFill>
                  <a:schemeClr val="tx2">
                    <a:lumMod val="50000"/>
                  </a:schemeClr>
                </a:solidFill>
              </a:rPr>
              <a:t>Расчеты чеками</a:t>
            </a:r>
          </a:p>
        </p:txBody>
      </p:sp>
      <p:sp>
        <p:nvSpPr>
          <p:cNvPr id="41" name="AutoShape 5"/>
          <p:cNvSpPr>
            <a:spLocks noChangeArrowheads="1"/>
          </p:cNvSpPr>
          <p:nvPr/>
        </p:nvSpPr>
        <p:spPr bwMode="auto">
          <a:xfrm>
            <a:off x="6640304" y="5811835"/>
            <a:ext cx="2257795" cy="759057"/>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600" b="1" dirty="0">
                <a:solidFill>
                  <a:schemeClr val="tx2">
                    <a:lumMod val="50000"/>
                  </a:schemeClr>
                </a:solidFill>
              </a:rPr>
              <a:t>Расчеты </a:t>
            </a:r>
          </a:p>
          <a:p>
            <a:pPr algn="ctr">
              <a:lnSpc>
                <a:spcPct val="120000"/>
              </a:lnSpc>
              <a:defRPr/>
            </a:pPr>
            <a:r>
              <a:rPr lang="ru-RU" sz="1600" b="1" dirty="0">
                <a:solidFill>
                  <a:schemeClr val="tx2">
                    <a:lumMod val="50000"/>
                  </a:schemeClr>
                </a:solidFill>
              </a:rPr>
              <a:t>по инкассо</a:t>
            </a:r>
          </a:p>
        </p:txBody>
      </p:sp>
      <p:sp>
        <p:nvSpPr>
          <p:cNvPr id="42" name="AutoShape 5"/>
          <p:cNvSpPr>
            <a:spLocks noChangeArrowheads="1"/>
          </p:cNvSpPr>
          <p:nvPr/>
        </p:nvSpPr>
        <p:spPr bwMode="auto">
          <a:xfrm>
            <a:off x="1278272" y="5811835"/>
            <a:ext cx="3942721" cy="759057"/>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Autofit/>
          </a:bodyPr>
          <a:lstStyle/>
          <a:p>
            <a:pPr algn="ctr">
              <a:lnSpc>
                <a:spcPct val="120000"/>
              </a:lnSpc>
              <a:defRPr/>
            </a:pPr>
            <a:r>
              <a:rPr lang="ru-RU" sz="1600" b="1" dirty="0">
                <a:solidFill>
                  <a:schemeClr val="tx2">
                    <a:lumMod val="50000"/>
                  </a:schemeClr>
                </a:solidFill>
              </a:rPr>
              <a:t>Расчеты в иных, предусмотренных законом, формах</a:t>
            </a:r>
          </a:p>
        </p:txBody>
      </p:sp>
      <p:cxnSp>
        <p:nvCxnSpPr>
          <p:cNvPr id="49" name="Прямая со стрелкой 9"/>
          <p:cNvCxnSpPr>
            <a:cxnSpLocks noChangeShapeType="1"/>
            <a:stCxn id="10" idx="2"/>
            <a:endCxn id="39" idx="0"/>
          </p:cNvCxnSpPr>
          <p:nvPr/>
        </p:nvCxnSpPr>
        <p:spPr bwMode="auto">
          <a:xfrm flipH="1">
            <a:off x="6039811" y="3495842"/>
            <a:ext cx="742070" cy="1292016"/>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52" name="Прямая со стрелкой 9"/>
          <p:cNvCxnSpPr>
            <a:cxnSpLocks noChangeShapeType="1"/>
            <a:stCxn id="10" idx="2"/>
            <a:endCxn id="37" idx="3"/>
          </p:cNvCxnSpPr>
          <p:nvPr/>
        </p:nvCxnSpPr>
        <p:spPr bwMode="auto">
          <a:xfrm flipH="1">
            <a:off x="2653083" y="3495842"/>
            <a:ext cx="4128798" cy="1671545"/>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56" name="Прямая со стрелкой 9"/>
          <p:cNvCxnSpPr>
            <a:cxnSpLocks noChangeShapeType="1"/>
            <a:stCxn id="10" idx="2"/>
            <a:endCxn id="41" idx="0"/>
          </p:cNvCxnSpPr>
          <p:nvPr/>
        </p:nvCxnSpPr>
        <p:spPr bwMode="auto">
          <a:xfrm>
            <a:off x="6781881" y="3495842"/>
            <a:ext cx="987321" cy="2315993"/>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66" name="Прямая со стрелкой 9"/>
          <p:cNvCxnSpPr>
            <a:cxnSpLocks noChangeShapeType="1"/>
            <a:stCxn id="10" idx="2"/>
            <a:endCxn id="38" idx="3"/>
          </p:cNvCxnSpPr>
          <p:nvPr/>
        </p:nvCxnSpPr>
        <p:spPr bwMode="auto">
          <a:xfrm flipH="1">
            <a:off x="2674920" y="3495842"/>
            <a:ext cx="4106961" cy="665607"/>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73" name="Прямая со стрелкой 9"/>
          <p:cNvCxnSpPr>
            <a:cxnSpLocks noChangeShapeType="1"/>
            <a:stCxn id="10" idx="2"/>
            <a:endCxn id="42" idx="0"/>
          </p:cNvCxnSpPr>
          <p:nvPr/>
        </p:nvCxnSpPr>
        <p:spPr bwMode="auto">
          <a:xfrm flipH="1">
            <a:off x="3249633" y="3495842"/>
            <a:ext cx="3532248" cy="2315993"/>
          </a:xfrm>
          <a:prstGeom prst="straightConnector1">
            <a:avLst/>
          </a:prstGeom>
          <a:noFill/>
          <a:ln w="38100" algn="ctr">
            <a:solidFill>
              <a:schemeClr val="tx2"/>
            </a:solidFill>
            <a:prstDash val="dash"/>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2355548065"/>
      </p:ext>
    </p:extLst>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457200" y="381000"/>
            <a:ext cx="8229600" cy="671736"/>
          </a:xfrm>
        </p:spPr>
        <p:txBody>
          <a:bodyPr>
            <a:normAutofit/>
          </a:bodyPr>
          <a:lstStyle/>
          <a:p>
            <a:pPr algn="ctr" eaLnBrk="1" hangingPunct="1">
              <a:defRPr/>
            </a:pPr>
            <a:r>
              <a:rPr lang="ru-RU" sz="2400" b="1" u="sng" dirty="0"/>
              <a:t>Расчеты платежными поручениями</a:t>
            </a:r>
          </a:p>
        </p:txBody>
      </p:sp>
      <p:sp>
        <p:nvSpPr>
          <p:cNvPr id="5" name="AutoShape 6"/>
          <p:cNvSpPr>
            <a:spLocks noChangeArrowheads="1"/>
          </p:cNvSpPr>
          <p:nvPr/>
        </p:nvSpPr>
        <p:spPr bwMode="auto">
          <a:xfrm>
            <a:off x="683568" y="1484784"/>
            <a:ext cx="2448272" cy="1224136"/>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algn="ctr"/>
            <a:r>
              <a:rPr lang="ru-RU" b="1" u="sng" dirty="0">
                <a:latin typeface="+mn-lt"/>
              </a:rPr>
              <a:t>Кредитор</a:t>
            </a:r>
          </a:p>
          <a:p>
            <a:pPr algn="ctr"/>
            <a:r>
              <a:rPr lang="ru-RU" dirty="0">
                <a:latin typeface="+mn-lt"/>
              </a:rPr>
              <a:t>по денежному обязательству</a:t>
            </a:r>
          </a:p>
        </p:txBody>
      </p:sp>
      <p:sp>
        <p:nvSpPr>
          <p:cNvPr id="8" name="AutoShape 6"/>
          <p:cNvSpPr>
            <a:spLocks noChangeArrowheads="1"/>
          </p:cNvSpPr>
          <p:nvPr/>
        </p:nvSpPr>
        <p:spPr bwMode="auto">
          <a:xfrm>
            <a:off x="6070716" y="4437692"/>
            <a:ext cx="2664296" cy="115212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dirty="0">
                <a:latin typeface="+mn-lt"/>
              </a:rPr>
              <a:t>Банк плательщика</a:t>
            </a:r>
          </a:p>
        </p:txBody>
      </p:sp>
      <p:sp>
        <p:nvSpPr>
          <p:cNvPr id="9" name="AutoShape 6"/>
          <p:cNvSpPr>
            <a:spLocks noChangeArrowheads="1"/>
          </p:cNvSpPr>
          <p:nvPr/>
        </p:nvSpPr>
        <p:spPr bwMode="auto">
          <a:xfrm>
            <a:off x="6070716" y="1556792"/>
            <a:ext cx="2664296" cy="1368152"/>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algn="ctr"/>
            <a:r>
              <a:rPr lang="ru-RU" b="1" u="sng" dirty="0">
                <a:latin typeface="+mn-lt"/>
              </a:rPr>
              <a:t>Должник</a:t>
            </a:r>
          </a:p>
          <a:p>
            <a:pPr algn="ctr"/>
            <a:r>
              <a:rPr lang="ru-RU" dirty="0">
                <a:latin typeface="+mn-lt"/>
              </a:rPr>
              <a:t>по денежному обязательству</a:t>
            </a:r>
          </a:p>
        </p:txBody>
      </p:sp>
      <p:cxnSp>
        <p:nvCxnSpPr>
          <p:cNvPr id="10" name="Прямая со стрелкой 9"/>
          <p:cNvCxnSpPr/>
          <p:nvPr/>
        </p:nvCxnSpPr>
        <p:spPr bwMode="auto">
          <a:xfrm flipH="1">
            <a:off x="3131840" y="1700808"/>
            <a:ext cx="2938876" cy="0"/>
          </a:xfrm>
          <a:prstGeom prst="straightConnector1">
            <a:avLst/>
          </a:prstGeom>
          <a:ln w="38100" cmpd="sng">
            <a:solidFill>
              <a:schemeClr val="bg1">
                <a:lumMod val="60000"/>
                <a:lumOff val="40000"/>
              </a:schemeClr>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7" name="TextBox 16"/>
          <p:cNvSpPr txBox="1"/>
          <p:nvPr/>
        </p:nvSpPr>
        <p:spPr>
          <a:xfrm>
            <a:off x="3324312" y="1933091"/>
            <a:ext cx="2606466" cy="307777"/>
          </a:xfrm>
          <a:prstGeom prst="rect">
            <a:avLst/>
          </a:prstGeom>
          <a:noFill/>
          <a:ln w="38100">
            <a:solidFill>
              <a:schemeClr val="bg1">
                <a:lumMod val="60000"/>
                <a:lumOff val="40000"/>
              </a:schemeClr>
            </a:solidFill>
          </a:ln>
        </p:spPr>
        <p:txBody>
          <a:bodyPr wrap="square" rtlCol="0">
            <a:spAutoFit/>
          </a:bodyPr>
          <a:lstStyle/>
          <a:p>
            <a:pPr algn="ctr"/>
            <a:r>
              <a:rPr lang="ru-RU" sz="1400" dirty="0">
                <a:solidFill>
                  <a:schemeClr val="bg1">
                    <a:lumMod val="60000"/>
                    <a:lumOff val="40000"/>
                  </a:schemeClr>
                </a:solidFill>
              </a:rPr>
              <a:t>1. Основание для расчетов</a:t>
            </a:r>
          </a:p>
        </p:txBody>
      </p:sp>
      <p:cxnSp>
        <p:nvCxnSpPr>
          <p:cNvPr id="19" name="Прямая со стрелкой 18"/>
          <p:cNvCxnSpPr>
            <a:stCxn id="21" idx="0"/>
            <a:endCxn id="5" idx="2"/>
          </p:cNvCxnSpPr>
          <p:nvPr/>
        </p:nvCxnSpPr>
        <p:spPr bwMode="auto">
          <a:xfrm flipV="1">
            <a:off x="1907704" y="2708920"/>
            <a:ext cx="0" cy="1728772"/>
          </a:xfrm>
          <a:prstGeom prst="straightConnector1">
            <a:avLst/>
          </a:prstGeom>
          <a:ln w="38100" cmpd="sng">
            <a:solidFill>
              <a:srgbClr val="FF33CC"/>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2" name="TextBox 21"/>
          <p:cNvSpPr txBox="1"/>
          <p:nvPr/>
        </p:nvSpPr>
        <p:spPr>
          <a:xfrm>
            <a:off x="2211858" y="3223486"/>
            <a:ext cx="1321072" cy="523220"/>
          </a:xfrm>
          <a:prstGeom prst="rect">
            <a:avLst/>
          </a:prstGeom>
          <a:noFill/>
          <a:ln w="38100" cmpd="sng">
            <a:solidFill>
              <a:srgbClr val="FF33CC"/>
            </a:solidFill>
          </a:ln>
        </p:spPr>
        <p:txBody>
          <a:bodyPr wrap="square" rtlCol="0">
            <a:spAutoFit/>
          </a:bodyPr>
          <a:lstStyle/>
          <a:p>
            <a:pPr algn="ctr"/>
            <a:r>
              <a:rPr lang="ru-RU" sz="1400" dirty="0">
                <a:solidFill>
                  <a:srgbClr val="FF33CC"/>
                </a:solidFill>
              </a:rPr>
              <a:t>4. Выписка о зачислении</a:t>
            </a:r>
          </a:p>
        </p:txBody>
      </p:sp>
      <p:cxnSp>
        <p:nvCxnSpPr>
          <p:cNvPr id="23" name="Прямая со стрелкой 22"/>
          <p:cNvCxnSpPr/>
          <p:nvPr/>
        </p:nvCxnSpPr>
        <p:spPr bwMode="auto">
          <a:xfrm flipH="1">
            <a:off x="3131840" y="4689015"/>
            <a:ext cx="2938876" cy="0"/>
          </a:xfrm>
          <a:prstGeom prst="straightConnector1">
            <a:avLst/>
          </a:prstGeom>
          <a:ln w="38100" cmpd="sng">
            <a:solidFill>
              <a:srgbClr val="00B0F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36" name="TextBox 35"/>
          <p:cNvSpPr txBox="1"/>
          <p:nvPr/>
        </p:nvSpPr>
        <p:spPr>
          <a:xfrm>
            <a:off x="3623526" y="4891553"/>
            <a:ext cx="2040963" cy="307777"/>
          </a:xfrm>
          <a:prstGeom prst="rect">
            <a:avLst/>
          </a:prstGeom>
          <a:noFill/>
          <a:ln w="38100">
            <a:solidFill>
              <a:srgbClr val="00B0F0"/>
            </a:solidFill>
          </a:ln>
        </p:spPr>
        <p:txBody>
          <a:bodyPr wrap="square" rtlCol="0">
            <a:spAutoFit/>
          </a:bodyPr>
          <a:lstStyle/>
          <a:p>
            <a:pPr algn="ctr"/>
            <a:r>
              <a:rPr lang="ru-RU" sz="1400" dirty="0">
                <a:solidFill>
                  <a:srgbClr val="00B0F0"/>
                </a:solidFill>
              </a:rPr>
              <a:t>3. Денежные средства</a:t>
            </a:r>
          </a:p>
        </p:txBody>
      </p:sp>
      <p:cxnSp>
        <p:nvCxnSpPr>
          <p:cNvPr id="44" name="Прямая со стрелкой 43"/>
          <p:cNvCxnSpPr/>
          <p:nvPr/>
        </p:nvCxnSpPr>
        <p:spPr bwMode="auto">
          <a:xfrm>
            <a:off x="7281019" y="2935650"/>
            <a:ext cx="0" cy="1502042"/>
          </a:xfrm>
          <a:prstGeom prst="straightConnector1">
            <a:avLst/>
          </a:prstGeom>
          <a:ln w="38100" cmpd="sng">
            <a:solidFill>
              <a:srgbClr val="FFC000"/>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48" name="Прямая со стрелкой 47"/>
          <p:cNvCxnSpPr/>
          <p:nvPr/>
        </p:nvCxnSpPr>
        <p:spPr bwMode="auto">
          <a:xfrm flipV="1">
            <a:off x="6768269" y="2924946"/>
            <a:ext cx="0" cy="1512746"/>
          </a:xfrm>
          <a:prstGeom prst="straightConnector1">
            <a:avLst/>
          </a:prstGeom>
          <a:ln w="38100" cmpd="sng">
            <a:solidFill>
              <a:srgbClr val="FFC00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59" name="TextBox 58"/>
          <p:cNvSpPr txBox="1"/>
          <p:nvPr/>
        </p:nvSpPr>
        <p:spPr>
          <a:xfrm>
            <a:off x="7488324" y="3113899"/>
            <a:ext cx="1584176" cy="523220"/>
          </a:xfrm>
          <a:prstGeom prst="rect">
            <a:avLst/>
          </a:prstGeom>
          <a:noFill/>
          <a:ln w="38100">
            <a:solidFill>
              <a:srgbClr val="FFC000"/>
            </a:solidFill>
          </a:ln>
        </p:spPr>
        <p:txBody>
          <a:bodyPr wrap="square" rtlCol="0">
            <a:spAutoFit/>
          </a:bodyPr>
          <a:lstStyle/>
          <a:p>
            <a:pPr algn="ctr"/>
            <a:r>
              <a:rPr lang="ru-RU" sz="1400" dirty="0">
                <a:solidFill>
                  <a:srgbClr val="FFC000"/>
                </a:solidFill>
              </a:rPr>
              <a:t>2. Платежное поручение</a:t>
            </a:r>
          </a:p>
        </p:txBody>
      </p:sp>
      <p:sp>
        <p:nvSpPr>
          <p:cNvPr id="25" name="TextBox 24"/>
          <p:cNvSpPr txBox="1"/>
          <p:nvPr/>
        </p:nvSpPr>
        <p:spPr>
          <a:xfrm>
            <a:off x="8532440" y="591071"/>
            <a:ext cx="699230" cy="461665"/>
          </a:xfrm>
          <a:prstGeom prst="rect">
            <a:avLst/>
          </a:prstGeom>
          <a:noFill/>
        </p:spPr>
        <p:txBody>
          <a:bodyPr wrap="none" rtlCol="0">
            <a:spAutoFit/>
          </a:bodyPr>
          <a:lstStyle/>
          <a:p>
            <a:r>
              <a:rPr lang="ru-RU" sz="2400" b="1" dirty="0">
                <a:solidFill>
                  <a:schemeClr val="accent1">
                    <a:lumMod val="50000"/>
                  </a:schemeClr>
                </a:solidFill>
              </a:rPr>
              <a:t>240</a:t>
            </a:r>
          </a:p>
        </p:txBody>
      </p:sp>
      <p:sp>
        <p:nvSpPr>
          <p:cNvPr id="21" name="AutoShape 6"/>
          <p:cNvSpPr>
            <a:spLocks noChangeArrowheads="1"/>
          </p:cNvSpPr>
          <p:nvPr/>
        </p:nvSpPr>
        <p:spPr bwMode="auto">
          <a:xfrm>
            <a:off x="683568" y="4437692"/>
            <a:ext cx="2448272" cy="115212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dirty="0">
                <a:latin typeface="+mn-lt"/>
              </a:rPr>
              <a:t>Банк получателя</a:t>
            </a:r>
          </a:p>
        </p:txBody>
      </p:sp>
      <p:sp>
        <p:nvSpPr>
          <p:cNvPr id="35" name="TextBox 34"/>
          <p:cNvSpPr txBox="1"/>
          <p:nvPr/>
        </p:nvSpPr>
        <p:spPr>
          <a:xfrm>
            <a:off x="5034256" y="3635442"/>
            <a:ext cx="1584176" cy="523220"/>
          </a:xfrm>
          <a:prstGeom prst="rect">
            <a:avLst/>
          </a:prstGeom>
          <a:noFill/>
          <a:ln w="38100">
            <a:solidFill>
              <a:srgbClr val="FFC000"/>
            </a:solidFill>
          </a:ln>
        </p:spPr>
        <p:txBody>
          <a:bodyPr wrap="square" rtlCol="0">
            <a:spAutoFit/>
          </a:bodyPr>
          <a:lstStyle/>
          <a:p>
            <a:pPr algn="ctr"/>
            <a:r>
              <a:rPr lang="ru-RU" sz="1400" dirty="0">
                <a:solidFill>
                  <a:srgbClr val="FFC000"/>
                </a:solidFill>
              </a:rPr>
              <a:t>3. Выписка о списании</a:t>
            </a:r>
          </a:p>
        </p:txBody>
      </p:sp>
    </p:spTree>
    <p:extLst>
      <p:ext uri="{BB962C8B-B14F-4D97-AF65-F5344CB8AC3E}">
        <p14:creationId xmlns:p14="http://schemas.microsoft.com/office/powerpoint/2010/main" val="1159585109"/>
      </p:ext>
    </p:extLst>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utoShape 5"/>
          <p:cNvSpPr>
            <a:spLocks noChangeArrowheads="1"/>
          </p:cNvSpPr>
          <p:nvPr/>
        </p:nvSpPr>
        <p:spPr bwMode="auto">
          <a:xfrm>
            <a:off x="2686049" y="304282"/>
            <a:ext cx="3959225" cy="122541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endParaRPr lang="ru-RU" sz="2000" b="1" u="sng" dirty="0">
              <a:latin typeface="Tahoma" pitchFamily="34" charset="0"/>
            </a:endParaRPr>
          </a:p>
          <a:p>
            <a:pPr marL="342900" indent="-342900" algn="ctr">
              <a:defRPr/>
            </a:pPr>
            <a:r>
              <a:rPr lang="ru-RU" sz="2000" b="1" dirty="0">
                <a:latin typeface="Tahoma" pitchFamily="34" charset="0"/>
              </a:rPr>
              <a:t>    </a:t>
            </a:r>
            <a:r>
              <a:rPr lang="ru-RU" sz="2000" b="1" dirty="0">
                <a:latin typeface="+mn-lt"/>
              </a:rPr>
              <a:t> </a:t>
            </a:r>
            <a:r>
              <a:rPr lang="ru-RU" sz="2000" b="1" u="sng" dirty="0">
                <a:latin typeface="+mn-lt"/>
              </a:rPr>
              <a:t>Условия исполнения платежного поручения</a:t>
            </a:r>
            <a:endParaRPr lang="ru-RU" sz="2000" b="1" dirty="0">
              <a:latin typeface="+mn-lt"/>
            </a:endParaRPr>
          </a:p>
          <a:p>
            <a:pPr marL="342900" indent="-342900" algn="ctr">
              <a:defRPr/>
            </a:pPr>
            <a:endParaRPr lang="ru-RU" sz="2000" b="1" dirty="0">
              <a:latin typeface="Tahoma" pitchFamily="34" charset="0"/>
            </a:endParaRPr>
          </a:p>
        </p:txBody>
      </p:sp>
      <p:sp>
        <p:nvSpPr>
          <p:cNvPr id="11" name="Прямоугольник 10"/>
          <p:cNvSpPr/>
          <p:nvPr/>
        </p:nvSpPr>
        <p:spPr>
          <a:xfrm>
            <a:off x="8498690" y="586591"/>
            <a:ext cx="742511" cy="492443"/>
          </a:xfrm>
          <a:prstGeom prst="rect">
            <a:avLst/>
          </a:prstGeom>
        </p:spPr>
        <p:txBody>
          <a:bodyPr wrap="none">
            <a:spAutoFit/>
          </a:bodyPr>
          <a:lstStyle/>
          <a:p>
            <a:r>
              <a:rPr lang="ru-RU" sz="2600" b="1" dirty="0">
                <a:solidFill>
                  <a:srgbClr val="40464F"/>
                </a:solidFill>
              </a:rPr>
              <a:t>241</a:t>
            </a:r>
          </a:p>
        </p:txBody>
      </p:sp>
      <p:sp>
        <p:nvSpPr>
          <p:cNvPr id="37" name="AutoShape 5"/>
          <p:cNvSpPr>
            <a:spLocks noChangeArrowheads="1"/>
          </p:cNvSpPr>
          <p:nvPr/>
        </p:nvSpPr>
        <p:spPr bwMode="auto">
          <a:xfrm>
            <a:off x="4912087" y="3914037"/>
            <a:ext cx="2719267" cy="1016887"/>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32500" lnSpcReduction="20000"/>
          </a:bodyPr>
          <a:lstStyle/>
          <a:p>
            <a:pPr algn="ctr">
              <a:defRPr/>
            </a:pPr>
            <a:endParaRPr lang="ru-RU" sz="2000" b="1" u="sng" dirty="0">
              <a:solidFill>
                <a:schemeClr val="tx2">
                  <a:lumMod val="50000"/>
                </a:schemeClr>
              </a:solidFill>
            </a:endParaRPr>
          </a:p>
          <a:p>
            <a:pPr algn="ctr">
              <a:lnSpc>
                <a:spcPct val="120000"/>
              </a:lnSpc>
              <a:defRPr/>
            </a:pPr>
            <a:r>
              <a:rPr lang="ru-RU" sz="4800" b="1" dirty="0">
                <a:solidFill>
                  <a:schemeClr val="tx2">
                    <a:lumMod val="50000"/>
                  </a:schemeClr>
                </a:solidFill>
              </a:rPr>
              <a:t>Наличие достаточных денежных средств на счете</a:t>
            </a:r>
          </a:p>
        </p:txBody>
      </p:sp>
      <p:sp>
        <p:nvSpPr>
          <p:cNvPr id="38" name="AutoShape 5"/>
          <p:cNvSpPr>
            <a:spLocks noChangeArrowheads="1"/>
          </p:cNvSpPr>
          <p:nvPr/>
        </p:nvSpPr>
        <p:spPr bwMode="auto">
          <a:xfrm>
            <a:off x="699048" y="2517528"/>
            <a:ext cx="2719269" cy="1054614"/>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85000" lnSpcReduction="10000"/>
          </a:bodyPr>
          <a:lstStyle/>
          <a:p>
            <a:pPr algn="ctr">
              <a:lnSpc>
                <a:spcPct val="120000"/>
              </a:lnSpc>
              <a:defRPr/>
            </a:pPr>
            <a:r>
              <a:rPr lang="ru-RU" sz="1600" b="1" dirty="0">
                <a:solidFill>
                  <a:schemeClr val="tx2">
                    <a:lumMod val="50000"/>
                  </a:schemeClr>
                </a:solidFill>
              </a:rPr>
              <a:t>Содержание соответствует установленным требованиям</a:t>
            </a:r>
          </a:p>
        </p:txBody>
      </p:sp>
      <p:sp>
        <p:nvSpPr>
          <p:cNvPr id="39" name="AutoShape 5"/>
          <p:cNvSpPr>
            <a:spLocks noChangeArrowheads="1"/>
          </p:cNvSpPr>
          <p:nvPr/>
        </p:nvSpPr>
        <p:spPr bwMode="auto">
          <a:xfrm>
            <a:off x="5894891" y="2517527"/>
            <a:ext cx="2719267" cy="1054615"/>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77500" lnSpcReduction="20000"/>
          </a:bodyPr>
          <a:lstStyle/>
          <a:p>
            <a:pPr algn="ctr">
              <a:lnSpc>
                <a:spcPct val="120000"/>
              </a:lnSpc>
              <a:defRPr/>
            </a:pPr>
            <a:r>
              <a:rPr lang="ru-RU" sz="1600" b="1" dirty="0">
                <a:solidFill>
                  <a:schemeClr val="tx2">
                    <a:lumMod val="50000"/>
                  </a:schemeClr>
                </a:solidFill>
              </a:rPr>
              <a:t>Не истекли 10 календарных дней со дня, следующего за днем составления платежного поручения</a:t>
            </a:r>
          </a:p>
        </p:txBody>
      </p:sp>
      <p:cxnSp>
        <p:nvCxnSpPr>
          <p:cNvPr id="43" name="Прямая со стрелкой 9"/>
          <p:cNvCxnSpPr>
            <a:cxnSpLocks noChangeShapeType="1"/>
            <a:stCxn id="10" idx="2"/>
          </p:cNvCxnSpPr>
          <p:nvPr/>
        </p:nvCxnSpPr>
        <p:spPr bwMode="auto">
          <a:xfrm>
            <a:off x="4665662" y="1529697"/>
            <a:ext cx="863467" cy="2384340"/>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49" name="Прямая со стрелкой 9"/>
          <p:cNvCxnSpPr>
            <a:cxnSpLocks noChangeShapeType="1"/>
            <a:stCxn id="10" idx="2"/>
            <a:endCxn id="39" idx="0"/>
          </p:cNvCxnSpPr>
          <p:nvPr/>
        </p:nvCxnSpPr>
        <p:spPr bwMode="auto">
          <a:xfrm>
            <a:off x="4665662" y="1529697"/>
            <a:ext cx="2588863" cy="987830"/>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52" name="Прямая со стрелкой 9"/>
          <p:cNvCxnSpPr>
            <a:cxnSpLocks noChangeShapeType="1"/>
            <a:stCxn id="10" idx="2"/>
          </p:cNvCxnSpPr>
          <p:nvPr/>
        </p:nvCxnSpPr>
        <p:spPr bwMode="auto">
          <a:xfrm flipH="1">
            <a:off x="3580688" y="1529697"/>
            <a:ext cx="1084974" cy="2384340"/>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56" name="Прямая со стрелкой 9"/>
          <p:cNvCxnSpPr>
            <a:cxnSpLocks noChangeShapeType="1"/>
            <a:stCxn id="10" idx="2"/>
            <a:endCxn id="38" idx="0"/>
          </p:cNvCxnSpPr>
          <p:nvPr/>
        </p:nvCxnSpPr>
        <p:spPr bwMode="auto">
          <a:xfrm flipH="1">
            <a:off x="2058683" y="1529697"/>
            <a:ext cx="2606979" cy="987831"/>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sp>
        <p:nvSpPr>
          <p:cNvPr id="33" name="AutoShape 5"/>
          <p:cNvSpPr>
            <a:spLocks noChangeArrowheads="1"/>
          </p:cNvSpPr>
          <p:nvPr/>
        </p:nvSpPr>
        <p:spPr bwMode="auto">
          <a:xfrm>
            <a:off x="1622016" y="3914037"/>
            <a:ext cx="2719267" cy="1016887"/>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400" b="1" dirty="0">
                <a:solidFill>
                  <a:schemeClr val="tx2">
                    <a:lumMod val="50000"/>
                  </a:schemeClr>
                </a:solidFill>
              </a:rPr>
              <a:t>Форма соответствует установленным требованиям</a:t>
            </a:r>
          </a:p>
        </p:txBody>
      </p:sp>
    </p:spTree>
    <p:extLst>
      <p:ext uri="{BB962C8B-B14F-4D97-AF65-F5344CB8AC3E}">
        <p14:creationId xmlns:p14="http://schemas.microsoft.com/office/powerpoint/2010/main" val="3926077825"/>
      </p:ext>
    </p:extLst>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80288" y="150167"/>
            <a:ext cx="8229600" cy="671736"/>
          </a:xfrm>
        </p:spPr>
        <p:txBody>
          <a:bodyPr>
            <a:normAutofit/>
          </a:bodyPr>
          <a:lstStyle/>
          <a:p>
            <a:pPr algn="ctr" eaLnBrk="1" hangingPunct="1">
              <a:defRPr/>
            </a:pPr>
            <a:r>
              <a:rPr lang="ru-RU" sz="2400" b="1" u="sng" dirty="0"/>
              <a:t>Расчеты по аккредитиву</a:t>
            </a:r>
          </a:p>
        </p:txBody>
      </p:sp>
      <p:sp>
        <p:nvSpPr>
          <p:cNvPr id="5" name="AutoShape 6"/>
          <p:cNvSpPr>
            <a:spLocks noChangeArrowheads="1"/>
          </p:cNvSpPr>
          <p:nvPr/>
        </p:nvSpPr>
        <p:spPr bwMode="auto">
          <a:xfrm>
            <a:off x="683568" y="1168590"/>
            <a:ext cx="2448272" cy="1224136"/>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algn="ctr"/>
            <a:r>
              <a:rPr lang="ru-RU" b="1" u="sng" dirty="0">
                <a:latin typeface="+mn-lt"/>
              </a:rPr>
              <a:t>Кредитор</a:t>
            </a:r>
          </a:p>
          <a:p>
            <a:pPr algn="ctr"/>
            <a:r>
              <a:rPr lang="ru-RU" dirty="0">
                <a:latin typeface="+mn-lt"/>
              </a:rPr>
              <a:t>по денежному обязательству</a:t>
            </a:r>
          </a:p>
        </p:txBody>
      </p:sp>
      <p:sp>
        <p:nvSpPr>
          <p:cNvPr id="8" name="AutoShape 6"/>
          <p:cNvSpPr>
            <a:spLocks noChangeArrowheads="1"/>
          </p:cNvSpPr>
          <p:nvPr/>
        </p:nvSpPr>
        <p:spPr bwMode="auto">
          <a:xfrm>
            <a:off x="6070716" y="4047202"/>
            <a:ext cx="2664296" cy="115212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dirty="0">
                <a:latin typeface="+mn-lt"/>
              </a:rPr>
              <a:t>Банк плательщика</a:t>
            </a:r>
          </a:p>
          <a:p>
            <a:pPr algn="ctr"/>
            <a:r>
              <a:rPr lang="ru-RU" i="1" dirty="0">
                <a:latin typeface="+mn-lt"/>
              </a:rPr>
              <a:t>(банк-эмитент)</a:t>
            </a:r>
          </a:p>
        </p:txBody>
      </p:sp>
      <p:sp>
        <p:nvSpPr>
          <p:cNvPr id="9" name="AutoShape 6"/>
          <p:cNvSpPr>
            <a:spLocks noChangeArrowheads="1"/>
          </p:cNvSpPr>
          <p:nvPr/>
        </p:nvSpPr>
        <p:spPr bwMode="auto">
          <a:xfrm>
            <a:off x="6070716" y="1168590"/>
            <a:ext cx="2664296" cy="1368152"/>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algn="ctr"/>
            <a:r>
              <a:rPr lang="ru-RU" b="1" u="sng" dirty="0">
                <a:latin typeface="+mn-lt"/>
              </a:rPr>
              <a:t>Должник</a:t>
            </a:r>
          </a:p>
          <a:p>
            <a:pPr algn="ctr"/>
            <a:r>
              <a:rPr lang="ru-RU" dirty="0">
                <a:latin typeface="+mn-lt"/>
              </a:rPr>
              <a:t>по денежному обязательству</a:t>
            </a:r>
          </a:p>
        </p:txBody>
      </p:sp>
      <p:cxnSp>
        <p:nvCxnSpPr>
          <p:cNvPr id="10" name="Прямая со стрелкой 9"/>
          <p:cNvCxnSpPr/>
          <p:nvPr/>
        </p:nvCxnSpPr>
        <p:spPr bwMode="auto">
          <a:xfrm>
            <a:off x="3131840" y="1589713"/>
            <a:ext cx="2938876" cy="0"/>
          </a:xfrm>
          <a:prstGeom prst="straightConnector1">
            <a:avLst/>
          </a:prstGeom>
          <a:ln w="38100" cmpd="sng">
            <a:solidFill>
              <a:schemeClr val="bg1">
                <a:lumMod val="60000"/>
                <a:lumOff val="40000"/>
              </a:schemeClr>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7" name="TextBox 16"/>
          <p:cNvSpPr txBox="1"/>
          <p:nvPr/>
        </p:nvSpPr>
        <p:spPr>
          <a:xfrm>
            <a:off x="3279564" y="1780658"/>
            <a:ext cx="2606466" cy="307777"/>
          </a:xfrm>
          <a:prstGeom prst="rect">
            <a:avLst/>
          </a:prstGeom>
          <a:noFill/>
          <a:ln w="38100">
            <a:solidFill>
              <a:schemeClr val="bg1">
                <a:lumMod val="60000"/>
                <a:lumOff val="40000"/>
              </a:schemeClr>
            </a:solidFill>
          </a:ln>
        </p:spPr>
        <p:txBody>
          <a:bodyPr wrap="square" rtlCol="0">
            <a:spAutoFit/>
          </a:bodyPr>
          <a:lstStyle/>
          <a:p>
            <a:pPr algn="ctr"/>
            <a:r>
              <a:rPr lang="ru-RU" sz="1400" dirty="0">
                <a:solidFill>
                  <a:schemeClr val="bg1">
                    <a:lumMod val="60000"/>
                    <a:lumOff val="40000"/>
                  </a:schemeClr>
                </a:solidFill>
              </a:rPr>
              <a:t>1. Обязательство</a:t>
            </a:r>
          </a:p>
        </p:txBody>
      </p:sp>
      <p:cxnSp>
        <p:nvCxnSpPr>
          <p:cNvPr id="19" name="Прямая со стрелкой 18"/>
          <p:cNvCxnSpPr/>
          <p:nvPr/>
        </p:nvCxnSpPr>
        <p:spPr bwMode="auto">
          <a:xfrm flipV="1">
            <a:off x="2383262" y="2392726"/>
            <a:ext cx="0" cy="1654476"/>
          </a:xfrm>
          <a:prstGeom prst="straightConnector1">
            <a:avLst/>
          </a:prstGeom>
          <a:ln w="38100" cmpd="sng">
            <a:solidFill>
              <a:srgbClr val="FF33CC"/>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2" name="TextBox 21"/>
          <p:cNvSpPr txBox="1"/>
          <p:nvPr/>
        </p:nvSpPr>
        <p:spPr>
          <a:xfrm>
            <a:off x="2605452" y="2655736"/>
            <a:ext cx="1995826" cy="523220"/>
          </a:xfrm>
          <a:prstGeom prst="rect">
            <a:avLst/>
          </a:prstGeom>
          <a:noFill/>
          <a:ln w="38100" cmpd="sng">
            <a:solidFill>
              <a:srgbClr val="FF33CC"/>
            </a:solidFill>
          </a:ln>
        </p:spPr>
        <p:txBody>
          <a:bodyPr wrap="square" rtlCol="0">
            <a:spAutoFit/>
          </a:bodyPr>
          <a:lstStyle/>
          <a:p>
            <a:pPr algn="ctr"/>
            <a:r>
              <a:rPr lang="ru-RU" sz="1400" dirty="0">
                <a:solidFill>
                  <a:srgbClr val="FF33CC"/>
                </a:solidFill>
              </a:rPr>
              <a:t>4. Извещение об аккредитиве</a:t>
            </a:r>
          </a:p>
        </p:txBody>
      </p:sp>
      <p:cxnSp>
        <p:nvCxnSpPr>
          <p:cNvPr id="23" name="Прямая со стрелкой 22"/>
          <p:cNvCxnSpPr/>
          <p:nvPr/>
        </p:nvCxnSpPr>
        <p:spPr bwMode="auto">
          <a:xfrm flipH="1">
            <a:off x="3113359" y="4398459"/>
            <a:ext cx="2938876" cy="0"/>
          </a:xfrm>
          <a:prstGeom prst="straightConnector1">
            <a:avLst/>
          </a:prstGeom>
          <a:ln w="38100" cmpd="sng">
            <a:solidFill>
              <a:srgbClr val="00B0F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36" name="TextBox 35"/>
          <p:cNvSpPr txBox="1"/>
          <p:nvPr/>
        </p:nvSpPr>
        <p:spPr>
          <a:xfrm>
            <a:off x="3352836" y="3430350"/>
            <a:ext cx="2606466" cy="738664"/>
          </a:xfrm>
          <a:prstGeom prst="rect">
            <a:avLst/>
          </a:prstGeom>
          <a:noFill/>
          <a:ln w="38100">
            <a:solidFill>
              <a:srgbClr val="00B0F0"/>
            </a:solidFill>
          </a:ln>
        </p:spPr>
        <p:txBody>
          <a:bodyPr wrap="square" rtlCol="0">
            <a:spAutoFit/>
          </a:bodyPr>
          <a:lstStyle/>
          <a:p>
            <a:pPr algn="ctr"/>
            <a:r>
              <a:rPr lang="ru-RU" sz="1400" dirty="0">
                <a:solidFill>
                  <a:srgbClr val="00B0F0"/>
                </a:solidFill>
              </a:rPr>
              <a:t>3. Перечисление денежных средств (депонированный аккредитив)</a:t>
            </a:r>
          </a:p>
        </p:txBody>
      </p:sp>
      <p:cxnSp>
        <p:nvCxnSpPr>
          <p:cNvPr id="44" name="Прямая со стрелкой 43"/>
          <p:cNvCxnSpPr/>
          <p:nvPr/>
        </p:nvCxnSpPr>
        <p:spPr bwMode="auto">
          <a:xfrm>
            <a:off x="7058828" y="2534621"/>
            <a:ext cx="0" cy="1512581"/>
          </a:xfrm>
          <a:prstGeom prst="straightConnector1">
            <a:avLst/>
          </a:prstGeom>
          <a:ln w="38100" cmpd="sng">
            <a:solidFill>
              <a:srgbClr val="FFC00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59" name="TextBox 58"/>
          <p:cNvSpPr txBox="1"/>
          <p:nvPr/>
        </p:nvSpPr>
        <p:spPr>
          <a:xfrm>
            <a:off x="7402864" y="2917346"/>
            <a:ext cx="1584176" cy="738664"/>
          </a:xfrm>
          <a:prstGeom prst="rect">
            <a:avLst/>
          </a:prstGeom>
          <a:noFill/>
          <a:ln w="38100">
            <a:solidFill>
              <a:srgbClr val="FFC000"/>
            </a:solidFill>
          </a:ln>
        </p:spPr>
        <p:txBody>
          <a:bodyPr wrap="square" rtlCol="0">
            <a:spAutoFit/>
          </a:bodyPr>
          <a:lstStyle/>
          <a:p>
            <a:pPr algn="ctr"/>
            <a:r>
              <a:rPr lang="ru-RU" sz="1400" dirty="0">
                <a:solidFill>
                  <a:srgbClr val="FFC000"/>
                </a:solidFill>
              </a:rPr>
              <a:t>2. Поручение на открытие аккредитива</a:t>
            </a:r>
          </a:p>
        </p:txBody>
      </p:sp>
      <p:sp>
        <p:nvSpPr>
          <p:cNvPr id="25" name="TextBox 24"/>
          <p:cNvSpPr txBox="1"/>
          <p:nvPr/>
        </p:nvSpPr>
        <p:spPr>
          <a:xfrm>
            <a:off x="8532440" y="591071"/>
            <a:ext cx="699230" cy="461665"/>
          </a:xfrm>
          <a:prstGeom prst="rect">
            <a:avLst/>
          </a:prstGeom>
          <a:noFill/>
        </p:spPr>
        <p:txBody>
          <a:bodyPr wrap="none" rtlCol="0">
            <a:spAutoFit/>
          </a:bodyPr>
          <a:lstStyle/>
          <a:p>
            <a:r>
              <a:rPr lang="ru-RU" sz="2400" b="1" dirty="0">
                <a:solidFill>
                  <a:schemeClr val="accent1">
                    <a:lumMod val="50000"/>
                  </a:schemeClr>
                </a:solidFill>
              </a:rPr>
              <a:t>242</a:t>
            </a:r>
          </a:p>
        </p:txBody>
      </p:sp>
      <p:sp>
        <p:nvSpPr>
          <p:cNvPr id="21" name="AutoShape 6"/>
          <p:cNvSpPr>
            <a:spLocks noChangeArrowheads="1"/>
          </p:cNvSpPr>
          <p:nvPr/>
        </p:nvSpPr>
        <p:spPr bwMode="auto">
          <a:xfrm>
            <a:off x="683568" y="4047202"/>
            <a:ext cx="2448272" cy="115212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dirty="0">
                <a:latin typeface="+mn-lt"/>
              </a:rPr>
              <a:t>Банк получателя</a:t>
            </a:r>
          </a:p>
          <a:p>
            <a:pPr algn="ctr"/>
            <a:r>
              <a:rPr lang="ru-RU" i="1" dirty="0">
                <a:latin typeface="+mn-lt"/>
              </a:rPr>
              <a:t>(исполняющий банк)</a:t>
            </a:r>
          </a:p>
        </p:txBody>
      </p:sp>
      <p:sp>
        <p:nvSpPr>
          <p:cNvPr id="26" name="TextBox 25"/>
          <p:cNvSpPr txBox="1"/>
          <p:nvPr/>
        </p:nvSpPr>
        <p:spPr>
          <a:xfrm>
            <a:off x="3352836" y="4893560"/>
            <a:ext cx="2606466" cy="1169551"/>
          </a:xfrm>
          <a:prstGeom prst="rect">
            <a:avLst/>
          </a:prstGeom>
          <a:noFill/>
          <a:ln w="38100">
            <a:solidFill>
              <a:srgbClr val="00B0F0"/>
            </a:solidFill>
          </a:ln>
        </p:spPr>
        <p:txBody>
          <a:bodyPr wrap="square" rtlCol="0">
            <a:spAutoFit/>
          </a:bodyPr>
          <a:lstStyle/>
          <a:p>
            <a:pPr algn="ctr"/>
            <a:r>
              <a:rPr lang="ru-RU" sz="1400" dirty="0">
                <a:solidFill>
                  <a:srgbClr val="00B0F0"/>
                </a:solidFill>
              </a:rPr>
              <a:t>3. Предоставление права списания суммы аккредитива </a:t>
            </a:r>
            <a:r>
              <a:rPr lang="ru-RU" sz="1400" i="1" dirty="0">
                <a:solidFill>
                  <a:srgbClr val="00B0F0"/>
                </a:solidFill>
              </a:rPr>
              <a:t>(гарантированный аккредитив)</a:t>
            </a:r>
          </a:p>
        </p:txBody>
      </p:sp>
      <p:cxnSp>
        <p:nvCxnSpPr>
          <p:cNvPr id="27" name="Прямая со стрелкой 26"/>
          <p:cNvCxnSpPr/>
          <p:nvPr/>
        </p:nvCxnSpPr>
        <p:spPr bwMode="auto">
          <a:xfrm flipH="1">
            <a:off x="3131840" y="4721774"/>
            <a:ext cx="2920395" cy="0"/>
          </a:xfrm>
          <a:prstGeom prst="straightConnector1">
            <a:avLst/>
          </a:prstGeom>
          <a:ln w="38100" cmpd="sng">
            <a:solidFill>
              <a:srgbClr val="00B0F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8" name="TextBox 27"/>
          <p:cNvSpPr txBox="1"/>
          <p:nvPr/>
        </p:nvSpPr>
        <p:spPr>
          <a:xfrm>
            <a:off x="179461" y="2808136"/>
            <a:ext cx="1728243" cy="954107"/>
          </a:xfrm>
          <a:prstGeom prst="rect">
            <a:avLst/>
          </a:prstGeom>
          <a:noFill/>
          <a:ln w="38100" cmpd="sng">
            <a:solidFill>
              <a:srgbClr val="FF33CC"/>
            </a:solidFill>
          </a:ln>
        </p:spPr>
        <p:txBody>
          <a:bodyPr wrap="square" rtlCol="0">
            <a:spAutoFit/>
          </a:bodyPr>
          <a:lstStyle/>
          <a:p>
            <a:pPr algn="ctr"/>
            <a:r>
              <a:rPr lang="ru-RU" sz="1400" dirty="0">
                <a:solidFill>
                  <a:srgbClr val="FF33CC"/>
                </a:solidFill>
              </a:rPr>
              <a:t>5. Документы, подтверждающие основание для расчета</a:t>
            </a:r>
          </a:p>
        </p:txBody>
      </p:sp>
      <p:cxnSp>
        <p:nvCxnSpPr>
          <p:cNvPr id="29" name="Прямая со стрелкой 28"/>
          <p:cNvCxnSpPr/>
          <p:nvPr/>
        </p:nvCxnSpPr>
        <p:spPr bwMode="auto">
          <a:xfrm>
            <a:off x="2038171" y="2392726"/>
            <a:ext cx="0" cy="1654476"/>
          </a:xfrm>
          <a:prstGeom prst="straightConnector1">
            <a:avLst/>
          </a:prstGeom>
          <a:ln w="38100" cmpd="sng">
            <a:solidFill>
              <a:srgbClr val="FF33CC"/>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37" name="TextBox 36"/>
          <p:cNvSpPr txBox="1"/>
          <p:nvPr/>
        </p:nvSpPr>
        <p:spPr>
          <a:xfrm>
            <a:off x="843245" y="5586057"/>
            <a:ext cx="2128917" cy="954107"/>
          </a:xfrm>
          <a:prstGeom prst="rect">
            <a:avLst/>
          </a:prstGeom>
          <a:noFill/>
          <a:ln w="38100" cmpd="sng">
            <a:solidFill>
              <a:schemeClr val="bg1">
                <a:lumMod val="60000"/>
                <a:lumOff val="40000"/>
              </a:schemeClr>
            </a:solidFill>
          </a:ln>
        </p:spPr>
        <p:txBody>
          <a:bodyPr wrap="square" rtlCol="0">
            <a:spAutoFit/>
          </a:bodyPr>
          <a:lstStyle/>
          <a:p>
            <a:pPr algn="ctr"/>
            <a:r>
              <a:rPr lang="ru-RU" sz="1400" dirty="0">
                <a:solidFill>
                  <a:schemeClr val="bg1">
                    <a:lumMod val="60000"/>
                    <a:lumOff val="40000"/>
                  </a:schemeClr>
                </a:solidFill>
              </a:rPr>
              <a:t>6. Зачисление денежных средств на расчетный счет кредитора</a:t>
            </a:r>
          </a:p>
        </p:txBody>
      </p:sp>
      <p:cxnSp>
        <p:nvCxnSpPr>
          <p:cNvPr id="38" name="Прямая со стрелкой 37"/>
          <p:cNvCxnSpPr>
            <a:stCxn id="21" idx="2"/>
            <a:endCxn id="37" idx="0"/>
          </p:cNvCxnSpPr>
          <p:nvPr/>
        </p:nvCxnSpPr>
        <p:spPr bwMode="auto">
          <a:xfrm>
            <a:off x="1907704" y="5199330"/>
            <a:ext cx="0" cy="386727"/>
          </a:xfrm>
          <a:prstGeom prst="straightConnector1">
            <a:avLst/>
          </a:prstGeom>
          <a:ln w="38100" cmpd="sng">
            <a:solidFill>
              <a:schemeClr val="bg1">
                <a:lumMod val="60000"/>
                <a:lumOff val="40000"/>
              </a:schemeClr>
            </a:solidFill>
            <a:headEnd type="none" w="med" len="med"/>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33687105"/>
      </p:ext>
    </p:extLst>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80288" y="150167"/>
            <a:ext cx="8229600" cy="671736"/>
          </a:xfrm>
        </p:spPr>
        <p:txBody>
          <a:bodyPr>
            <a:normAutofit/>
          </a:bodyPr>
          <a:lstStyle/>
          <a:p>
            <a:pPr algn="ctr" eaLnBrk="1" hangingPunct="1">
              <a:defRPr/>
            </a:pPr>
            <a:r>
              <a:rPr lang="ru-RU" sz="2400" b="1" u="sng" dirty="0"/>
              <a:t>Расчеты по инкассо</a:t>
            </a:r>
          </a:p>
        </p:txBody>
      </p:sp>
      <p:sp>
        <p:nvSpPr>
          <p:cNvPr id="5" name="AutoShape 6"/>
          <p:cNvSpPr>
            <a:spLocks noChangeArrowheads="1"/>
          </p:cNvSpPr>
          <p:nvPr/>
        </p:nvSpPr>
        <p:spPr bwMode="auto">
          <a:xfrm>
            <a:off x="683568" y="1168590"/>
            <a:ext cx="2448272" cy="1224136"/>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algn="ctr"/>
            <a:r>
              <a:rPr lang="ru-RU" b="1" u="sng" dirty="0">
                <a:latin typeface="+mn-lt"/>
              </a:rPr>
              <a:t>Кредитор</a:t>
            </a:r>
          </a:p>
          <a:p>
            <a:pPr algn="ctr"/>
            <a:r>
              <a:rPr lang="ru-RU" dirty="0">
                <a:latin typeface="+mn-lt"/>
              </a:rPr>
              <a:t>по денежному обязательству</a:t>
            </a:r>
          </a:p>
        </p:txBody>
      </p:sp>
      <p:sp>
        <p:nvSpPr>
          <p:cNvPr id="8" name="AutoShape 6"/>
          <p:cNvSpPr>
            <a:spLocks noChangeArrowheads="1"/>
          </p:cNvSpPr>
          <p:nvPr/>
        </p:nvSpPr>
        <p:spPr bwMode="auto">
          <a:xfrm>
            <a:off x="6070716" y="4534313"/>
            <a:ext cx="2664296" cy="115212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dirty="0">
                <a:latin typeface="+mn-lt"/>
              </a:rPr>
              <a:t>Банк плательщика</a:t>
            </a:r>
          </a:p>
          <a:p>
            <a:pPr algn="ctr"/>
            <a:r>
              <a:rPr lang="ru-RU" i="1" dirty="0">
                <a:latin typeface="+mn-lt"/>
              </a:rPr>
              <a:t>(банк-эмитент)</a:t>
            </a:r>
          </a:p>
        </p:txBody>
      </p:sp>
      <p:sp>
        <p:nvSpPr>
          <p:cNvPr id="9" name="AutoShape 6"/>
          <p:cNvSpPr>
            <a:spLocks noChangeArrowheads="1"/>
          </p:cNvSpPr>
          <p:nvPr/>
        </p:nvSpPr>
        <p:spPr bwMode="auto">
          <a:xfrm>
            <a:off x="6070716" y="1168590"/>
            <a:ext cx="2664296" cy="1368152"/>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algn="ctr"/>
            <a:r>
              <a:rPr lang="ru-RU" b="1" u="sng" dirty="0">
                <a:latin typeface="+mn-lt"/>
              </a:rPr>
              <a:t>Должник</a:t>
            </a:r>
          </a:p>
          <a:p>
            <a:pPr algn="ctr"/>
            <a:r>
              <a:rPr lang="ru-RU" dirty="0">
                <a:latin typeface="+mn-lt"/>
              </a:rPr>
              <a:t>по денежному обязательству</a:t>
            </a:r>
          </a:p>
        </p:txBody>
      </p:sp>
      <p:cxnSp>
        <p:nvCxnSpPr>
          <p:cNvPr id="10" name="Прямая со стрелкой 9"/>
          <p:cNvCxnSpPr/>
          <p:nvPr/>
        </p:nvCxnSpPr>
        <p:spPr bwMode="auto">
          <a:xfrm>
            <a:off x="3131840" y="1589713"/>
            <a:ext cx="2938876" cy="0"/>
          </a:xfrm>
          <a:prstGeom prst="straightConnector1">
            <a:avLst/>
          </a:prstGeom>
          <a:ln w="38100" cmpd="sng">
            <a:solidFill>
              <a:schemeClr val="bg1">
                <a:lumMod val="60000"/>
                <a:lumOff val="40000"/>
              </a:schemeClr>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7" name="TextBox 16"/>
          <p:cNvSpPr txBox="1"/>
          <p:nvPr/>
        </p:nvSpPr>
        <p:spPr>
          <a:xfrm>
            <a:off x="3279564" y="1780658"/>
            <a:ext cx="2606466" cy="307777"/>
          </a:xfrm>
          <a:prstGeom prst="rect">
            <a:avLst/>
          </a:prstGeom>
          <a:noFill/>
          <a:ln w="38100">
            <a:solidFill>
              <a:schemeClr val="bg1">
                <a:lumMod val="60000"/>
                <a:lumOff val="40000"/>
              </a:schemeClr>
            </a:solidFill>
          </a:ln>
        </p:spPr>
        <p:txBody>
          <a:bodyPr wrap="square" rtlCol="0">
            <a:spAutoFit/>
          </a:bodyPr>
          <a:lstStyle/>
          <a:p>
            <a:pPr algn="ctr"/>
            <a:r>
              <a:rPr lang="ru-RU" sz="1400" dirty="0">
                <a:solidFill>
                  <a:schemeClr val="bg1">
                    <a:lumMod val="60000"/>
                    <a:lumOff val="40000"/>
                  </a:schemeClr>
                </a:solidFill>
              </a:rPr>
              <a:t>1. Основание для расчетов</a:t>
            </a:r>
          </a:p>
        </p:txBody>
      </p:sp>
      <p:cxnSp>
        <p:nvCxnSpPr>
          <p:cNvPr id="19" name="Прямая со стрелкой 18"/>
          <p:cNvCxnSpPr/>
          <p:nvPr/>
        </p:nvCxnSpPr>
        <p:spPr bwMode="auto">
          <a:xfrm flipV="1">
            <a:off x="2742185" y="2351718"/>
            <a:ext cx="0" cy="2175142"/>
          </a:xfrm>
          <a:prstGeom prst="straightConnector1">
            <a:avLst/>
          </a:prstGeom>
          <a:ln w="38100" cmpd="sng">
            <a:solidFill>
              <a:srgbClr val="FF33CC"/>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2" name="TextBox 21"/>
          <p:cNvSpPr txBox="1"/>
          <p:nvPr/>
        </p:nvSpPr>
        <p:spPr>
          <a:xfrm>
            <a:off x="2892291" y="2917346"/>
            <a:ext cx="1995826" cy="523220"/>
          </a:xfrm>
          <a:prstGeom prst="rect">
            <a:avLst/>
          </a:prstGeom>
          <a:noFill/>
          <a:ln w="38100" cmpd="sng">
            <a:solidFill>
              <a:srgbClr val="FF33CC"/>
            </a:solidFill>
          </a:ln>
        </p:spPr>
        <p:txBody>
          <a:bodyPr wrap="square" rtlCol="0">
            <a:spAutoFit/>
          </a:bodyPr>
          <a:lstStyle/>
          <a:p>
            <a:pPr algn="ctr"/>
            <a:r>
              <a:rPr lang="ru-RU" sz="1400" dirty="0">
                <a:solidFill>
                  <a:srgbClr val="FF33CC"/>
                </a:solidFill>
              </a:rPr>
              <a:t>5. Выписка о зачислении</a:t>
            </a:r>
          </a:p>
        </p:txBody>
      </p:sp>
      <p:cxnSp>
        <p:nvCxnSpPr>
          <p:cNvPr id="23" name="Прямая со стрелкой 22"/>
          <p:cNvCxnSpPr/>
          <p:nvPr/>
        </p:nvCxnSpPr>
        <p:spPr bwMode="auto">
          <a:xfrm flipH="1">
            <a:off x="3150321" y="5244492"/>
            <a:ext cx="2920395" cy="0"/>
          </a:xfrm>
          <a:prstGeom prst="straightConnector1">
            <a:avLst/>
          </a:prstGeom>
          <a:ln w="38100" cmpd="sng">
            <a:solidFill>
              <a:srgbClr val="00B0F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36" name="TextBox 35"/>
          <p:cNvSpPr txBox="1"/>
          <p:nvPr/>
        </p:nvSpPr>
        <p:spPr>
          <a:xfrm>
            <a:off x="3307285" y="5464329"/>
            <a:ext cx="2606466" cy="523220"/>
          </a:xfrm>
          <a:prstGeom prst="rect">
            <a:avLst/>
          </a:prstGeom>
          <a:noFill/>
          <a:ln w="38100">
            <a:solidFill>
              <a:srgbClr val="00B0F0"/>
            </a:solidFill>
          </a:ln>
        </p:spPr>
        <p:txBody>
          <a:bodyPr wrap="square" rtlCol="0">
            <a:spAutoFit/>
          </a:bodyPr>
          <a:lstStyle/>
          <a:p>
            <a:pPr algn="ctr"/>
            <a:r>
              <a:rPr lang="ru-RU" sz="1400" dirty="0">
                <a:solidFill>
                  <a:srgbClr val="00B0F0"/>
                </a:solidFill>
              </a:rPr>
              <a:t>4. Перечисление денежных средств</a:t>
            </a:r>
          </a:p>
        </p:txBody>
      </p:sp>
      <p:cxnSp>
        <p:nvCxnSpPr>
          <p:cNvPr id="44" name="Прямая со стрелкой 43"/>
          <p:cNvCxnSpPr/>
          <p:nvPr/>
        </p:nvCxnSpPr>
        <p:spPr bwMode="auto">
          <a:xfrm flipV="1">
            <a:off x="7639940" y="2536742"/>
            <a:ext cx="0" cy="1990118"/>
          </a:xfrm>
          <a:prstGeom prst="straightConnector1">
            <a:avLst/>
          </a:prstGeom>
          <a:ln w="38100" cmpd="sng">
            <a:solidFill>
              <a:srgbClr val="FFC00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59" name="TextBox 58"/>
          <p:cNvSpPr txBox="1"/>
          <p:nvPr/>
        </p:nvSpPr>
        <p:spPr>
          <a:xfrm>
            <a:off x="5913751" y="3178956"/>
            <a:ext cx="1584176" cy="523220"/>
          </a:xfrm>
          <a:prstGeom prst="rect">
            <a:avLst/>
          </a:prstGeom>
          <a:noFill/>
          <a:ln w="38100">
            <a:solidFill>
              <a:srgbClr val="FFC000"/>
            </a:solidFill>
          </a:ln>
        </p:spPr>
        <p:txBody>
          <a:bodyPr wrap="square" rtlCol="0">
            <a:spAutoFit/>
          </a:bodyPr>
          <a:lstStyle/>
          <a:p>
            <a:pPr algn="ctr"/>
            <a:r>
              <a:rPr lang="ru-RU" sz="1400" dirty="0">
                <a:solidFill>
                  <a:srgbClr val="FFC000"/>
                </a:solidFill>
              </a:rPr>
              <a:t>4. Инкассовое поручение</a:t>
            </a:r>
          </a:p>
        </p:txBody>
      </p:sp>
      <p:sp>
        <p:nvSpPr>
          <p:cNvPr id="25" name="TextBox 24"/>
          <p:cNvSpPr txBox="1"/>
          <p:nvPr/>
        </p:nvSpPr>
        <p:spPr>
          <a:xfrm>
            <a:off x="8532440" y="591071"/>
            <a:ext cx="699230" cy="461665"/>
          </a:xfrm>
          <a:prstGeom prst="rect">
            <a:avLst/>
          </a:prstGeom>
          <a:noFill/>
        </p:spPr>
        <p:txBody>
          <a:bodyPr wrap="none" rtlCol="0">
            <a:spAutoFit/>
          </a:bodyPr>
          <a:lstStyle/>
          <a:p>
            <a:r>
              <a:rPr lang="ru-RU" sz="2400" b="1" dirty="0">
                <a:solidFill>
                  <a:schemeClr val="accent1">
                    <a:lumMod val="50000"/>
                  </a:schemeClr>
                </a:solidFill>
              </a:rPr>
              <a:t>243</a:t>
            </a:r>
          </a:p>
        </p:txBody>
      </p:sp>
      <p:sp>
        <p:nvSpPr>
          <p:cNvPr id="21" name="AutoShape 6"/>
          <p:cNvSpPr>
            <a:spLocks noChangeArrowheads="1"/>
          </p:cNvSpPr>
          <p:nvPr/>
        </p:nvSpPr>
        <p:spPr bwMode="auto">
          <a:xfrm>
            <a:off x="683568" y="4534313"/>
            <a:ext cx="2448272" cy="115212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dirty="0">
                <a:latin typeface="+mn-lt"/>
              </a:rPr>
              <a:t>Банк получателя</a:t>
            </a:r>
          </a:p>
          <a:p>
            <a:pPr algn="ctr"/>
            <a:r>
              <a:rPr lang="ru-RU" i="1" dirty="0">
                <a:latin typeface="+mn-lt"/>
              </a:rPr>
              <a:t>(исполняющий банк)</a:t>
            </a:r>
          </a:p>
        </p:txBody>
      </p:sp>
      <p:sp>
        <p:nvSpPr>
          <p:cNvPr id="26" name="TextBox 25"/>
          <p:cNvSpPr txBox="1"/>
          <p:nvPr/>
        </p:nvSpPr>
        <p:spPr>
          <a:xfrm>
            <a:off x="3298045" y="4372972"/>
            <a:ext cx="2606466" cy="307777"/>
          </a:xfrm>
          <a:prstGeom prst="rect">
            <a:avLst/>
          </a:prstGeom>
          <a:noFill/>
          <a:ln w="38100">
            <a:solidFill>
              <a:srgbClr val="00B0F0"/>
            </a:solidFill>
          </a:ln>
        </p:spPr>
        <p:txBody>
          <a:bodyPr wrap="square" rtlCol="0">
            <a:spAutoFit/>
          </a:bodyPr>
          <a:lstStyle/>
          <a:p>
            <a:pPr algn="ctr"/>
            <a:r>
              <a:rPr lang="ru-RU" sz="1400" dirty="0">
                <a:solidFill>
                  <a:srgbClr val="00B0F0"/>
                </a:solidFill>
              </a:rPr>
              <a:t>3. Инкассовое поручение</a:t>
            </a:r>
            <a:endParaRPr lang="ru-RU" sz="1400" i="1" dirty="0">
              <a:solidFill>
                <a:srgbClr val="00B0F0"/>
              </a:solidFill>
            </a:endParaRPr>
          </a:p>
        </p:txBody>
      </p:sp>
      <p:cxnSp>
        <p:nvCxnSpPr>
          <p:cNvPr id="27" name="Прямая со стрелкой 26"/>
          <p:cNvCxnSpPr/>
          <p:nvPr/>
        </p:nvCxnSpPr>
        <p:spPr bwMode="auto">
          <a:xfrm>
            <a:off x="3150321" y="4876533"/>
            <a:ext cx="2920395" cy="0"/>
          </a:xfrm>
          <a:prstGeom prst="straightConnector1">
            <a:avLst/>
          </a:prstGeom>
          <a:ln w="38100" cmpd="sng">
            <a:solidFill>
              <a:srgbClr val="00B0F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8" name="TextBox 27"/>
          <p:cNvSpPr txBox="1"/>
          <p:nvPr/>
        </p:nvSpPr>
        <p:spPr>
          <a:xfrm>
            <a:off x="179461" y="2784019"/>
            <a:ext cx="2016808" cy="1384995"/>
          </a:xfrm>
          <a:prstGeom prst="rect">
            <a:avLst/>
          </a:prstGeom>
          <a:noFill/>
          <a:ln w="38100" cmpd="sng">
            <a:solidFill>
              <a:srgbClr val="FF33CC"/>
            </a:solidFill>
          </a:ln>
        </p:spPr>
        <p:txBody>
          <a:bodyPr wrap="square" rtlCol="0">
            <a:spAutoFit/>
          </a:bodyPr>
          <a:lstStyle/>
          <a:p>
            <a:pPr algn="ctr"/>
            <a:r>
              <a:rPr lang="ru-RU" sz="1400" dirty="0">
                <a:solidFill>
                  <a:srgbClr val="FF33CC"/>
                </a:solidFill>
              </a:rPr>
              <a:t>2.  Выставление счета и передача документов, подтверждающих основание для расчетов</a:t>
            </a:r>
          </a:p>
        </p:txBody>
      </p:sp>
      <p:cxnSp>
        <p:nvCxnSpPr>
          <p:cNvPr id="29" name="Прямая со стрелкой 28"/>
          <p:cNvCxnSpPr/>
          <p:nvPr/>
        </p:nvCxnSpPr>
        <p:spPr bwMode="auto">
          <a:xfrm>
            <a:off x="2388548" y="2392726"/>
            <a:ext cx="0" cy="2141587"/>
          </a:xfrm>
          <a:prstGeom prst="straightConnector1">
            <a:avLst/>
          </a:prstGeom>
          <a:ln w="38100" cmpd="sng">
            <a:solidFill>
              <a:srgbClr val="FF33CC"/>
            </a:solidFill>
            <a:headEnd type="none" w="med" len="med"/>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46045444"/>
      </p:ext>
    </p:extLst>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80288" y="150167"/>
            <a:ext cx="8229600" cy="671736"/>
          </a:xfrm>
        </p:spPr>
        <p:txBody>
          <a:bodyPr>
            <a:normAutofit fontScale="90000"/>
          </a:bodyPr>
          <a:lstStyle/>
          <a:p>
            <a:pPr algn="ctr" eaLnBrk="1" hangingPunct="1">
              <a:defRPr/>
            </a:pPr>
            <a:r>
              <a:rPr lang="ru-RU" sz="2000" b="1" u="sng" dirty="0"/>
              <a:t>Расчеты  чеками</a:t>
            </a:r>
            <a:br>
              <a:rPr lang="ru-RU" sz="2000" b="1" u="sng" dirty="0"/>
            </a:br>
            <a:endParaRPr lang="ru-RU" sz="2000" b="1" u="sng" dirty="0"/>
          </a:p>
        </p:txBody>
      </p:sp>
      <p:sp>
        <p:nvSpPr>
          <p:cNvPr id="5" name="AutoShape 6"/>
          <p:cNvSpPr>
            <a:spLocks noChangeArrowheads="1"/>
          </p:cNvSpPr>
          <p:nvPr/>
        </p:nvSpPr>
        <p:spPr bwMode="auto">
          <a:xfrm>
            <a:off x="683568" y="1168590"/>
            <a:ext cx="2448272" cy="1224136"/>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algn="ctr"/>
            <a:r>
              <a:rPr lang="ru-RU" b="1" u="sng" dirty="0">
                <a:latin typeface="+mn-lt"/>
              </a:rPr>
              <a:t>Кредитор</a:t>
            </a:r>
          </a:p>
          <a:p>
            <a:pPr algn="ctr"/>
            <a:r>
              <a:rPr lang="ru-RU" dirty="0">
                <a:latin typeface="+mn-lt"/>
              </a:rPr>
              <a:t>по денежному обязательству</a:t>
            </a:r>
          </a:p>
          <a:p>
            <a:pPr algn="ctr"/>
            <a:r>
              <a:rPr lang="ru-RU" i="1" dirty="0">
                <a:latin typeface="+mn-lt"/>
              </a:rPr>
              <a:t>(чекодержатель)</a:t>
            </a:r>
          </a:p>
        </p:txBody>
      </p:sp>
      <p:sp>
        <p:nvSpPr>
          <p:cNvPr id="8" name="AutoShape 6"/>
          <p:cNvSpPr>
            <a:spLocks noChangeArrowheads="1"/>
          </p:cNvSpPr>
          <p:nvPr/>
        </p:nvSpPr>
        <p:spPr bwMode="auto">
          <a:xfrm>
            <a:off x="6230879" y="3958249"/>
            <a:ext cx="2664296" cy="115212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dirty="0">
                <a:latin typeface="+mn-lt"/>
              </a:rPr>
              <a:t>Банк плательщика</a:t>
            </a:r>
          </a:p>
          <a:p>
            <a:pPr algn="ctr"/>
            <a:r>
              <a:rPr lang="ru-RU" i="1" dirty="0">
                <a:latin typeface="+mn-lt"/>
              </a:rPr>
              <a:t>(банк-эмитент)</a:t>
            </a:r>
          </a:p>
        </p:txBody>
      </p:sp>
      <p:sp>
        <p:nvSpPr>
          <p:cNvPr id="9" name="AutoShape 6"/>
          <p:cNvSpPr>
            <a:spLocks noChangeArrowheads="1"/>
          </p:cNvSpPr>
          <p:nvPr/>
        </p:nvSpPr>
        <p:spPr bwMode="auto">
          <a:xfrm>
            <a:off x="6070716" y="1168590"/>
            <a:ext cx="2664296" cy="1368152"/>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algn="ctr"/>
            <a:r>
              <a:rPr lang="ru-RU" b="1" u="sng" dirty="0">
                <a:latin typeface="+mn-lt"/>
              </a:rPr>
              <a:t>Должник</a:t>
            </a:r>
          </a:p>
          <a:p>
            <a:pPr algn="ctr"/>
            <a:r>
              <a:rPr lang="ru-RU" dirty="0">
                <a:latin typeface="+mn-lt"/>
              </a:rPr>
              <a:t>по денежному обязательству</a:t>
            </a:r>
          </a:p>
          <a:p>
            <a:pPr algn="ctr"/>
            <a:r>
              <a:rPr lang="ru-RU" i="1" dirty="0">
                <a:latin typeface="+mn-lt"/>
              </a:rPr>
              <a:t>(чекодатель)</a:t>
            </a:r>
          </a:p>
        </p:txBody>
      </p:sp>
      <p:cxnSp>
        <p:nvCxnSpPr>
          <p:cNvPr id="10" name="Прямая со стрелкой 9"/>
          <p:cNvCxnSpPr/>
          <p:nvPr/>
        </p:nvCxnSpPr>
        <p:spPr bwMode="auto">
          <a:xfrm>
            <a:off x="3131840" y="1589713"/>
            <a:ext cx="2938876" cy="0"/>
          </a:xfrm>
          <a:prstGeom prst="straightConnector1">
            <a:avLst/>
          </a:prstGeom>
          <a:ln w="38100" cmpd="sng">
            <a:solidFill>
              <a:schemeClr val="bg1">
                <a:lumMod val="60000"/>
                <a:lumOff val="40000"/>
              </a:schemeClr>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7" name="TextBox 16"/>
          <p:cNvSpPr txBox="1"/>
          <p:nvPr/>
        </p:nvSpPr>
        <p:spPr>
          <a:xfrm>
            <a:off x="3279563" y="1052736"/>
            <a:ext cx="2606466" cy="307777"/>
          </a:xfrm>
          <a:prstGeom prst="rect">
            <a:avLst/>
          </a:prstGeom>
          <a:noFill/>
          <a:ln w="38100">
            <a:solidFill>
              <a:schemeClr val="bg1">
                <a:lumMod val="60000"/>
                <a:lumOff val="40000"/>
              </a:schemeClr>
            </a:solidFill>
          </a:ln>
        </p:spPr>
        <p:txBody>
          <a:bodyPr wrap="square" rtlCol="0">
            <a:spAutoFit/>
          </a:bodyPr>
          <a:lstStyle/>
          <a:p>
            <a:pPr algn="ctr"/>
            <a:r>
              <a:rPr lang="ru-RU" sz="1400" dirty="0">
                <a:solidFill>
                  <a:schemeClr val="bg1">
                    <a:lumMod val="60000"/>
                    <a:lumOff val="40000"/>
                  </a:schemeClr>
                </a:solidFill>
              </a:rPr>
              <a:t>4. Основание для расчетов</a:t>
            </a:r>
          </a:p>
        </p:txBody>
      </p:sp>
      <p:cxnSp>
        <p:nvCxnSpPr>
          <p:cNvPr id="19" name="Прямая со стрелкой 18"/>
          <p:cNvCxnSpPr/>
          <p:nvPr/>
        </p:nvCxnSpPr>
        <p:spPr bwMode="auto">
          <a:xfrm flipV="1">
            <a:off x="2519989" y="2351718"/>
            <a:ext cx="0" cy="2175142"/>
          </a:xfrm>
          <a:prstGeom prst="straightConnector1">
            <a:avLst/>
          </a:prstGeom>
          <a:ln w="38100" cmpd="sng">
            <a:solidFill>
              <a:srgbClr val="FF33CC"/>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23" name="Прямая со стрелкой 22"/>
          <p:cNvCxnSpPr/>
          <p:nvPr/>
        </p:nvCxnSpPr>
        <p:spPr bwMode="auto">
          <a:xfrm flipH="1">
            <a:off x="3150321" y="4666004"/>
            <a:ext cx="3080558" cy="0"/>
          </a:xfrm>
          <a:prstGeom prst="straightConnector1">
            <a:avLst/>
          </a:prstGeom>
          <a:ln w="38100" cmpd="sng">
            <a:solidFill>
              <a:srgbClr val="00B0F0"/>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44" name="Прямая со стрелкой 43"/>
          <p:cNvCxnSpPr/>
          <p:nvPr/>
        </p:nvCxnSpPr>
        <p:spPr bwMode="auto">
          <a:xfrm flipH="1" flipV="1">
            <a:off x="7084463" y="2492423"/>
            <a:ext cx="1" cy="1458373"/>
          </a:xfrm>
          <a:prstGeom prst="straightConnector1">
            <a:avLst/>
          </a:prstGeom>
          <a:ln w="38100" cmpd="sng">
            <a:solidFill>
              <a:srgbClr val="FFC00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59" name="TextBox 58"/>
          <p:cNvSpPr txBox="1"/>
          <p:nvPr/>
        </p:nvSpPr>
        <p:spPr>
          <a:xfrm>
            <a:off x="7502209" y="2723233"/>
            <a:ext cx="1584176" cy="738664"/>
          </a:xfrm>
          <a:prstGeom prst="rect">
            <a:avLst/>
          </a:prstGeom>
          <a:noFill/>
          <a:ln w="38100">
            <a:solidFill>
              <a:srgbClr val="FFC000"/>
            </a:solidFill>
          </a:ln>
        </p:spPr>
        <p:txBody>
          <a:bodyPr wrap="square" rtlCol="0">
            <a:spAutoFit/>
          </a:bodyPr>
          <a:lstStyle/>
          <a:p>
            <a:pPr algn="ctr"/>
            <a:r>
              <a:rPr lang="ru-RU" sz="1400" dirty="0">
                <a:solidFill>
                  <a:srgbClr val="FFC000"/>
                </a:solidFill>
              </a:rPr>
              <a:t>1. Заявление на выдачу чековой книжки</a:t>
            </a:r>
          </a:p>
        </p:txBody>
      </p:sp>
      <p:sp>
        <p:nvSpPr>
          <p:cNvPr id="25" name="TextBox 24"/>
          <p:cNvSpPr txBox="1"/>
          <p:nvPr/>
        </p:nvSpPr>
        <p:spPr>
          <a:xfrm>
            <a:off x="8532440" y="591071"/>
            <a:ext cx="699230" cy="461665"/>
          </a:xfrm>
          <a:prstGeom prst="rect">
            <a:avLst/>
          </a:prstGeom>
          <a:noFill/>
        </p:spPr>
        <p:txBody>
          <a:bodyPr wrap="none" rtlCol="0">
            <a:spAutoFit/>
          </a:bodyPr>
          <a:lstStyle/>
          <a:p>
            <a:r>
              <a:rPr lang="ru-RU" sz="2400" b="1" dirty="0">
                <a:solidFill>
                  <a:schemeClr val="accent1">
                    <a:lumMod val="50000"/>
                  </a:schemeClr>
                </a:solidFill>
              </a:rPr>
              <a:t>244</a:t>
            </a:r>
          </a:p>
        </p:txBody>
      </p:sp>
      <p:sp>
        <p:nvSpPr>
          <p:cNvPr id="21" name="AutoShape 6"/>
          <p:cNvSpPr>
            <a:spLocks noChangeArrowheads="1"/>
          </p:cNvSpPr>
          <p:nvPr/>
        </p:nvSpPr>
        <p:spPr bwMode="auto">
          <a:xfrm>
            <a:off x="702049" y="4008206"/>
            <a:ext cx="2448272" cy="115212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dirty="0">
                <a:latin typeface="+mn-lt"/>
              </a:rPr>
              <a:t>Банк получателя</a:t>
            </a:r>
          </a:p>
          <a:p>
            <a:pPr algn="ctr"/>
            <a:r>
              <a:rPr lang="ru-RU" i="1" dirty="0">
                <a:latin typeface="+mn-lt"/>
              </a:rPr>
              <a:t>(исполняющий банк)</a:t>
            </a:r>
          </a:p>
        </p:txBody>
      </p:sp>
      <p:sp>
        <p:nvSpPr>
          <p:cNvPr id="26" name="TextBox 25"/>
          <p:cNvSpPr txBox="1"/>
          <p:nvPr/>
        </p:nvSpPr>
        <p:spPr>
          <a:xfrm>
            <a:off x="3402395" y="3746596"/>
            <a:ext cx="2606466" cy="523220"/>
          </a:xfrm>
          <a:prstGeom prst="rect">
            <a:avLst/>
          </a:prstGeom>
          <a:noFill/>
          <a:ln w="38100">
            <a:solidFill>
              <a:srgbClr val="00B0F0"/>
            </a:solidFill>
          </a:ln>
        </p:spPr>
        <p:txBody>
          <a:bodyPr wrap="square" rtlCol="0">
            <a:spAutoFit/>
          </a:bodyPr>
          <a:lstStyle/>
          <a:p>
            <a:pPr algn="ctr"/>
            <a:r>
              <a:rPr lang="ru-RU" sz="1400" dirty="0">
                <a:solidFill>
                  <a:srgbClr val="00B0F0"/>
                </a:solidFill>
              </a:rPr>
              <a:t>6. Инкассовое поручение и документы</a:t>
            </a:r>
            <a:endParaRPr lang="ru-RU" sz="1400" i="1" dirty="0">
              <a:solidFill>
                <a:srgbClr val="00B0F0"/>
              </a:solidFill>
            </a:endParaRPr>
          </a:p>
        </p:txBody>
      </p:sp>
      <p:cxnSp>
        <p:nvCxnSpPr>
          <p:cNvPr id="27" name="Прямая со стрелкой 26"/>
          <p:cNvCxnSpPr/>
          <p:nvPr/>
        </p:nvCxnSpPr>
        <p:spPr bwMode="auto">
          <a:xfrm>
            <a:off x="3203248" y="4449242"/>
            <a:ext cx="3068337" cy="0"/>
          </a:xfrm>
          <a:prstGeom prst="straightConnector1">
            <a:avLst/>
          </a:prstGeom>
          <a:ln w="38100" cmpd="sng">
            <a:solidFill>
              <a:srgbClr val="00B0F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8" name="TextBox 27"/>
          <p:cNvSpPr txBox="1"/>
          <p:nvPr/>
        </p:nvSpPr>
        <p:spPr>
          <a:xfrm>
            <a:off x="76912" y="2808347"/>
            <a:ext cx="2016808" cy="738664"/>
          </a:xfrm>
          <a:prstGeom prst="rect">
            <a:avLst/>
          </a:prstGeom>
          <a:noFill/>
          <a:ln w="38100" cmpd="sng">
            <a:solidFill>
              <a:srgbClr val="FF33CC"/>
            </a:solidFill>
          </a:ln>
        </p:spPr>
        <p:txBody>
          <a:bodyPr wrap="square" rtlCol="0">
            <a:spAutoFit/>
          </a:bodyPr>
          <a:lstStyle/>
          <a:p>
            <a:pPr algn="ctr"/>
            <a:r>
              <a:rPr lang="ru-RU" sz="1400" dirty="0">
                <a:solidFill>
                  <a:srgbClr val="FF33CC"/>
                </a:solidFill>
              </a:rPr>
              <a:t>6.  Документы на оплату и реестр чеков</a:t>
            </a:r>
          </a:p>
        </p:txBody>
      </p:sp>
      <p:cxnSp>
        <p:nvCxnSpPr>
          <p:cNvPr id="29" name="Прямая со стрелкой 28"/>
          <p:cNvCxnSpPr/>
          <p:nvPr/>
        </p:nvCxnSpPr>
        <p:spPr bwMode="auto">
          <a:xfrm>
            <a:off x="2243266" y="2392726"/>
            <a:ext cx="0" cy="1615480"/>
          </a:xfrm>
          <a:prstGeom prst="straightConnector1">
            <a:avLst/>
          </a:prstGeom>
          <a:ln w="38100" cmpd="sng">
            <a:solidFill>
              <a:srgbClr val="FF33CC"/>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20" name="Прямая со стрелкой 19"/>
          <p:cNvCxnSpPr/>
          <p:nvPr/>
        </p:nvCxnSpPr>
        <p:spPr bwMode="auto">
          <a:xfrm>
            <a:off x="7351588" y="2536742"/>
            <a:ext cx="1" cy="1414054"/>
          </a:xfrm>
          <a:prstGeom prst="straightConnector1">
            <a:avLst/>
          </a:prstGeom>
          <a:ln w="38100" cmpd="sng">
            <a:solidFill>
              <a:srgbClr val="FFC00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4" name="TextBox 23"/>
          <p:cNvSpPr txBox="1"/>
          <p:nvPr/>
        </p:nvSpPr>
        <p:spPr>
          <a:xfrm>
            <a:off x="4919737" y="3092565"/>
            <a:ext cx="2012473" cy="523220"/>
          </a:xfrm>
          <a:prstGeom prst="rect">
            <a:avLst/>
          </a:prstGeom>
          <a:noFill/>
          <a:ln w="38100">
            <a:solidFill>
              <a:srgbClr val="FFC000"/>
            </a:solidFill>
          </a:ln>
        </p:spPr>
        <p:txBody>
          <a:bodyPr wrap="square" rtlCol="0">
            <a:spAutoFit/>
          </a:bodyPr>
          <a:lstStyle/>
          <a:p>
            <a:pPr algn="ctr"/>
            <a:r>
              <a:rPr lang="ru-RU" sz="1400" dirty="0">
                <a:solidFill>
                  <a:srgbClr val="FFC000"/>
                </a:solidFill>
              </a:rPr>
              <a:t>3. Выдача чековой книжки</a:t>
            </a:r>
          </a:p>
        </p:txBody>
      </p:sp>
      <p:sp>
        <p:nvSpPr>
          <p:cNvPr id="30" name="AutoShape 5"/>
          <p:cNvSpPr>
            <a:spLocks noChangeArrowheads="1"/>
          </p:cNvSpPr>
          <p:nvPr/>
        </p:nvSpPr>
        <p:spPr bwMode="auto">
          <a:xfrm>
            <a:off x="7879222" y="5314222"/>
            <a:ext cx="1143569" cy="794824"/>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100" b="1" dirty="0">
                <a:solidFill>
                  <a:schemeClr val="tx2">
                    <a:lumMod val="50000"/>
                  </a:schemeClr>
                </a:solidFill>
              </a:rPr>
              <a:t>Расчетный счет</a:t>
            </a:r>
          </a:p>
        </p:txBody>
      </p:sp>
      <p:sp>
        <p:nvSpPr>
          <p:cNvPr id="31" name="AutoShape 5"/>
          <p:cNvSpPr>
            <a:spLocks noChangeArrowheads="1"/>
          </p:cNvSpPr>
          <p:nvPr/>
        </p:nvSpPr>
        <p:spPr bwMode="auto">
          <a:xfrm>
            <a:off x="5976701" y="5284465"/>
            <a:ext cx="1586327" cy="824581"/>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Autofit/>
          </a:bodyPr>
          <a:lstStyle/>
          <a:p>
            <a:pPr algn="ctr">
              <a:lnSpc>
                <a:spcPct val="120000"/>
              </a:lnSpc>
              <a:defRPr/>
            </a:pPr>
            <a:r>
              <a:rPr lang="ru-RU" sz="1100" b="1" dirty="0">
                <a:solidFill>
                  <a:schemeClr val="tx2">
                    <a:lumMod val="50000"/>
                  </a:schemeClr>
                </a:solidFill>
              </a:rPr>
              <a:t>Счет для расчетов чеками («расчетные чеки»)</a:t>
            </a:r>
          </a:p>
        </p:txBody>
      </p:sp>
      <p:sp>
        <p:nvSpPr>
          <p:cNvPr id="32" name="Выгнутая вниз стрелка 31"/>
          <p:cNvSpPr/>
          <p:nvPr/>
        </p:nvSpPr>
        <p:spPr bwMode="auto">
          <a:xfrm flipH="1">
            <a:off x="6345800" y="6146750"/>
            <a:ext cx="2434455" cy="129433"/>
          </a:xfrm>
          <a:prstGeom prst="curvedUpArrow">
            <a:avLst/>
          </a:prstGeom>
          <a:solidFill>
            <a:srgbClr val="0070C0"/>
          </a:solidFill>
          <a:ln w="38100" cap="flat" cmpd="sng" algn="ctr">
            <a:solidFill>
              <a:schemeClr val="accent2">
                <a:lumMod val="50000"/>
              </a:schemeClr>
            </a:solidFill>
            <a:prstDash val="solid"/>
            <a:round/>
            <a:headEnd type="none" w="med" len="med"/>
            <a:tailEnd type="none" w="med" len="med"/>
          </a:ln>
          <a:effectLst/>
        </p:spPr>
        <p:txBody>
          <a:bodyPr/>
          <a:lstStyle/>
          <a:p>
            <a:pPr>
              <a:defRPr/>
            </a:pPr>
            <a:endParaRPr lang="ru-RU" dirty="0">
              <a:solidFill>
                <a:srgbClr val="00B0F0"/>
              </a:solidFill>
              <a:effectLst>
                <a:outerShdw blurRad="38100" dist="38100" dir="2700000" algn="tl">
                  <a:srgbClr val="000000">
                    <a:alpha val="43137"/>
                  </a:srgbClr>
                </a:outerShdw>
              </a:effectLst>
            </a:endParaRPr>
          </a:p>
        </p:txBody>
      </p:sp>
      <p:sp>
        <p:nvSpPr>
          <p:cNvPr id="33" name="TextBox 32"/>
          <p:cNvSpPr txBox="1"/>
          <p:nvPr/>
        </p:nvSpPr>
        <p:spPr>
          <a:xfrm>
            <a:off x="6575775" y="6340900"/>
            <a:ext cx="2252030" cy="307777"/>
          </a:xfrm>
          <a:prstGeom prst="rect">
            <a:avLst/>
          </a:prstGeom>
          <a:noFill/>
          <a:ln w="38100">
            <a:solidFill>
              <a:schemeClr val="accent2">
                <a:lumMod val="60000"/>
                <a:lumOff val="40000"/>
              </a:schemeClr>
            </a:solidFill>
          </a:ln>
        </p:spPr>
        <p:txBody>
          <a:bodyPr wrap="square" rtlCol="0">
            <a:spAutoFit/>
          </a:bodyPr>
          <a:lstStyle/>
          <a:p>
            <a:pPr algn="ctr"/>
            <a:r>
              <a:rPr lang="ru-RU" sz="1400" b="1" dirty="0">
                <a:solidFill>
                  <a:schemeClr val="accent2">
                    <a:lumMod val="60000"/>
                    <a:lumOff val="40000"/>
                  </a:schemeClr>
                </a:solidFill>
              </a:rPr>
              <a:t>2. Депонирование</a:t>
            </a:r>
          </a:p>
        </p:txBody>
      </p:sp>
      <p:sp>
        <p:nvSpPr>
          <p:cNvPr id="34" name="TextBox 33"/>
          <p:cNvSpPr txBox="1"/>
          <p:nvPr/>
        </p:nvSpPr>
        <p:spPr>
          <a:xfrm>
            <a:off x="3298045" y="2043941"/>
            <a:ext cx="2606466" cy="307777"/>
          </a:xfrm>
          <a:prstGeom prst="rect">
            <a:avLst/>
          </a:prstGeom>
          <a:noFill/>
          <a:ln w="38100">
            <a:solidFill>
              <a:schemeClr val="bg1">
                <a:lumMod val="60000"/>
                <a:lumOff val="40000"/>
              </a:schemeClr>
            </a:solidFill>
          </a:ln>
        </p:spPr>
        <p:txBody>
          <a:bodyPr wrap="square" rtlCol="0">
            <a:spAutoFit/>
          </a:bodyPr>
          <a:lstStyle/>
          <a:p>
            <a:pPr algn="ctr"/>
            <a:r>
              <a:rPr lang="ru-RU" sz="1400" dirty="0">
                <a:solidFill>
                  <a:schemeClr val="bg1">
                    <a:lumMod val="60000"/>
                    <a:lumOff val="40000"/>
                  </a:schemeClr>
                </a:solidFill>
              </a:rPr>
              <a:t>5. Передача чека</a:t>
            </a:r>
          </a:p>
        </p:txBody>
      </p:sp>
      <p:cxnSp>
        <p:nvCxnSpPr>
          <p:cNvPr id="35" name="Прямая со стрелкой 34"/>
          <p:cNvCxnSpPr>
            <a:stCxn id="9" idx="1"/>
          </p:cNvCxnSpPr>
          <p:nvPr/>
        </p:nvCxnSpPr>
        <p:spPr bwMode="auto">
          <a:xfrm flipH="1">
            <a:off x="3150321" y="1852666"/>
            <a:ext cx="2920395" cy="1"/>
          </a:xfrm>
          <a:prstGeom prst="straightConnector1">
            <a:avLst/>
          </a:prstGeom>
          <a:ln w="38100" cmpd="sng">
            <a:solidFill>
              <a:schemeClr val="bg1">
                <a:lumMod val="60000"/>
                <a:lumOff val="40000"/>
              </a:schemeClr>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38" name="TextBox 37"/>
          <p:cNvSpPr txBox="1"/>
          <p:nvPr/>
        </p:nvSpPr>
        <p:spPr>
          <a:xfrm>
            <a:off x="2692068" y="2654459"/>
            <a:ext cx="1890728" cy="523220"/>
          </a:xfrm>
          <a:prstGeom prst="rect">
            <a:avLst/>
          </a:prstGeom>
          <a:noFill/>
          <a:ln w="38100" cmpd="sng">
            <a:solidFill>
              <a:srgbClr val="FF33CC"/>
            </a:solidFill>
          </a:ln>
        </p:spPr>
        <p:txBody>
          <a:bodyPr wrap="square" rtlCol="0">
            <a:spAutoFit/>
          </a:bodyPr>
          <a:lstStyle/>
          <a:p>
            <a:pPr algn="ctr"/>
            <a:r>
              <a:rPr lang="ru-RU" sz="1400" dirty="0">
                <a:solidFill>
                  <a:srgbClr val="FF33CC"/>
                </a:solidFill>
              </a:rPr>
              <a:t>8.  Выписка о зачислении</a:t>
            </a:r>
          </a:p>
        </p:txBody>
      </p:sp>
      <p:sp>
        <p:nvSpPr>
          <p:cNvPr id="40" name="TextBox 39"/>
          <p:cNvSpPr txBox="1"/>
          <p:nvPr/>
        </p:nvSpPr>
        <p:spPr>
          <a:xfrm>
            <a:off x="3403630" y="4801210"/>
            <a:ext cx="2482399" cy="738664"/>
          </a:xfrm>
          <a:prstGeom prst="rect">
            <a:avLst/>
          </a:prstGeom>
          <a:noFill/>
          <a:ln w="38100">
            <a:solidFill>
              <a:srgbClr val="00B0F0"/>
            </a:solidFill>
          </a:ln>
        </p:spPr>
        <p:txBody>
          <a:bodyPr wrap="square" rtlCol="0">
            <a:spAutoFit/>
          </a:bodyPr>
          <a:lstStyle/>
          <a:p>
            <a:pPr algn="ctr"/>
            <a:r>
              <a:rPr lang="ru-RU" sz="1400" dirty="0">
                <a:solidFill>
                  <a:srgbClr val="00B0F0"/>
                </a:solidFill>
              </a:rPr>
              <a:t>7. Перечисление денежных средств, зачисление на счет кредитора</a:t>
            </a:r>
            <a:endParaRPr lang="ru-RU" sz="1400" i="1" dirty="0">
              <a:solidFill>
                <a:srgbClr val="00B0F0"/>
              </a:solidFill>
            </a:endParaRPr>
          </a:p>
        </p:txBody>
      </p:sp>
    </p:spTree>
    <p:extLst>
      <p:ext uri="{BB962C8B-B14F-4D97-AF65-F5344CB8AC3E}">
        <p14:creationId xmlns:p14="http://schemas.microsoft.com/office/powerpoint/2010/main" val="1751550480"/>
      </p:ext>
    </p:extLst>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95536" y="116632"/>
            <a:ext cx="7879222" cy="4431983"/>
          </a:xfrm>
          <a:prstGeom prst="rect">
            <a:avLst/>
          </a:prstGeom>
        </p:spPr>
        <p:txBody>
          <a:bodyPr wrap="square">
            <a:spAutoFit/>
          </a:bodyPr>
          <a:lstStyle/>
          <a:p>
            <a:pPr algn="ctr" eaLnBrk="0" fontAlgn="base" hangingPunct="0">
              <a:spcBef>
                <a:spcPct val="0"/>
              </a:spcBef>
              <a:spcAft>
                <a:spcPct val="0"/>
              </a:spcAft>
              <a:defRPr/>
            </a:pPr>
            <a:r>
              <a:rPr lang="ru-RU" sz="1600" kern="0" dirty="0"/>
              <a:t>Гражданское право (особенная часть)</a:t>
            </a:r>
          </a:p>
          <a:p>
            <a:pPr algn="ctr" eaLnBrk="0" fontAlgn="base" hangingPunct="0">
              <a:spcBef>
                <a:spcPct val="0"/>
              </a:spcBef>
              <a:spcAft>
                <a:spcPct val="0"/>
              </a:spcAft>
              <a:defRPr/>
            </a:pPr>
            <a:r>
              <a:rPr lang="ru-RU" sz="1600" kern="0" dirty="0"/>
              <a:t>направление подготовки </a:t>
            </a:r>
          </a:p>
          <a:p>
            <a:pPr algn="ctr" eaLnBrk="0" fontAlgn="base" hangingPunct="0">
              <a:spcBef>
                <a:spcPct val="0"/>
              </a:spcBef>
              <a:spcAft>
                <a:spcPct val="0"/>
              </a:spcAft>
              <a:defRPr/>
            </a:pPr>
            <a:r>
              <a:rPr lang="ru-RU" sz="1600" kern="0" dirty="0"/>
              <a:t>«Правовое обеспечение национальной безопасности»</a:t>
            </a:r>
          </a:p>
          <a:p>
            <a:pPr algn="ctr" eaLnBrk="0" fontAlgn="base" hangingPunct="0">
              <a:spcBef>
                <a:spcPct val="0"/>
              </a:spcBef>
              <a:spcAft>
                <a:spcPct val="0"/>
              </a:spcAft>
              <a:defRPr/>
            </a:pPr>
            <a:r>
              <a:rPr lang="ru-RU" sz="1600" kern="0" dirty="0"/>
              <a:t>(уровень </a:t>
            </a:r>
            <a:r>
              <a:rPr lang="ru-RU" sz="1600" kern="0" dirty="0" err="1"/>
              <a:t>специалитета</a:t>
            </a:r>
            <a:r>
              <a:rPr lang="ru-RU" sz="1600" kern="0" dirty="0"/>
              <a:t>)</a:t>
            </a:r>
          </a:p>
          <a:p>
            <a:pPr algn="ctr" eaLnBrk="0" fontAlgn="base" hangingPunct="0">
              <a:spcBef>
                <a:spcPct val="0"/>
              </a:spcBef>
              <a:spcAft>
                <a:spcPct val="0"/>
              </a:spcAft>
              <a:defRPr/>
            </a:pPr>
            <a:endParaRPr lang="ru-RU" sz="28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Модуль 7. Обязательства по совместной деятельности </a:t>
            </a:r>
          </a:p>
          <a:p>
            <a:pPr algn="ctr" eaLnBrk="0" fontAlgn="base" hangingPunct="0">
              <a:spcBef>
                <a:spcPct val="0"/>
              </a:spcBef>
              <a:spcAft>
                <a:spcPct val="0"/>
              </a:spcAft>
              <a:defRPr/>
            </a:pP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      Лекция. Тема 1.</a:t>
            </a:r>
            <a:r>
              <a:rPr lang="en-US" sz="2400" b="1" kern="0" dirty="0">
                <a:solidFill>
                  <a:srgbClr val="FF8600"/>
                </a:solidFill>
                <a:effectLst>
                  <a:outerShdw blurRad="38100" dist="38100" dir="2700000" algn="tl">
                    <a:srgbClr val="000000"/>
                  </a:outerShdw>
                </a:effectLst>
              </a:rPr>
              <a:t>    </a:t>
            </a: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Договор простого товарищества</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(о совместной деятельности)</a:t>
            </a:r>
          </a:p>
          <a:p>
            <a:pPr algn="ctr" eaLnBrk="0" fontAlgn="base" hangingPunct="0">
              <a:spcBef>
                <a:spcPct val="0"/>
              </a:spcBef>
              <a:spcAft>
                <a:spcPct val="0"/>
              </a:spcAft>
              <a:defRPr/>
            </a:pPr>
            <a:endParaRPr lang="ru-RU" sz="2800" b="1" kern="0" dirty="0">
              <a:solidFill>
                <a:srgbClr val="FF8600"/>
              </a:solidFill>
              <a:effectLst>
                <a:outerShdw blurRad="38100" dist="38100" dir="2700000" algn="tl">
                  <a:srgbClr val="000000"/>
                </a:outerShdw>
              </a:effectLst>
            </a:endParaRPr>
          </a:p>
        </p:txBody>
      </p:sp>
      <p:sp>
        <p:nvSpPr>
          <p:cNvPr id="4" name="TextBox 3"/>
          <p:cNvSpPr txBox="1"/>
          <p:nvPr/>
        </p:nvSpPr>
        <p:spPr>
          <a:xfrm>
            <a:off x="8467640" y="548680"/>
            <a:ext cx="827584" cy="492443"/>
          </a:xfrm>
          <a:prstGeom prst="rect">
            <a:avLst/>
          </a:prstGeom>
          <a:noFill/>
        </p:spPr>
        <p:txBody>
          <a:bodyPr wrap="square" rtlCol="0">
            <a:spAutoFit/>
          </a:bodyPr>
          <a:lstStyle/>
          <a:p>
            <a:pPr algn="ctr" fontAlgn="base">
              <a:spcBef>
                <a:spcPct val="0"/>
              </a:spcBef>
              <a:spcAft>
                <a:spcPct val="0"/>
              </a:spcAft>
            </a:pPr>
            <a:r>
              <a:rPr lang="ru-RU" sz="2600" b="1" dirty="0">
                <a:solidFill>
                  <a:srgbClr val="40464F"/>
                </a:solidFill>
              </a:rPr>
              <a:t>238</a:t>
            </a:r>
          </a:p>
        </p:txBody>
      </p:sp>
      <p:sp>
        <p:nvSpPr>
          <p:cNvPr id="2" name="Прямоугольник 1">
            <a:extLst>
              <a:ext uri="{FF2B5EF4-FFF2-40B4-BE49-F238E27FC236}">
                <a16:creationId xmlns:a16="http://schemas.microsoft.com/office/drawing/2014/main" xmlns="" id="{BAF947E1-F662-2947-B638-E7DE2ED7AE65}"/>
              </a:ext>
            </a:extLst>
          </p:cNvPr>
          <p:cNvSpPr/>
          <p:nvPr/>
        </p:nvSpPr>
        <p:spPr>
          <a:xfrm>
            <a:off x="4132707" y="5142216"/>
            <a:ext cx="4572000" cy="1323439"/>
          </a:xfrm>
          <a:prstGeom prst="rect">
            <a:avLst/>
          </a:prstGeom>
        </p:spPr>
        <p:txBody>
          <a:bodyPr>
            <a:spAutoFit/>
          </a:bodyPr>
          <a:lstStyle/>
          <a:p>
            <a:pPr algn="r">
              <a:defRPr/>
            </a:pPr>
            <a:r>
              <a:rPr lang="ru-RU" sz="1600" b="1" dirty="0">
                <a:effectLst>
                  <a:outerShdw blurRad="38100" dist="38100" dir="2700000" algn="tl">
                    <a:srgbClr val="000000">
                      <a:alpha val="43137"/>
                    </a:srgbClr>
                  </a:outerShdw>
                </a:effectLst>
              </a:rPr>
              <a:t>Козлова Елена Борисовна</a:t>
            </a:r>
            <a:r>
              <a:rPr lang="ru-RU" sz="1600" dirty="0">
                <a:effectLst>
                  <a:outerShdw blurRad="38100" dist="38100" dir="2700000" algn="tl">
                    <a:srgbClr val="000000">
                      <a:alpha val="43137"/>
                    </a:srgbClr>
                  </a:outerShdw>
                </a:effectLst>
              </a:rPr>
              <a:t> </a:t>
            </a:r>
          </a:p>
          <a:p>
            <a:pPr algn="r">
              <a:defRPr/>
            </a:pPr>
            <a:r>
              <a:rPr lang="ru-RU" sz="1600" dirty="0">
                <a:effectLst>
                  <a:outerShdw blurRad="38100" dist="38100" dir="2700000" algn="tl">
                    <a:srgbClr val="000000">
                      <a:alpha val="43137"/>
                    </a:srgbClr>
                  </a:outerShdw>
                </a:effectLst>
              </a:rPr>
              <a:t>профессор кафедры  гражданского и предпринимательского права</a:t>
            </a:r>
          </a:p>
          <a:p>
            <a:pPr algn="r">
              <a:defRPr/>
            </a:pPr>
            <a:r>
              <a:rPr lang="ru-RU" sz="1600" dirty="0">
                <a:effectLst>
                  <a:outerShdw blurRad="38100" dist="38100" dir="2700000" algn="tl">
                    <a:srgbClr val="000000">
                      <a:alpha val="43137"/>
                    </a:srgbClr>
                  </a:outerShdw>
                </a:effectLst>
              </a:rPr>
              <a:t>ВГУЮ (РПА Минюста России),</a:t>
            </a:r>
          </a:p>
          <a:p>
            <a:pPr algn="r">
              <a:defRPr/>
            </a:pPr>
            <a:r>
              <a:rPr lang="ru-RU" sz="1600" dirty="0">
                <a:effectLst>
                  <a:outerShdw blurRad="38100" dist="38100" dir="2700000" algn="tl">
                    <a:srgbClr val="000000">
                      <a:alpha val="43137"/>
                    </a:srgbClr>
                  </a:outerShdw>
                </a:effectLst>
              </a:rPr>
              <a:t>доктор юридических наук, доцент</a:t>
            </a:r>
          </a:p>
        </p:txBody>
      </p:sp>
      <p:sp>
        <p:nvSpPr>
          <p:cNvPr id="3" name="Прямоугольник 2">
            <a:extLst>
              <a:ext uri="{FF2B5EF4-FFF2-40B4-BE49-F238E27FC236}">
                <a16:creationId xmlns:a16="http://schemas.microsoft.com/office/drawing/2014/main" xmlns="" id="{73200973-370E-4D49-826C-79771E85D82B}"/>
              </a:ext>
            </a:extLst>
          </p:cNvPr>
          <p:cNvSpPr/>
          <p:nvPr/>
        </p:nvSpPr>
        <p:spPr>
          <a:xfrm>
            <a:off x="676809" y="6190734"/>
            <a:ext cx="3026470" cy="369332"/>
          </a:xfrm>
          <a:prstGeom prst="rect">
            <a:avLst/>
          </a:prstGeom>
        </p:spPr>
        <p:txBody>
          <a:bodyPr wrap="none">
            <a:spAutoFit/>
          </a:bodyPr>
          <a:lstStyle/>
          <a:p>
            <a:r>
              <a:rPr lang="ru-RU" dirty="0"/>
              <a:t>© Козлова Е.Б., 2018-2019</a:t>
            </a:r>
          </a:p>
        </p:txBody>
      </p:sp>
    </p:spTree>
    <p:extLst>
      <p:ext uri="{BB962C8B-B14F-4D97-AF65-F5344CB8AC3E}">
        <p14:creationId xmlns:p14="http://schemas.microsoft.com/office/powerpoint/2010/main" val="2772405317"/>
      </p:ext>
    </p:extLst>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4" y="546683"/>
            <a:ext cx="7832152" cy="2315476"/>
          </a:xfrm>
          <a:solidFill>
            <a:schemeClr val="accent1">
              <a:lumMod val="50000"/>
            </a:schemeClr>
          </a:solidFill>
          <a:ln w="38100" cmpd="sng">
            <a:solidFill>
              <a:srgbClr val="869AA9"/>
            </a:solidFill>
            <a:prstDash val="solid"/>
          </a:ln>
        </p:spPr>
        <p:txBody>
          <a:bodyPr>
            <a:normAutofit/>
          </a:bodyPr>
          <a:lstStyle/>
          <a:p>
            <a:pPr algn="ctr">
              <a:defRPr/>
            </a:pPr>
            <a:r>
              <a:rPr lang="ru-RU" sz="1800" b="1" u="sng" dirty="0"/>
              <a:t>Договор простого товарищества (о совместной деятельности)</a:t>
            </a:r>
            <a:r>
              <a:rPr lang="ru-RU" sz="1800" b="1" dirty="0"/>
              <a:t> –</a:t>
            </a:r>
            <a:br>
              <a:rPr lang="ru-RU" sz="1800" b="1" dirty="0"/>
            </a:br>
            <a:r>
              <a:rPr lang="ru-RU" sz="1800" b="1" dirty="0"/>
              <a:t/>
            </a:r>
            <a:br>
              <a:rPr lang="ru-RU" sz="1800" b="1" dirty="0"/>
            </a:br>
            <a:r>
              <a:rPr lang="ru-RU" sz="1800" dirty="0">
                <a:solidFill>
                  <a:srgbClr val="FFFFFF"/>
                </a:solidFill>
              </a:rPr>
              <a:t>договор, по которому  </a:t>
            </a:r>
            <a:r>
              <a:rPr lang="ru-RU" sz="1800" dirty="0">
                <a:solidFill>
                  <a:schemeClr val="tx1"/>
                </a:solidFill>
              </a:rPr>
              <a:t>двое или несколько лиц (товарищей) обязуются соединить свои вклады и совместно действовать без образования юридического лица для извлечения прибыли или достижения иной не противоречащей закону цели </a:t>
            </a:r>
            <a:br>
              <a:rPr lang="ru-RU" sz="1800" dirty="0">
                <a:solidFill>
                  <a:schemeClr val="tx1"/>
                </a:solidFill>
              </a:rPr>
            </a:br>
            <a:r>
              <a:rPr lang="ru-RU" sz="1800" dirty="0">
                <a:solidFill>
                  <a:schemeClr val="tx1"/>
                </a:solidFill>
              </a:rPr>
              <a:t> (ст. 1041 ГК РФ)</a:t>
            </a:r>
            <a:br>
              <a:rPr lang="ru-RU" sz="1800" dirty="0">
                <a:solidFill>
                  <a:schemeClr val="tx1"/>
                </a:solidFill>
              </a:rPr>
            </a:br>
            <a:endParaRPr lang="ru-RU" sz="1800" dirty="0">
              <a:solidFill>
                <a:schemeClr val="tx1"/>
              </a:solidFill>
            </a:endParaRPr>
          </a:p>
        </p:txBody>
      </p:sp>
      <p:sp>
        <p:nvSpPr>
          <p:cNvPr id="4" name="Прямоугольник 3"/>
          <p:cNvSpPr/>
          <p:nvPr/>
        </p:nvSpPr>
        <p:spPr bwMode="auto">
          <a:xfrm>
            <a:off x="468314" y="3220457"/>
            <a:ext cx="8363380" cy="896418"/>
          </a:xfrm>
          <a:prstGeom prst="rect">
            <a:avLst/>
          </a:prstGeom>
          <a:solidFill>
            <a:schemeClr val="accent1">
              <a:lumMod val="50000"/>
            </a:schemeClr>
          </a:solidFill>
          <a:ln w="38100" cap="sq" cmpd="sng" algn="ctr">
            <a:solidFill>
              <a:schemeClr val="bg2">
                <a:lumMod val="50000"/>
                <a:lumOff val="50000"/>
              </a:schemeClr>
            </a:solidFill>
            <a:prstDash val="solid"/>
            <a:round/>
            <a:headEnd type="none" w="med" len="med"/>
            <a:tailEnd type="none" w="med" len="med"/>
          </a:ln>
          <a:effectLst/>
        </p:spPr>
        <p:txBody>
          <a:bodyPr anchor="ctr"/>
          <a:lstStyle/>
          <a:p>
            <a:pPr algn="ctr">
              <a:defRPr/>
            </a:pPr>
            <a:r>
              <a:rPr lang="ru-RU" b="1" u="sng" dirty="0">
                <a:solidFill>
                  <a:srgbClr val="FF8600"/>
                </a:solidFill>
                <a:effectLst>
                  <a:outerShdw blurRad="38100" dist="38100" dir="2700000" algn="tl">
                    <a:srgbClr val="000000">
                      <a:alpha val="43137"/>
                    </a:srgbClr>
                  </a:outerShdw>
                </a:effectLst>
                <a:latin typeface="+mn-lt"/>
              </a:rPr>
              <a:t>Правовая квалификация договора –</a:t>
            </a:r>
            <a:endParaRPr lang="ru-RU" dirty="0">
              <a:solidFill>
                <a:srgbClr val="FF8600"/>
              </a:solidFill>
              <a:effectLst>
                <a:outerShdw blurRad="38100" dist="38100" dir="2700000" algn="tl">
                  <a:srgbClr val="000000">
                    <a:alpha val="43137"/>
                  </a:srgbClr>
                </a:outerShdw>
              </a:effectLst>
              <a:latin typeface="+mn-lt"/>
            </a:endParaRPr>
          </a:p>
          <a:p>
            <a:pPr marL="285750" indent="-285750" algn="ctr">
              <a:buFont typeface="Wingdings" charset="2"/>
              <a:buChar char="ü"/>
              <a:defRPr/>
            </a:pPr>
            <a:r>
              <a:rPr lang="ru-RU" dirty="0">
                <a:effectLst>
                  <a:outerShdw blurRad="38100" dist="38100" dir="2700000" algn="tl">
                    <a:srgbClr val="000000">
                      <a:alpha val="43137"/>
                    </a:srgbClr>
                  </a:outerShdw>
                </a:effectLst>
                <a:latin typeface="+mn-lt"/>
              </a:rPr>
              <a:t> отраслевой, консенсуальный, возмездный, двусторонний</a:t>
            </a:r>
          </a:p>
        </p:txBody>
      </p:sp>
      <p:sp>
        <p:nvSpPr>
          <p:cNvPr id="5" name="TextBox 4"/>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239</a:t>
            </a:r>
          </a:p>
        </p:txBody>
      </p:sp>
      <p:sp>
        <p:nvSpPr>
          <p:cNvPr id="8" name="Прямоугольник 7"/>
          <p:cNvSpPr/>
          <p:nvPr/>
        </p:nvSpPr>
        <p:spPr bwMode="auto">
          <a:xfrm>
            <a:off x="468314" y="4597222"/>
            <a:ext cx="8363380" cy="1359646"/>
          </a:xfrm>
          <a:prstGeom prst="rect">
            <a:avLst/>
          </a:prstGeom>
          <a:solidFill>
            <a:schemeClr val="accent1">
              <a:lumMod val="50000"/>
            </a:schemeClr>
          </a:solidFill>
          <a:ln w="38100" cap="sq" cmpd="sng" algn="ctr">
            <a:solidFill>
              <a:schemeClr val="bg2">
                <a:lumMod val="50000"/>
                <a:lumOff val="50000"/>
              </a:schemeClr>
            </a:solidFill>
            <a:prstDash val="solid"/>
            <a:round/>
            <a:headEnd type="none" w="med" len="med"/>
            <a:tailEnd type="none" w="med" len="med"/>
          </a:ln>
          <a:effectLst/>
        </p:spPr>
        <p:txBody>
          <a:bodyPr anchor="ctr"/>
          <a:lstStyle/>
          <a:p>
            <a:pPr algn="ctr">
              <a:defRPr/>
            </a:pPr>
            <a:r>
              <a:rPr lang="ru-RU" b="1" u="sng" dirty="0">
                <a:solidFill>
                  <a:srgbClr val="FF8600"/>
                </a:solidFill>
                <a:effectLst>
                  <a:outerShdw blurRad="38100" dist="38100" dir="2700000" algn="tl">
                    <a:srgbClr val="000000">
                      <a:alpha val="43137"/>
                    </a:srgbClr>
                  </a:outerShdw>
                </a:effectLst>
                <a:latin typeface="+mn-lt"/>
              </a:rPr>
              <a:t>Форма договора простого товарищества –</a:t>
            </a:r>
          </a:p>
          <a:p>
            <a:pPr algn="ctr">
              <a:defRPr/>
            </a:pPr>
            <a:endParaRPr lang="ru-RU" b="1" u="sng" dirty="0">
              <a:solidFill>
                <a:srgbClr val="FF8600"/>
              </a:solidFill>
              <a:effectLst>
                <a:outerShdw blurRad="38100" dist="38100" dir="2700000" algn="tl">
                  <a:srgbClr val="000000">
                    <a:alpha val="43137"/>
                  </a:srgbClr>
                </a:outerShdw>
              </a:effectLst>
              <a:latin typeface="+mn-lt"/>
            </a:endParaRPr>
          </a:p>
          <a:p>
            <a:pPr algn="ctr">
              <a:defRPr/>
            </a:pPr>
            <a:r>
              <a:rPr lang="ru-RU" dirty="0">
                <a:solidFill>
                  <a:srgbClr val="FFFFFF"/>
                </a:solidFill>
                <a:effectLst>
                  <a:outerShdw blurRad="38100" dist="38100" dir="2700000" algn="tl">
                    <a:srgbClr val="000000">
                      <a:alpha val="43137"/>
                    </a:srgbClr>
                  </a:outerShdw>
                </a:effectLst>
                <a:latin typeface="+mn-lt"/>
              </a:rPr>
              <a:t>Договор подчиняется общим требованиям, предъявляемым к форме сделок (ст. 158–163 ГК РФ)</a:t>
            </a:r>
          </a:p>
        </p:txBody>
      </p:sp>
    </p:spTree>
    <p:extLst>
      <p:ext uri="{BB962C8B-B14F-4D97-AF65-F5344CB8AC3E}">
        <p14:creationId xmlns:p14="http://schemas.microsoft.com/office/powerpoint/2010/main" val="29863084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endParaRPr lang="ru-RU"/>
          </a:p>
        </p:txBody>
      </p:sp>
      <p:graphicFrame>
        <p:nvGraphicFramePr>
          <p:cNvPr id="4" name="Таблица 3"/>
          <p:cNvGraphicFramePr>
            <a:graphicFrameLocks noGrp="1"/>
          </p:cNvGraphicFramePr>
          <p:nvPr>
            <p:extLst>
              <p:ext uri="{D42A27DB-BD31-4B8C-83A1-F6EECF244321}">
                <p14:modId xmlns:p14="http://schemas.microsoft.com/office/powerpoint/2010/main" val="760020936"/>
              </p:ext>
            </p:extLst>
          </p:nvPr>
        </p:nvGraphicFramePr>
        <p:xfrm>
          <a:off x="107504" y="1268760"/>
          <a:ext cx="8856984" cy="4975096"/>
        </p:xfrm>
        <a:graphic>
          <a:graphicData uri="http://schemas.openxmlformats.org/drawingml/2006/table">
            <a:tbl>
              <a:tblPr firstRow="1" bandRow="1" bandCol="1">
                <a:tableStyleId>{5C22544A-7EE6-4342-B048-85BDC9FD1C3A}</a:tableStyleId>
              </a:tblPr>
              <a:tblGrid>
                <a:gridCol w="2232248">
                  <a:extLst>
                    <a:ext uri="{9D8B030D-6E8A-4147-A177-3AD203B41FA5}">
                      <a16:colId xmlns:a16="http://schemas.microsoft.com/office/drawing/2014/main" xmlns="" val="20000"/>
                    </a:ext>
                  </a:extLst>
                </a:gridCol>
                <a:gridCol w="864096">
                  <a:extLst>
                    <a:ext uri="{9D8B030D-6E8A-4147-A177-3AD203B41FA5}">
                      <a16:colId xmlns:a16="http://schemas.microsoft.com/office/drawing/2014/main" xmlns="" val="20001"/>
                    </a:ext>
                  </a:extLst>
                </a:gridCol>
                <a:gridCol w="5760640">
                  <a:extLst>
                    <a:ext uri="{9D8B030D-6E8A-4147-A177-3AD203B41FA5}">
                      <a16:colId xmlns:a16="http://schemas.microsoft.com/office/drawing/2014/main" xmlns="" val="20002"/>
                    </a:ext>
                  </a:extLst>
                </a:gridCol>
              </a:tblGrid>
              <a:tr h="1993177">
                <a:tc>
                  <a:txBody>
                    <a:bodyPr/>
                    <a:lstStyle/>
                    <a:p>
                      <a:pPr algn="ctr"/>
                      <a:endParaRPr lang="ru-RU" sz="1600" b="1" dirty="0">
                        <a:solidFill>
                          <a:srgbClr val="40464F"/>
                        </a:solidFill>
                      </a:endParaRPr>
                    </a:p>
                    <a:p>
                      <a:pPr algn="ctr"/>
                      <a:endParaRPr lang="ru-RU" sz="1600" b="1" dirty="0">
                        <a:solidFill>
                          <a:srgbClr val="40464F"/>
                        </a:solidFill>
                      </a:endParaRPr>
                    </a:p>
                    <a:p>
                      <a:pPr algn="ctr"/>
                      <a:endParaRPr lang="ru-RU" sz="1600" b="1" dirty="0">
                        <a:solidFill>
                          <a:srgbClr val="40464F"/>
                        </a:solidFill>
                      </a:endParaRPr>
                    </a:p>
                    <a:p>
                      <a:pPr algn="ctr"/>
                      <a:r>
                        <a:rPr lang="ru-RU" sz="1600" b="1" dirty="0">
                          <a:solidFill>
                            <a:srgbClr val="40464F"/>
                          </a:solidFill>
                        </a:rPr>
                        <a:t>Право постоянного землевладения</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60000"/>
                        <a:lumOff val="40000"/>
                      </a:schemeClr>
                    </a:solidFill>
                  </a:tcPr>
                </a:tc>
                <a:tc>
                  <a:txBody>
                    <a:bodyPr/>
                    <a:lstStyle/>
                    <a:p>
                      <a:endParaRPr lang="ru-RU"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tcPr>
                </a:tc>
                <a:tc>
                  <a:txBody>
                    <a:bodyPr/>
                    <a:lstStyle/>
                    <a:p>
                      <a:pPr algn="just"/>
                      <a:r>
                        <a:rPr lang="ru-RU" sz="1600" b="0" dirty="0"/>
                        <a:t>    </a:t>
                      </a:r>
                      <a:r>
                        <a:rPr lang="ru-RU" sz="1500" b="1" dirty="0">
                          <a:solidFill>
                            <a:srgbClr val="FF0000"/>
                          </a:solidFill>
                        </a:rPr>
                        <a:t>Право владения и пользования чужим</a:t>
                      </a:r>
                      <a:r>
                        <a:rPr lang="ru-RU" sz="1500" b="1" baseline="0" dirty="0">
                          <a:solidFill>
                            <a:srgbClr val="FF0000"/>
                          </a:solidFill>
                        </a:rPr>
                        <a:t> земельным участком</a:t>
                      </a:r>
                      <a:r>
                        <a:rPr lang="ru-RU" sz="1500" b="0" baseline="0" dirty="0"/>
                        <a:t>, устанавливаемое бессрочно или на определенный срок для ведения сельскохозяйственного производства, лесного хозяйства, организации рыболовства, охоты, создания особо охраняемых территорий и геологических объектов, а также иных предусмотренных законом целей, достижение которых связано </a:t>
                      </a:r>
                      <a:r>
                        <a:rPr lang="ru-RU" sz="1500" b="1" baseline="0" dirty="0">
                          <a:solidFill>
                            <a:srgbClr val="FF0000"/>
                          </a:solidFill>
                        </a:rPr>
                        <a:t>с использованием природных свойств и качеств земельного участка</a:t>
                      </a:r>
                      <a:r>
                        <a:rPr lang="ru-RU" sz="1500" b="1" baseline="0" dirty="0"/>
                        <a:t> </a:t>
                      </a:r>
                      <a:r>
                        <a:rPr lang="ru-RU" sz="1500" b="0" baseline="0" dirty="0"/>
                        <a:t>(эмфитевзис)</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extLst>
                  <a:ext uri="{0D108BD9-81ED-4DB2-BD59-A6C34878D82A}">
                    <a16:rowId xmlns:a16="http://schemas.microsoft.com/office/drawing/2014/main" xmlns="" val="10000"/>
                  </a:ext>
                </a:extLst>
              </a:tr>
              <a:tr h="1726374">
                <a:tc>
                  <a:txBody>
                    <a:bodyPr/>
                    <a:lstStyle/>
                    <a:p>
                      <a:pPr algn="ctr"/>
                      <a:endParaRPr lang="ru-RU" sz="1600" b="1" dirty="0">
                        <a:solidFill>
                          <a:srgbClr val="40464F"/>
                        </a:solidFill>
                      </a:endParaRPr>
                    </a:p>
                    <a:p>
                      <a:pPr algn="ctr"/>
                      <a:r>
                        <a:rPr lang="ru-RU" sz="1600" b="1" dirty="0">
                          <a:solidFill>
                            <a:srgbClr val="40464F"/>
                          </a:solidFill>
                        </a:rPr>
                        <a:t>Право ограниченного владения земельным участком</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60000"/>
                        <a:lumOff val="40000"/>
                      </a:schemeClr>
                    </a:solidFill>
                  </a:tcPr>
                </a:tc>
                <a:tc>
                  <a:txBody>
                    <a:bodyPr/>
                    <a:lstStyle/>
                    <a:p>
                      <a:r>
                        <a:rPr lang="ru-RU" dirty="0"/>
                        <a:t>    </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solidFill>
                  </a:tcPr>
                </a:tc>
                <a:tc>
                  <a:txBody>
                    <a:bodyPr/>
                    <a:lstStyle/>
                    <a:p>
                      <a:r>
                        <a:rPr lang="ru-RU" sz="1400" dirty="0">
                          <a:solidFill>
                            <a:schemeClr val="tx1"/>
                          </a:solidFill>
                        </a:rPr>
                        <a:t>   </a:t>
                      </a:r>
                    </a:p>
                    <a:p>
                      <a:pPr algn="just"/>
                      <a:r>
                        <a:rPr lang="ru-RU" sz="1400" dirty="0">
                          <a:solidFill>
                            <a:schemeClr val="tx1"/>
                          </a:solidFill>
                        </a:rPr>
                        <a:t> </a:t>
                      </a:r>
                      <a:r>
                        <a:rPr lang="ru-RU" sz="1500" b="1" dirty="0">
                          <a:solidFill>
                            <a:srgbClr val="FF0000"/>
                          </a:solidFill>
                        </a:rPr>
                        <a:t>Право собственника здания или сооружения</a:t>
                      </a:r>
                      <a:r>
                        <a:rPr lang="ru-RU" sz="1500" dirty="0">
                          <a:solidFill>
                            <a:schemeClr val="tx1"/>
                          </a:solidFill>
                        </a:rPr>
                        <a:t>, не имеющего вещного права или договора с собственником земельного участка, владеть и пользоваться земельным участком в объеме, необходимом для </a:t>
                      </a:r>
                      <a:r>
                        <a:rPr lang="ru-RU" sz="1500" b="1" dirty="0">
                          <a:solidFill>
                            <a:srgbClr val="FF0000"/>
                          </a:solidFill>
                        </a:rPr>
                        <a:t>обеспечения его доступа к указанному зданию или сооружению</a:t>
                      </a:r>
                    </a:p>
                    <a:p>
                      <a:pPr algn="just"/>
                      <a:endParaRPr lang="ru-RU" sz="1500" b="1" dirty="0">
                        <a:solidFill>
                          <a:srgbClr val="FF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extLst>
                  <a:ext uri="{0D108BD9-81ED-4DB2-BD59-A6C34878D82A}">
                    <a16:rowId xmlns:a16="http://schemas.microsoft.com/office/drawing/2014/main" xmlns="" val="10001"/>
                  </a:ext>
                </a:extLst>
              </a:tr>
              <a:tr h="1255545">
                <a:tc>
                  <a:txBody>
                    <a:bodyPr/>
                    <a:lstStyle/>
                    <a:p>
                      <a:pPr algn="ctr"/>
                      <a:endParaRPr lang="ru-RU" sz="1600" b="1" dirty="0">
                        <a:solidFill>
                          <a:schemeClr val="bg2">
                            <a:lumMod val="90000"/>
                            <a:lumOff val="10000"/>
                          </a:schemeClr>
                        </a:solidFill>
                      </a:endParaRPr>
                    </a:p>
                    <a:p>
                      <a:pPr algn="ctr"/>
                      <a:r>
                        <a:rPr lang="ru-RU" sz="1600" b="1" dirty="0">
                          <a:solidFill>
                            <a:schemeClr val="bg2">
                              <a:lumMod val="90000"/>
                              <a:lumOff val="10000"/>
                            </a:schemeClr>
                          </a:solidFill>
                        </a:rPr>
                        <a:t>Право застройки земельного участка</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60000"/>
                        <a:lumOff val="40000"/>
                      </a:schemeClr>
                    </a:solidFill>
                  </a:tcPr>
                </a:tc>
                <a:tc>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solidFill>
                  </a:tcPr>
                </a:tc>
                <a:tc>
                  <a:txBody>
                    <a:bodyPr/>
                    <a:lstStyle/>
                    <a:p>
                      <a:pPr algn="just"/>
                      <a:r>
                        <a:rPr lang="ru-RU" sz="1400" dirty="0">
                          <a:solidFill>
                            <a:srgbClr val="FCFCE8"/>
                          </a:solidFill>
                        </a:rPr>
                        <a:t>   </a:t>
                      </a:r>
                    </a:p>
                    <a:p>
                      <a:pPr algn="just"/>
                      <a:r>
                        <a:rPr lang="ru-RU" sz="1500" dirty="0">
                          <a:solidFill>
                            <a:srgbClr val="FCFCE8"/>
                          </a:solidFill>
                        </a:rPr>
                        <a:t>Право владения и пользования чужим земельным участком </a:t>
                      </a:r>
                      <a:r>
                        <a:rPr lang="ru-RU" sz="1500" b="1" dirty="0">
                          <a:solidFill>
                            <a:srgbClr val="FF0000"/>
                          </a:solidFill>
                        </a:rPr>
                        <a:t>в целях возведения на нем здания или сооружения и его последующей эксплуатации</a:t>
                      </a:r>
                    </a:p>
                    <a:p>
                      <a:pPr algn="just"/>
                      <a:endParaRPr lang="ru-RU" sz="1500" b="1" dirty="0">
                        <a:solidFill>
                          <a:srgbClr val="FF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extLst>
                  <a:ext uri="{0D108BD9-81ED-4DB2-BD59-A6C34878D82A}">
                    <a16:rowId xmlns:a16="http://schemas.microsoft.com/office/drawing/2014/main" xmlns="" val="10002"/>
                  </a:ext>
                </a:extLst>
              </a:tr>
            </a:tbl>
          </a:graphicData>
        </a:graphic>
      </p:graphicFrame>
      <p:sp>
        <p:nvSpPr>
          <p:cNvPr id="6" name="Заголовок 3"/>
          <p:cNvSpPr txBox="1">
            <a:spLocks/>
          </p:cNvSpPr>
          <p:nvPr/>
        </p:nvSpPr>
        <p:spPr>
          <a:xfrm>
            <a:off x="457200" y="75466"/>
            <a:ext cx="8229600" cy="830997"/>
          </a:xfrm>
          <a:prstGeom prst="rect">
            <a:avLst/>
          </a:prstGeom>
        </p:spPr>
        <p:txBody>
          <a:bodyPr vert="horz" lIns="91440" tIns="45720" rIns="91440" bIns="45720" rtlCol="0" anchor="b">
            <a:sp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defRPr/>
            </a:pPr>
            <a:r>
              <a:rPr lang="ru-RU" sz="2400" b="1" u="sng">
                <a:effectLst>
                  <a:outerShdw blurRad="38100" dist="38100" dir="2700000" algn="tl">
                    <a:srgbClr val="000000">
                      <a:alpha val="43137"/>
                    </a:srgbClr>
                  </a:outerShdw>
                </a:effectLst>
                <a:latin typeface="+mn-lt"/>
              </a:rPr>
              <a:t>Ограниченные вещные права, </a:t>
            </a:r>
            <a:br>
              <a:rPr lang="ru-RU" sz="2400" b="1" u="sng">
                <a:effectLst>
                  <a:outerShdw blurRad="38100" dist="38100" dir="2700000" algn="tl">
                    <a:srgbClr val="000000">
                      <a:alpha val="43137"/>
                    </a:srgbClr>
                  </a:outerShdw>
                </a:effectLst>
                <a:latin typeface="+mn-lt"/>
              </a:rPr>
            </a:br>
            <a:r>
              <a:rPr lang="ru-RU" sz="2400" b="1" u="sng">
                <a:effectLst>
                  <a:outerShdw blurRad="38100" dist="38100" dir="2700000" algn="tl">
                    <a:srgbClr val="000000">
                      <a:alpha val="43137"/>
                    </a:srgbClr>
                  </a:outerShdw>
                </a:effectLst>
                <a:latin typeface="+mn-lt"/>
              </a:rPr>
              <a:t>планируемые ко введению в ГК РФ</a:t>
            </a:r>
            <a:endParaRPr lang="ru-RU" sz="2400" dirty="0">
              <a:effectLst>
                <a:outerShdw blurRad="38100" dist="38100" dir="2700000" algn="tl">
                  <a:srgbClr val="000000">
                    <a:alpha val="43137"/>
                  </a:srgbClr>
                </a:outerShdw>
              </a:effectLst>
              <a:latin typeface="+mn-lt"/>
            </a:endParaRPr>
          </a:p>
        </p:txBody>
      </p:sp>
      <p:sp>
        <p:nvSpPr>
          <p:cNvPr id="7" name="TextBox 6"/>
          <p:cNvSpPr txBox="1"/>
          <p:nvPr/>
        </p:nvSpPr>
        <p:spPr>
          <a:xfrm>
            <a:off x="8531440" y="476672"/>
            <a:ext cx="641121" cy="584776"/>
          </a:xfrm>
          <a:prstGeom prst="rect">
            <a:avLst/>
          </a:prstGeom>
          <a:noFill/>
        </p:spPr>
        <p:txBody>
          <a:bodyPr wrap="none" rtlCol="0">
            <a:spAutoFit/>
          </a:bodyPr>
          <a:lstStyle/>
          <a:p>
            <a:r>
              <a:rPr lang="ru-RU" sz="3200" b="1" dirty="0">
                <a:solidFill>
                  <a:srgbClr val="40464F"/>
                </a:solidFill>
              </a:rPr>
              <a:t>24</a:t>
            </a:r>
          </a:p>
        </p:txBody>
      </p:sp>
      <p:sp>
        <p:nvSpPr>
          <p:cNvPr id="8" name="Штриховая стрелка вправо 7"/>
          <p:cNvSpPr/>
          <p:nvPr/>
        </p:nvSpPr>
        <p:spPr>
          <a:xfrm>
            <a:off x="2411760" y="2276872"/>
            <a:ext cx="762384" cy="484632"/>
          </a:xfrm>
          <a:prstGeom prst="stripedRigh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9" name="Штриховая стрелка вправо 8"/>
          <p:cNvSpPr/>
          <p:nvPr/>
        </p:nvSpPr>
        <p:spPr>
          <a:xfrm>
            <a:off x="2411760" y="5373216"/>
            <a:ext cx="762384" cy="484632"/>
          </a:xfrm>
          <a:prstGeom prst="stripedRigh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0" name="Штриховая стрелка вправо 9"/>
          <p:cNvSpPr/>
          <p:nvPr/>
        </p:nvSpPr>
        <p:spPr>
          <a:xfrm>
            <a:off x="2411760" y="3933056"/>
            <a:ext cx="762384" cy="484632"/>
          </a:xfrm>
          <a:prstGeom prst="stripedRigh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971958617"/>
      </p:ext>
    </p:extLst>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240</a:t>
            </a:r>
          </a:p>
        </p:txBody>
      </p:sp>
      <p:sp>
        <p:nvSpPr>
          <p:cNvPr id="12" name="TextBox 11"/>
          <p:cNvSpPr txBox="1"/>
          <p:nvPr/>
        </p:nvSpPr>
        <p:spPr>
          <a:xfrm>
            <a:off x="1806663" y="246620"/>
            <a:ext cx="5178507" cy="646331"/>
          </a:xfrm>
          <a:prstGeom prst="rect">
            <a:avLst/>
          </a:prstGeom>
          <a:noFill/>
          <a:ln w="28575" cmpd="sng">
            <a:solidFill>
              <a:schemeClr val="bg1">
                <a:lumMod val="60000"/>
                <a:lumOff val="40000"/>
              </a:schemeClr>
            </a:solidFill>
          </a:ln>
        </p:spPr>
        <p:txBody>
          <a:bodyPr wrap="square" rtlCol="0">
            <a:spAutoFit/>
          </a:bodyPr>
          <a:lstStyle/>
          <a:p>
            <a:pPr algn="ctr"/>
            <a:r>
              <a:rPr lang="ru-RU" b="1" u="sng" dirty="0">
                <a:solidFill>
                  <a:schemeClr val="bg1">
                    <a:lumMod val="60000"/>
                    <a:lumOff val="40000"/>
                  </a:schemeClr>
                </a:solidFill>
              </a:rPr>
              <a:t>Квалифицирующие признаки</a:t>
            </a:r>
          </a:p>
          <a:p>
            <a:pPr algn="ctr"/>
            <a:r>
              <a:rPr lang="ru-RU" b="1" u="sng" dirty="0">
                <a:solidFill>
                  <a:schemeClr val="bg1">
                    <a:lumMod val="60000"/>
                    <a:lumOff val="40000"/>
                  </a:schemeClr>
                </a:solidFill>
              </a:rPr>
              <a:t>договора простого товарищества</a:t>
            </a:r>
          </a:p>
        </p:txBody>
      </p:sp>
      <p:sp>
        <p:nvSpPr>
          <p:cNvPr id="13" name="AutoShape 5"/>
          <p:cNvSpPr>
            <a:spLocks noChangeArrowheads="1"/>
          </p:cNvSpPr>
          <p:nvPr/>
        </p:nvSpPr>
        <p:spPr bwMode="auto">
          <a:xfrm>
            <a:off x="241485" y="1779902"/>
            <a:ext cx="3908476" cy="2459670"/>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300" b="1" u="sng" dirty="0">
                <a:solidFill>
                  <a:schemeClr val="bg1">
                    <a:lumMod val="60000"/>
                    <a:lumOff val="40000"/>
                  </a:schemeClr>
                </a:solidFill>
                <a:latin typeface="+mn-lt"/>
              </a:rPr>
              <a:t>Особенность взаимодействия сторон:</a:t>
            </a:r>
            <a:r>
              <a:rPr lang="ru-RU" sz="1300" dirty="0">
                <a:solidFill>
                  <a:schemeClr val="bg1">
                    <a:lumMod val="60000"/>
                    <a:lumOff val="40000"/>
                  </a:schemeClr>
                </a:solidFill>
                <a:latin typeface="+mn-lt"/>
              </a:rPr>
              <a:t> </a:t>
            </a:r>
          </a:p>
          <a:p>
            <a:pPr marL="342900" indent="-342900" algn="ctr">
              <a:defRPr/>
            </a:pPr>
            <a:endParaRPr lang="ru-RU" sz="1300" dirty="0">
              <a:solidFill>
                <a:schemeClr val="bg1">
                  <a:lumMod val="60000"/>
                  <a:lumOff val="40000"/>
                </a:schemeClr>
              </a:solidFill>
              <a:latin typeface="+mn-lt"/>
            </a:endParaRPr>
          </a:p>
          <a:p>
            <a:pPr marL="342900" indent="-342900" algn="ctr">
              <a:defRPr/>
            </a:pPr>
            <a:r>
              <a:rPr lang="ru-RU" sz="1300" dirty="0">
                <a:solidFill>
                  <a:srgbClr val="FFFFFF"/>
                </a:solidFill>
                <a:latin typeface="+mn-lt"/>
              </a:rPr>
              <a:t>Стороны договора преследуют единую правовую цель – совместное осуществление деятельности (правовые цели участников договора идентичны), при том, что </a:t>
            </a:r>
            <a:r>
              <a:rPr lang="ru-RU" sz="1300" u="sng" dirty="0">
                <a:solidFill>
                  <a:srgbClr val="FFFFFF"/>
                </a:solidFill>
                <a:latin typeface="+mn-lt"/>
              </a:rPr>
              <a:t>создание общего имущества в рамках реализации договора не является целью, а служит механизмом достижения цели</a:t>
            </a:r>
            <a:r>
              <a:rPr lang="ru-RU" sz="1300" dirty="0">
                <a:solidFill>
                  <a:srgbClr val="FFFFFF"/>
                </a:solidFill>
                <a:latin typeface="+mn-lt"/>
              </a:rPr>
              <a:t>, преследуемой сторонами договора</a:t>
            </a:r>
          </a:p>
        </p:txBody>
      </p:sp>
      <p:sp>
        <p:nvSpPr>
          <p:cNvPr id="14" name="AutoShape 5"/>
          <p:cNvSpPr>
            <a:spLocks noChangeArrowheads="1"/>
          </p:cNvSpPr>
          <p:nvPr/>
        </p:nvSpPr>
        <p:spPr bwMode="auto">
          <a:xfrm>
            <a:off x="4713424" y="1252192"/>
            <a:ext cx="4284119" cy="3711864"/>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300" b="1" dirty="0">
                <a:solidFill>
                  <a:schemeClr val="bg1">
                    <a:lumMod val="60000"/>
                    <a:lumOff val="40000"/>
                  </a:schemeClr>
                </a:solidFill>
                <a:latin typeface="+mn-lt"/>
              </a:rPr>
              <a:t>         </a:t>
            </a:r>
            <a:r>
              <a:rPr lang="ru-RU" sz="1300" b="1" u="sng" dirty="0">
                <a:solidFill>
                  <a:schemeClr val="bg1">
                    <a:lumMod val="60000"/>
                    <a:lumOff val="40000"/>
                  </a:schemeClr>
                </a:solidFill>
                <a:latin typeface="+mn-lt"/>
              </a:rPr>
              <a:t>Особенности субъектного состава:</a:t>
            </a:r>
          </a:p>
          <a:p>
            <a:pPr marL="342900" indent="-342900" algn="ctr">
              <a:defRPr/>
            </a:pPr>
            <a:endParaRPr lang="ru-RU" sz="1300" b="1" u="sng" dirty="0">
              <a:solidFill>
                <a:schemeClr val="bg1">
                  <a:lumMod val="60000"/>
                  <a:lumOff val="40000"/>
                </a:schemeClr>
              </a:solidFill>
              <a:latin typeface="+mn-lt"/>
            </a:endParaRPr>
          </a:p>
          <a:p>
            <a:pPr marL="342900" indent="-342900" algn="ctr">
              <a:defRPr/>
            </a:pPr>
            <a:r>
              <a:rPr lang="ru-RU" sz="1300" dirty="0">
                <a:solidFill>
                  <a:srgbClr val="FFFFFF"/>
                </a:solidFill>
                <a:latin typeface="+mn-lt"/>
              </a:rPr>
              <a:t>– сторонами договора, заключаемого для целей осуществления предпринимательской деятельности, могут выступать только коммерческие организации и (или) индивидуальные предприниматели;</a:t>
            </a:r>
          </a:p>
          <a:p>
            <a:pPr marL="342900" indent="-342900" algn="ctr">
              <a:defRPr/>
            </a:pPr>
            <a:endParaRPr lang="ru-RU" sz="1300" dirty="0">
              <a:solidFill>
                <a:srgbClr val="FFFFFF"/>
              </a:solidFill>
              <a:latin typeface="+mn-lt"/>
            </a:endParaRPr>
          </a:p>
          <a:p>
            <a:pPr marL="342900" indent="-342900" algn="ctr">
              <a:defRPr/>
            </a:pPr>
            <a:r>
              <a:rPr lang="ru-RU" sz="1300" dirty="0">
                <a:solidFill>
                  <a:srgbClr val="FFFFFF"/>
                </a:solidFill>
                <a:latin typeface="+mn-lt"/>
              </a:rPr>
              <a:t>–для договора, заключаемого </a:t>
            </a:r>
            <a:r>
              <a:rPr lang="ru-RU" sz="1300" b="1" u="sng" dirty="0">
                <a:solidFill>
                  <a:srgbClr val="FF0000"/>
                </a:solidFill>
                <a:latin typeface="+mn-lt"/>
              </a:rPr>
              <a:t>не для целей извлечения прибыли</a:t>
            </a:r>
            <a:r>
              <a:rPr lang="ru-RU" sz="1300" dirty="0">
                <a:solidFill>
                  <a:srgbClr val="FFFFFF"/>
                </a:solidFill>
                <a:latin typeface="+mn-lt"/>
              </a:rPr>
              <a:t> (в том числе для целей реализации социально значимых проектов), </a:t>
            </a:r>
            <a:r>
              <a:rPr lang="ru-RU" sz="1300" b="1" u="sng" dirty="0">
                <a:solidFill>
                  <a:srgbClr val="FF0000"/>
                </a:solidFill>
                <a:latin typeface="+mn-lt"/>
              </a:rPr>
              <a:t>ограничений по субъектному составу не установлено</a:t>
            </a:r>
            <a:r>
              <a:rPr lang="ru-RU" sz="1300" dirty="0">
                <a:solidFill>
                  <a:srgbClr val="FFFFFF"/>
                </a:solidFill>
                <a:latin typeface="+mn-lt"/>
              </a:rPr>
              <a:t> (допускается участие любых субъектов, в том числе и некоммерческих организаций, и публичных субъектов)</a:t>
            </a:r>
          </a:p>
        </p:txBody>
      </p:sp>
      <p:cxnSp>
        <p:nvCxnSpPr>
          <p:cNvPr id="16" name="Прямая со стрелкой 9"/>
          <p:cNvCxnSpPr>
            <a:cxnSpLocks noChangeShapeType="1"/>
            <a:stCxn id="12" idx="2"/>
            <a:endCxn id="13" idx="0"/>
          </p:cNvCxnSpPr>
          <p:nvPr/>
        </p:nvCxnSpPr>
        <p:spPr bwMode="auto">
          <a:xfrm flipH="1">
            <a:off x="2195723" y="892951"/>
            <a:ext cx="2200194" cy="886951"/>
          </a:xfrm>
          <a:prstGeom prst="straightConnector1">
            <a:avLst/>
          </a:prstGeom>
          <a:noFill/>
          <a:ln w="38100" algn="ctr">
            <a:solidFill>
              <a:schemeClr val="bg1">
                <a:lumMod val="60000"/>
                <a:lumOff val="40000"/>
              </a:schemeClr>
            </a:solidFill>
            <a:round/>
            <a:headEnd/>
            <a:tailEnd type="arrow" w="med" len="med"/>
          </a:ln>
          <a:effectLst>
            <a:outerShdw dist="23000" dir="5400000" rotWithShape="0">
              <a:srgbClr val="000000">
                <a:alpha val="34999"/>
              </a:srgbClr>
            </a:outerShdw>
          </a:effectLst>
        </p:spPr>
      </p:cxnSp>
      <p:cxnSp>
        <p:nvCxnSpPr>
          <p:cNvPr id="17" name="Прямая со стрелкой 9"/>
          <p:cNvCxnSpPr>
            <a:cxnSpLocks noChangeShapeType="1"/>
            <a:stCxn id="12" idx="2"/>
            <a:endCxn id="14" idx="0"/>
          </p:cNvCxnSpPr>
          <p:nvPr/>
        </p:nvCxnSpPr>
        <p:spPr bwMode="auto">
          <a:xfrm>
            <a:off x="4395917" y="892951"/>
            <a:ext cx="2459567" cy="359241"/>
          </a:xfrm>
          <a:prstGeom prst="straightConnector1">
            <a:avLst/>
          </a:prstGeom>
          <a:noFill/>
          <a:ln w="38100" algn="ctr">
            <a:solidFill>
              <a:schemeClr val="bg1">
                <a:lumMod val="60000"/>
                <a:lumOff val="40000"/>
              </a:schemeClr>
            </a:solidFill>
            <a:round/>
            <a:headEnd/>
            <a:tailEnd type="arrow" w="med" len="med"/>
          </a:ln>
          <a:effectLst>
            <a:outerShdw dist="23000" dir="5400000" rotWithShape="0">
              <a:srgbClr val="000000">
                <a:alpha val="34999"/>
              </a:srgbClr>
            </a:outerShdw>
          </a:effectLst>
        </p:spPr>
      </p:cxnSp>
      <p:cxnSp>
        <p:nvCxnSpPr>
          <p:cNvPr id="18" name="Прямая со стрелкой 9"/>
          <p:cNvCxnSpPr>
            <a:cxnSpLocks noChangeShapeType="1"/>
            <a:stCxn id="12" idx="2"/>
            <a:endCxn id="19" idx="0"/>
          </p:cNvCxnSpPr>
          <p:nvPr/>
        </p:nvCxnSpPr>
        <p:spPr bwMode="auto">
          <a:xfrm>
            <a:off x="4395917" y="892951"/>
            <a:ext cx="71551" cy="4232100"/>
          </a:xfrm>
          <a:prstGeom prst="straightConnector1">
            <a:avLst/>
          </a:prstGeom>
          <a:noFill/>
          <a:ln w="38100" algn="ctr">
            <a:solidFill>
              <a:schemeClr val="bg1">
                <a:lumMod val="60000"/>
                <a:lumOff val="40000"/>
              </a:schemeClr>
            </a:solidFill>
            <a:round/>
            <a:headEnd/>
            <a:tailEnd type="arrow" w="med" len="med"/>
          </a:ln>
          <a:effectLst>
            <a:outerShdw dist="23000" dir="5400000" rotWithShape="0">
              <a:srgbClr val="000000">
                <a:alpha val="34999"/>
              </a:srgbClr>
            </a:outerShdw>
          </a:effectLst>
        </p:spPr>
      </p:cxnSp>
      <p:sp>
        <p:nvSpPr>
          <p:cNvPr id="19" name="AutoShape 5"/>
          <p:cNvSpPr>
            <a:spLocks noChangeArrowheads="1"/>
          </p:cNvSpPr>
          <p:nvPr/>
        </p:nvSpPr>
        <p:spPr bwMode="auto">
          <a:xfrm>
            <a:off x="787061" y="5125051"/>
            <a:ext cx="7360814" cy="142213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1300" b="1" dirty="0">
                <a:solidFill>
                  <a:schemeClr val="bg1">
                    <a:lumMod val="60000"/>
                    <a:lumOff val="40000"/>
                  </a:schemeClr>
                </a:solidFill>
                <a:latin typeface="+mn-lt"/>
              </a:rPr>
              <a:t>         </a:t>
            </a:r>
            <a:r>
              <a:rPr lang="ru-RU" sz="1300" b="1" u="sng" dirty="0">
                <a:solidFill>
                  <a:schemeClr val="bg1">
                    <a:lumMod val="60000"/>
                    <a:lumOff val="40000"/>
                  </a:schemeClr>
                </a:solidFill>
                <a:latin typeface="+mn-lt"/>
              </a:rPr>
              <a:t>Особенность правового режима имущества, внесенного в совместную деятельность</a:t>
            </a:r>
            <a:r>
              <a:rPr lang="ru-RU" sz="1300" dirty="0">
                <a:solidFill>
                  <a:schemeClr val="bg1">
                    <a:lumMod val="60000"/>
                    <a:lumOff val="40000"/>
                  </a:schemeClr>
                </a:solidFill>
                <a:latin typeface="+mn-lt"/>
              </a:rPr>
              <a:t>: </a:t>
            </a:r>
          </a:p>
          <a:p>
            <a:pPr marL="342900" indent="-342900" algn="ctr">
              <a:defRPr/>
            </a:pPr>
            <a:r>
              <a:rPr lang="ru-RU" sz="1300" dirty="0">
                <a:latin typeface="+mn-lt"/>
              </a:rPr>
              <a:t>имущество, внесенное сторонами договора простого товарищества в совместную деятельность, а также произведенная в результате такой деятельности продукция, полученные плоды и доходы признаются общей долевой собственностью товарищей, если иное не установлено договором</a:t>
            </a:r>
          </a:p>
        </p:txBody>
      </p:sp>
      <p:sp>
        <p:nvSpPr>
          <p:cNvPr id="34" name="TextBox 33"/>
          <p:cNvSpPr txBox="1"/>
          <p:nvPr/>
        </p:nvSpPr>
        <p:spPr>
          <a:xfrm>
            <a:off x="4875050" y="3642481"/>
            <a:ext cx="304240" cy="523220"/>
          </a:xfrm>
          <a:prstGeom prst="rect">
            <a:avLst/>
          </a:prstGeom>
          <a:noFill/>
          <a:ln w="38100" cmpd="sng">
            <a:solidFill>
              <a:srgbClr val="FF0000"/>
            </a:solidFill>
          </a:ln>
        </p:spPr>
        <p:txBody>
          <a:bodyPr wrap="none">
            <a:spAutoFit/>
          </a:bodyPr>
          <a:lstStyle/>
          <a:p>
            <a:pPr>
              <a:defRPr/>
            </a:pPr>
            <a:r>
              <a:rPr lang="ru-RU" sz="2800" b="1" dirty="0">
                <a:solidFill>
                  <a:srgbClr val="FF0000"/>
                </a:solidFill>
                <a:latin typeface="+mn-lt"/>
              </a:rPr>
              <a:t>!</a:t>
            </a:r>
          </a:p>
        </p:txBody>
      </p:sp>
    </p:spTree>
    <p:extLst>
      <p:ext uri="{BB962C8B-B14F-4D97-AF65-F5344CB8AC3E}">
        <p14:creationId xmlns:p14="http://schemas.microsoft.com/office/powerpoint/2010/main" val="231904377"/>
      </p:ext>
    </p:extLst>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3844" name="Прямая соединительная линия 11"/>
          <p:cNvCxnSpPr>
            <a:cxnSpLocks noChangeShapeType="1"/>
          </p:cNvCxnSpPr>
          <p:nvPr/>
        </p:nvCxnSpPr>
        <p:spPr bwMode="auto">
          <a:xfrm>
            <a:off x="3635375" y="1553702"/>
            <a:ext cx="1800225" cy="0"/>
          </a:xfrm>
          <a:prstGeom prst="line">
            <a:avLst/>
          </a:prstGeom>
          <a:noFill/>
          <a:ln w="38100" algn="ctr">
            <a:solidFill>
              <a:srgbClr val="838D9B"/>
            </a:solidFill>
            <a:round/>
            <a:headEnd/>
            <a:tailEnd/>
          </a:ln>
          <a:scene3d>
            <a:camera prst="orthographicFront"/>
            <a:lightRig rig="threePt" dir="t"/>
          </a:scene3d>
          <a:sp3d>
            <a:bevelT prst="convex"/>
          </a:sp3d>
        </p:spPr>
      </p:cxnSp>
      <p:sp>
        <p:nvSpPr>
          <p:cNvPr id="16" name="Заголовок 1"/>
          <p:cNvSpPr txBox="1">
            <a:spLocks/>
          </p:cNvSpPr>
          <p:nvPr/>
        </p:nvSpPr>
        <p:spPr>
          <a:xfrm>
            <a:off x="755576" y="332656"/>
            <a:ext cx="7488832" cy="1062646"/>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1800" b="1" dirty="0">
                <a:solidFill>
                  <a:srgbClr val="FF8600"/>
                </a:solidFill>
                <a:effectLst>
                  <a:outerShdw blurRad="50800" dist="38100" dir="2700000" algn="tl" rotWithShape="0">
                    <a:srgbClr val="000000">
                      <a:alpha val="43000"/>
                    </a:srgbClr>
                  </a:outerShdw>
                </a:effectLst>
              </a:rPr>
              <a:t>Особенности правового режима договора, </a:t>
            </a:r>
          </a:p>
          <a:p>
            <a:pPr indent="715963" algn="ctr">
              <a:defRPr/>
            </a:pPr>
            <a:r>
              <a:rPr lang="ru-RU" sz="1800" b="1" dirty="0">
                <a:solidFill>
                  <a:srgbClr val="FF8600"/>
                </a:solidFill>
                <a:effectLst>
                  <a:outerShdw blurRad="50800" dist="38100" dir="2700000" algn="tl" rotWithShape="0">
                    <a:srgbClr val="000000">
                      <a:alpha val="43000"/>
                    </a:srgbClr>
                  </a:outerShdw>
                </a:effectLst>
              </a:rPr>
              <a:t>связанные с </a:t>
            </a:r>
            <a:r>
              <a:rPr lang="ru-RU" sz="1800" b="1" u="sng" dirty="0">
                <a:solidFill>
                  <a:srgbClr val="FF8600"/>
                </a:solidFill>
                <a:effectLst>
                  <a:outerShdw blurRad="50800" dist="38100" dir="2700000" algn="tl" rotWithShape="0">
                    <a:srgbClr val="000000">
                      <a:alpha val="43000"/>
                    </a:srgbClr>
                  </a:outerShdw>
                </a:effectLst>
              </a:rPr>
              <a:t>имущественными отношениями </a:t>
            </a:r>
          </a:p>
          <a:p>
            <a:pPr indent="715963" algn="ctr">
              <a:defRPr/>
            </a:pPr>
            <a:r>
              <a:rPr lang="ru-RU" sz="1800" b="1" dirty="0">
                <a:solidFill>
                  <a:srgbClr val="FF8600"/>
                </a:solidFill>
                <a:effectLst>
                  <a:outerShdw blurRad="50800" dist="38100" dir="2700000" algn="tl" rotWithShape="0">
                    <a:srgbClr val="000000">
                      <a:alpha val="43000"/>
                    </a:srgbClr>
                  </a:outerShdw>
                </a:effectLst>
              </a:rPr>
              <a:t>сторон договора (товарищей)</a:t>
            </a:r>
          </a:p>
        </p:txBody>
      </p:sp>
      <p:sp>
        <p:nvSpPr>
          <p:cNvPr id="14" name="TextBox 13"/>
          <p:cNvSpPr txBox="1"/>
          <p:nvPr/>
        </p:nvSpPr>
        <p:spPr>
          <a:xfrm>
            <a:off x="8522560" y="548680"/>
            <a:ext cx="827584" cy="492443"/>
          </a:xfrm>
          <a:prstGeom prst="rect">
            <a:avLst/>
          </a:prstGeom>
          <a:noFill/>
        </p:spPr>
        <p:txBody>
          <a:bodyPr wrap="square" rtlCol="0">
            <a:spAutoFit/>
          </a:bodyPr>
          <a:lstStyle/>
          <a:p>
            <a:r>
              <a:rPr lang="ru-RU" sz="2500" b="1" dirty="0">
                <a:solidFill>
                  <a:srgbClr val="40464F"/>
                </a:solidFill>
              </a:rPr>
              <a:t>241</a:t>
            </a:r>
          </a:p>
        </p:txBody>
      </p:sp>
      <p:sp>
        <p:nvSpPr>
          <p:cNvPr id="17" name="AutoShape 5"/>
          <p:cNvSpPr>
            <a:spLocks noChangeArrowheads="1"/>
          </p:cNvSpPr>
          <p:nvPr/>
        </p:nvSpPr>
        <p:spPr bwMode="auto">
          <a:xfrm>
            <a:off x="302694" y="3506056"/>
            <a:ext cx="3892591" cy="1345674"/>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200" dirty="0">
                <a:latin typeface="+mn-lt"/>
              </a:rPr>
              <a:t>Вклады товарищей предполагаются равными по стоимости, если иное не установлено договором или не следует из фактических обстоятельств </a:t>
            </a:r>
          </a:p>
          <a:p>
            <a:pPr algn="ctr"/>
            <a:r>
              <a:rPr lang="ru-RU" sz="1200" dirty="0">
                <a:latin typeface="+mn-lt"/>
              </a:rPr>
              <a:t>(ст. 1042 ГК РФ)</a:t>
            </a:r>
          </a:p>
        </p:txBody>
      </p:sp>
      <p:sp>
        <p:nvSpPr>
          <p:cNvPr id="15" name="AutoShape 5"/>
          <p:cNvSpPr>
            <a:spLocks noChangeArrowheads="1"/>
          </p:cNvSpPr>
          <p:nvPr/>
        </p:nvSpPr>
        <p:spPr bwMode="auto">
          <a:xfrm>
            <a:off x="366702" y="5292932"/>
            <a:ext cx="3892591" cy="105748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200" dirty="0">
                <a:latin typeface="+mn-lt"/>
              </a:rPr>
              <a:t>Денежная оценка вкладов товарищей производится по соглашению между товарищами (ст. 1042 ГК РФ)</a:t>
            </a:r>
          </a:p>
        </p:txBody>
      </p:sp>
      <p:sp>
        <p:nvSpPr>
          <p:cNvPr id="23" name="AutoShape 5"/>
          <p:cNvSpPr>
            <a:spLocks noChangeArrowheads="1"/>
          </p:cNvSpPr>
          <p:nvPr/>
        </p:nvSpPr>
        <p:spPr bwMode="auto">
          <a:xfrm>
            <a:off x="225263" y="1782076"/>
            <a:ext cx="3898470" cy="1542796"/>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200" dirty="0">
                <a:latin typeface="+mn-lt"/>
              </a:rPr>
              <a:t>Вкладом признается все то, что товарищ вносит в общее дело, в том числе деньги, иное имущество, профессиональные и иные знания, навыки и умения, а также деловая репутация и деловые связи </a:t>
            </a:r>
          </a:p>
          <a:p>
            <a:pPr algn="ctr"/>
            <a:r>
              <a:rPr lang="ru-RU" sz="1200" dirty="0">
                <a:latin typeface="+mn-lt"/>
              </a:rPr>
              <a:t>(ст. 1042 ГК РФ)</a:t>
            </a:r>
          </a:p>
        </p:txBody>
      </p:sp>
      <p:sp>
        <p:nvSpPr>
          <p:cNvPr id="24" name="AutoShape 5"/>
          <p:cNvSpPr>
            <a:spLocks noChangeArrowheads="1"/>
          </p:cNvSpPr>
          <p:nvPr/>
        </p:nvSpPr>
        <p:spPr bwMode="auto">
          <a:xfrm>
            <a:off x="5084748" y="1889407"/>
            <a:ext cx="3864359" cy="1330521"/>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200" dirty="0">
                <a:latin typeface="+mn-lt"/>
              </a:rPr>
              <a:t>Пользование общим имуществом товарищей осуществляется по их общему согласию либо, при его </a:t>
            </a:r>
            <a:r>
              <a:rPr lang="ru-RU" sz="1200" dirty="0" err="1">
                <a:latin typeface="+mn-lt"/>
              </a:rPr>
              <a:t>недостижении</a:t>
            </a:r>
            <a:r>
              <a:rPr lang="ru-RU" sz="1200" dirty="0">
                <a:latin typeface="+mn-lt"/>
              </a:rPr>
              <a:t>, в порядке, устанавливаемом судом                                        (ст. 1043 ГК РФ)</a:t>
            </a:r>
          </a:p>
        </p:txBody>
      </p:sp>
      <p:sp>
        <p:nvSpPr>
          <p:cNvPr id="25" name="AutoShape 5"/>
          <p:cNvSpPr>
            <a:spLocks noChangeArrowheads="1"/>
          </p:cNvSpPr>
          <p:nvPr/>
        </p:nvSpPr>
        <p:spPr bwMode="auto">
          <a:xfrm>
            <a:off x="4887980" y="5144524"/>
            <a:ext cx="3864359" cy="136688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200" dirty="0">
                <a:latin typeface="+mn-lt"/>
              </a:rPr>
              <a:t>Порядок покрытия расходов и убытков товарищей определяется их соглашением, при его отсутствии  каждый товарищ несет расходы и убытки пропорционально стоимости вклада в общее дело                                                                (ст. 1046 ГК РФ)</a:t>
            </a:r>
          </a:p>
        </p:txBody>
      </p:sp>
      <p:sp>
        <p:nvSpPr>
          <p:cNvPr id="27" name="AutoShape 5"/>
          <p:cNvSpPr>
            <a:spLocks noChangeArrowheads="1"/>
          </p:cNvSpPr>
          <p:nvPr/>
        </p:nvSpPr>
        <p:spPr bwMode="auto">
          <a:xfrm>
            <a:off x="5013196" y="3456775"/>
            <a:ext cx="3864359" cy="144423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200" dirty="0">
                <a:latin typeface="+mn-lt"/>
              </a:rPr>
              <a:t>Прибыль, полученная товарищами в результате совместной деятельности, распределяется пропорционально стоимости вкладов, если иное не предусмотрено (соглашение об устранении товарища от участия в прибыли </a:t>
            </a:r>
            <a:r>
              <a:rPr lang="ru-RU" sz="1200" b="1" u="sng" dirty="0">
                <a:solidFill>
                  <a:srgbClr val="FF0000"/>
                </a:solidFill>
                <a:latin typeface="+mn-lt"/>
              </a:rPr>
              <a:t>ничтожно</a:t>
            </a:r>
            <a:r>
              <a:rPr lang="ru-RU" sz="1200" dirty="0">
                <a:latin typeface="+mn-lt"/>
              </a:rPr>
              <a:t>)           (ст. 1048 ГК РФ)</a:t>
            </a:r>
          </a:p>
        </p:txBody>
      </p:sp>
      <p:cxnSp>
        <p:nvCxnSpPr>
          <p:cNvPr id="28" name="Прямая со стрелкой 27"/>
          <p:cNvCxnSpPr/>
          <p:nvPr/>
        </p:nvCxnSpPr>
        <p:spPr bwMode="auto">
          <a:xfrm flipH="1">
            <a:off x="4259293" y="1566471"/>
            <a:ext cx="312710" cy="3809020"/>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2" name="Прямая со стрелкой 21"/>
          <p:cNvCxnSpPr/>
          <p:nvPr/>
        </p:nvCxnSpPr>
        <p:spPr bwMode="auto">
          <a:xfrm>
            <a:off x="4572003" y="1566471"/>
            <a:ext cx="315977" cy="3809020"/>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1" name="Прямая со стрелкой 20"/>
          <p:cNvCxnSpPr/>
          <p:nvPr/>
        </p:nvCxnSpPr>
        <p:spPr bwMode="auto">
          <a:xfrm flipH="1">
            <a:off x="4153553" y="1557338"/>
            <a:ext cx="418450" cy="2038249"/>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9" name="Прямая со стрелкой 18"/>
          <p:cNvCxnSpPr>
            <a:endCxn id="23" idx="3"/>
          </p:cNvCxnSpPr>
          <p:nvPr/>
        </p:nvCxnSpPr>
        <p:spPr bwMode="auto">
          <a:xfrm flipH="1">
            <a:off x="4123733" y="1557338"/>
            <a:ext cx="448270" cy="996136"/>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8" name="Прямая со стрелкой 17"/>
          <p:cNvCxnSpPr>
            <a:endCxn id="24" idx="1"/>
          </p:cNvCxnSpPr>
          <p:nvPr/>
        </p:nvCxnSpPr>
        <p:spPr bwMode="auto">
          <a:xfrm>
            <a:off x="4572003" y="1566471"/>
            <a:ext cx="512745" cy="988197"/>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6" name="Прямая со стрелкой 25"/>
          <p:cNvCxnSpPr/>
          <p:nvPr/>
        </p:nvCxnSpPr>
        <p:spPr bwMode="auto">
          <a:xfrm>
            <a:off x="4572003" y="1566471"/>
            <a:ext cx="512745" cy="1961337"/>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51919329"/>
      </p:ext>
    </p:extLst>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3844" name="Прямая соединительная линия 11"/>
          <p:cNvCxnSpPr>
            <a:cxnSpLocks noChangeShapeType="1"/>
          </p:cNvCxnSpPr>
          <p:nvPr/>
        </p:nvCxnSpPr>
        <p:spPr bwMode="auto">
          <a:xfrm>
            <a:off x="3635375" y="1553702"/>
            <a:ext cx="1800225" cy="0"/>
          </a:xfrm>
          <a:prstGeom prst="line">
            <a:avLst/>
          </a:prstGeom>
          <a:noFill/>
          <a:ln w="38100" algn="ctr">
            <a:solidFill>
              <a:srgbClr val="838D9B"/>
            </a:solidFill>
            <a:round/>
            <a:headEnd/>
            <a:tailEnd/>
          </a:ln>
          <a:scene3d>
            <a:camera prst="orthographicFront"/>
            <a:lightRig rig="threePt" dir="t"/>
          </a:scene3d>
          <a:sp3d>
            <a:bevelT prst="convex"/>
          </a:sp3d>
        </p:spPr>
      </p:cxnSp>
      <p:sp>
        <p:nvSpPr>
          <p:cNvPr id="16" name="Заголовок 1"/>
          <p:cNvSpPr txBox="1">
            <a:spLocks/>
          </p:cNvSpPr>
          <p:nvPr/>
        </p:nvSpPr>
        <p:spPr>
          <a:xfrm>
            <a:off x="755576" y="332656"/>
            <a:ext cx="7488832" cy="1062646"/>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1800" b="1" dirty="0">
                <a:solidFill>
                  <a:srgbClr val="FF8600"/>
                </a:solidFill>
                <a:effectLst>
                  <a:outerShdw blurRad="50800" dist="38100" dir="2700000" algn="tl" rotWithShape="0">
                    <a:srgbClr val="000000">
                      <a:alpha val="43000"/>
                    </a:srgbClr>
                  </a:outerShdw>
                </a:effectLst>
              </a:rPr>
              <a:t>Особенности правового режима договора, </a:t>
            </a:r>
          </a:p>
          <a:p>
            <a:pPr indent="715963" algn="ctr">
              <a:defRPr/>
            </a:pPr>
            <a:r>
              <a:rPr lang="ru-RU" sz="1800" b="1" dirty="0">
                <a:solidFill>
                  <a:srgbClr val="FF8600"/>
                </a:solidFill>
                <a:effectLst>
                  <a:outerShdw blurRad="50800" dist="38100" dir="2700000" algn="tl" rotWithShape="0">
                    <a:srgbClr val="000000">
                      <a:alpha val="43000"/>
                    </a:srgbClr>
                  </a:outerShdw>
                </a:effectLst>
              </a:rPr>
              <a:t>связанные с </a:t>
            </a:r>
            <a:r>
              <a:rPr lang="ru-RU" sz="1800" b="1" u="sng" dirty="0">
                <a:solidFill>
                  <a:srgbClr val="FF8600"/>
                </a:solidFill>
                <a:effectLst>
                  <a:outerShdw blurRad="50800" dist="38100" dir="2700000" algn="tl" rotWithShape="0">
                    <a:srgbClr val="000000">
                      <a:alpha val="43000"/>
                    </a:srgbClr>
                  </a:outerShdw>
                </a:effectLst>
              </a:rPr>
              <a:t>организацией совместной деятельности </a:t>
            </a:r>
            <a:r>
              <a:rPr lang="ru-RU" sz="1800" b="1" dirty="0">
                <a:solidFill>
                  <a:srgbClr val="FF8600"/>
                </a:solidFill>
                <a:effectLst>
                  <a:outerShdw blurRad="50800" dist="38100" dir="2700000" algn="tl" rotWithShape="0">
                    <a:srgbClr val="000000">
                      <a:alpha val="43000"/>
                    </a:srgbClr>
                  </a:outerShdw>
                </a:effectLst>
              </a:rPr>
              <a:t>товарищей</a:t>
            </a:r>
          </a:p>
        </p:txBody>
      </p:sp>
      <p:sp>
        <p:nvSpPr>
          <p:cNvPr id="14" name="TextBox 13"/>
          <p:cNvSpPr txBox="1"/>
          <p:nvPr/>
        </p:nvSpPr>
        <p:spPr>
          <a:xfrm>
            <a:off x="8484505" y="548680"/>
            <a:ext cx="827584" cy="492443"/>
          </a:xfrm>
          <a:prstGeom prst="rect">
            <a:avLst/>
          </a:prstGeom>
          <a:noFill/>
        </p:spPr>
        <p:txBody>
          <a:bodyPr wrap="square" rtlCol="0">
            <a:spAutoFit/>
          </a:bodyPr>
          <a:lstStyle/>
          <a:p>
            <a:r>
              <a:rPr lang="ru-RU" sz="2500" b="1" dirty="0">
                <a:solidFill>
                  <a:srgbClr val="40464F"/>
                </a:solidFill>
              </a:rPr>
              <a:t>242</a:t>
            </a:r>
          </a:p>
        </p:txBody>
      </p:sp>
      <p:sp>
        <p:nvSpPr>
          <p:cNvPr id="17" name="AutoShape 5"/>
          <p:cNvSpPr>
            <a:spLocks noChangeArrowheads="1"/>
          </p:cNvSpPr>
          <p:nvPr/>
        </p:nvSpPr>
        <p:spPr bwMode="auto">
          <a:xfrm>
            <a:off x="344523" y="3595587"/>
            <a:ext cx="3892591" cy="119423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200" dirty="0">
                <a:latin typeface="+mn-lt"/>
              </a:rPr>
              <a:t>При ведении общих дел товарищей каждый товарищ вправе действовать от имени всех товарищей, если договором не предусмотрено иное                                                                             (ст. 1044 ГК РФ)</a:t>
            </a:r>
          </a:p>
        </p:txBody>
      </p:sp>
      <p:sp>
        <p:nvSpPr>
          <p:cNvPr id="15" name="AutoShape 5"/>
          <p:cNvSpPr>
            <a:spLocks noChangeArrowheads="1"/>
          </p:cNvSpPr>
          <p:nvPr/>
        </p:nvSpPr>
        <p:spPr bwMode="auto">
          <a:xfrm>
            <a:off x="478683" y="5231947"/>
            <a:ext cx="3892591" cy="105748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200" dirty="0">
                <a:latin typeface="+mn-lt"/>
              </a:rPr>
              <a:t>При совместном ведении общих дел товарищей для совершения каждой сделки требуется согласие всех товарищей                                            (ст. 1044 ГК РФ)</a:t>
            </a:r>
          </a:p>
        </p:txBody>
      </p:sp>
      <p:sp>
        <p:nvSpPr>
          <p:cNvPr id="23" name="AutoShape 5"/>
          <p:cNvSpPr>
            <a:spLocks noChangeArrowheads="1"/>
          </p:cNvSpPr>
          <p:nvPr/>
        </p:nvSpPr>
        <p:spPr bwMode="auto">
          <a:xfrm>
            <a:off x="255083" y="1889407"/>
            <a:ext cx="3898470" cy="1160581"/>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200" dirty="0">
                <a:latin typeface="+mn-lt"/>
              </a:rPr>
              <a:t>Ведение бухгалтерского учета общего имущества товарищей может быть поручено ими одному из товарищей – юридическому лицу                            (ст. 1043 ГК РФ)</a:t>
            </a:r>
          </a:p>
        </p:txBody>
      </p:sp>
      <p:sp>
        <p:nvSpPr>
          <p:cNvPr id="24" name="AutoShape 5"/>
          <p:cNvSpPr>
            <a:spLocks noChangeArrowheads="1"/>
          </p:cNvSpPr>
          <p:nvPr/>
        </p:nvSpPr>
        <p:spPr bwMode="auto">
          <a:xfrm>
            <a:off x="5084748" y="1876638"/>
            <a:ext cx="3864359" cy="150046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200" dirty="0">
                <a:latin typeface="+mn-lt"/>
              </a:rPr>
              <a:t>В отношениях с третьими лицами полномочие товарища совершать сделки от имени всех товарищей удостоверяется доверенностью, выданной ему остальными товарищами, или договором простого товарищества, совершенным в письменной форме                                                  (ст. 1044 ГК РФ)</a:t>
            </a:r>
          </a:p>
        </p:txBody>
      </p:sp>
      <p:sp>
        <p:nvSpPr>
          <p:cNvPr id="25" name="AutoShape 5"/>
          <p:cNvSpPr>
            <a:spLocks noChangeArrowheads="1"/>
          </p:cNvSpPr>
          <p:nvPr/>
        </p:nvSpPr>
        <p:spPr bwMode="auto">
          <a:xfrm>
            <a:off x="4861148" y="5079895"/>
            <a:ext cx="3864359" cy="136688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200" dirty="0">
                <a:latin typeface="+mn-lt"/>
              </a:rPr>
              <a:t>Порядок покрытия расходов и убытков товарищей определяется их соглашением, при его отсутствии  каждый товарищ несет расходы и убытки пропорционально стоимости вклада в общее дело                                                                (ст. 1046 ГК РФ)</a:t>
            </a:r>
          </a:p>
        </p:txBody>
      </p:sp>
      <p:sp>
        <p:nvSpPr>
          <p:cNvPr id="27" name="AutoShape 5"/>
          <p:cNvSpPr>
            <a:spLocks noChangeArrowheads="1"/>
          </p:cNvSpPr>
          <p:nvPr/>
        </p:nvSpPr>
        <p:spPr bwMode="auto">
          <a:xfrm>
            <a:off x="4995308" y="3595587"/>
            <a:ext cx="3864359" cy="119423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200" dirty="0">
                <a:latin typeface="+mn-lt"/>
              </a:rPr>
              <a:t>Каждый товарищ вправе знакомиться со всей документацией по ведению совместных дел; отказ от этого права или его ограничения </a:t>
            </a:r>
            <a:r>
              <a:rPr lang="ru-RU" sz="1200" b="1" u="sng" dirty="0">
                <a:solidFill>
                  <a:srgbClr val="FF0000"/>
                </a:solidFill>
                <a:latin typeface="+mn-lt"/>
              </a:rPr>
              <a:t>ничтожны</a:t>
            </a:r>
            <a:r>
              <a:rPr lang="ru-RU" sz="1200" dirty="0">
                <a:solidFill>
                  <a:srgbClr val="FF0000"/>
                </a:solidFill>
                <a:latin typeface="+mn-lt"/>
              </a:rPr>
              <a:t>   </a:t>
            </a:r>
            <a:r>
              <a:rPr lang="ru-RU" sz="1200" dirty="0">
                <a:latin typeface="+mn-lt"/>
              </a:rPr>
              <a:t>                                                                (ст. 1045 ГК РФ)</a:t>
            </a:r>
          </a:p>
        </p:txBody>
      </p:sp>
      <p:cxnSp>
        <p:nvCxnSpPr>
          <p:cNvPr id="28" name="Прямая со стрелкой 27"/>
          <p:cNvCxnSpPr/>
          <p:nvPr/>
        </p:nvCxnSpPr>
        <p:spPr bwMode="auto">
          <a:xfrm flipH="1">
            <a:off x="4371274" y="1566471"/>
            <a:ext cx="200729" cy="3728522"/>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2" name="Прямая со стрелкой 21"/>
          <p:cNvCxnSpPr/>
          <p:nvPr/>
        </p:nvCxnSpPr>
        <p:spPr bwMode="auto">
          <a:xfrm>
            <a:off x="4572003" y="1566471"/>
            <a:ext cx="315977" cy="3594358"/>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1" name="Прямая со стрелкой 20"/>
          <p:cNvCxnSpPr/>
          <p:nvPr/>
        </p:nvCxnSpPr>
        <p:spPr bwMode="auto">
          <a:xfrm flipH="1">
            <a:off x="4153553" y="1557338"/>
            <a:ext cx="418450" cy="2038249"/>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9" name="Прямая со стрелкой 18"/>
          <p:cNvCxnSpPr>
            <a:endCxn id="23" idx="3"/>
          </p:cNvCxnSpPr>
          <p:nvPr/>
        </p:nvCxnSpPr>
        <p:spPr bwMode="auto">
          <a:xfrm flipH="1">
            <a:off x="4153553" y="1566471"/>
            <a:ext cx="418450" cy="903227"/>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8" name="Прямая со стрелкой 17"/>
          <p:cNvCxnSpPr>
            <a:endCxn id="24" idx="1"/>
          </p:cNvCxnSpPr>
          <p:nvPr/>
        </p:nvCxnSpPr>
        <p:spPr bwMode="auto">
          <a:xfrm>
            <a:off x="4572003" y="1553702"/>
            <a:ext cx="512745" cy="1073167"/>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6" name="Прямая со стрелкой 25"/>
          <p:cNvCxnSpPr/>
          <p:nvPr/>
        </p:nvCxnSpPr>
        <p:spPr bwMode="auto">
          <a:xfrm>
            <a:off x="4572003" y="1566471"/>
            <a:ext cx="512745" cy="2029116"/>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0397354"/>
      </p:ext>
    </p:extLst>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3844" name="Прямая соединительная линия 11"/>
          <p:cNvCxnSpPr>
            <a:cxnSpLocks noChangeShapeType="1"/>
          </p:cNvCxnSpPr>
          <p:nvPr/>
        </p:nvCxnSpPr>
        <p:spPr bwMode="auto">
          <a:xfrm>
            <a:off x="3635375" y="1553702"/>
            <a:ext cx="1800225" cy="0"/>
          </a:xfrm>
          <a:prstGeom prst="line">
            <a:avLst/>
          </a:prstGeom>
          <a:noFill/>
          <a:ln w="38100" algn="ctr">
            <a:solidFill>
              <a:srgbClr val="838D9B"/>
            </a:solidFill>
            <a:round/>
            <a:headEnd/>
            <a:tailEnd/>
          </a:ln>
          <a:scene3d>
            <a:camera prst="orthographicFront"/>
            <a:lightRig rig="threePt" dir="t"/>
          </a:scene3d>
          <a:sp3d>
            <a:bevelT prst="convex"/>
          </a:sp3d>
        </p:spPr>
      </p:cxnSp>
      <p:sp>
        <p:nvSpPr>
          <p:cNvPr id="16" name="Заголовок 1"/>
          <p:cNvSpPr txBox="1">
            <a:spLocks/>
          </p:cNvSpPr>
          <p:nvPr/>
        </p:nvSpPr>
        <p:spPr>
          <a:xfrm>
            <a:off x="755576" y="332656"/>
            <a:ext cx="7488832" cy="1062646"/>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1800" b="1" dirty="0">
                <a:solidFill>
                  <a:srgbClr val="FF8600"/>
                </a:solidFill>
                <a:effectLst>
                  <a:outerShdw blurRad="50800" dist="38100" dir="2700000" algn="tl" rotWithShape="0">
                    <a:srgbClr val="000000">
                      <a:alpha val="43000"/>
                    </a:srgbClr>
                  </a:outerShdw>
                </a:effectLst>
              </a:rPr>
              <a:t>Особенности правового режима договора, </a:t>
            </a:r>
          </a:p>
          <a:p>
            <a:pPr indent="715963" algn="ctr">
              <a:defRPr/>
            </a:pPr>
            <a:r>
              <a:rPr lang="ru-RU" sz="1800" b="1" dirty="0">
                <a:solidFill>
                  <a:srgbClr val="FF8600"/>
                </a:solidFill>
                <a:effectLst>
                  <a:outerShdw blurRad="50800" dist="38100" dir="2700000" algn="tl" rotWithShape="0">
                    <a:srgbClr val="000000">
                      <a:alpha val="43000"/>
                    </a:srgbClr>
                  </a:outerShdw>
                </a:effectLst>
              </a:rPr>
              <a:t>связанные с </a:t>
            </a:r>
            <a:r>
              <a:rPr lang="ru-RU" sz="1800" b="1" u="sng" dirty="0">
                <a:solidFill>
                  <a:srgbClr val="FF8600"/>
                </a:solidFill>
                <a:effectLst>
                  <a:outerShdw blurRad="50800" dist="38100" dir="2700000" algn="tl" rotWithShape="0">
                    <a:srgbClr val="000000">
                      <a:alpha val="43000"/>
                    </a:srgbClr>
                  </a:outerShdw>
                </a:effectLst>
              </a:rPr>
              <a:t>ответственностью </a:t>
            </a:r>
            <a:r>
              <a:rPr lang="ru-RU" sz="1800" b="1" dirty="0">
                <a:solidFill>
                  <a:srgbClr val="FF8600"/>
                </a:solidFill>
                <a:effectLst>
                  <a:outerShdw blurRad="50800" dist="38100" dir="2700000" algn="tl" rotWithShape="0">
                    <a:srgbClr val="000000">
                      <a:alpha val="43000"/>
                    </a:srgbClr>
                  </a:outerShdw>
                </a:effectLst>
              </a:rPr>
              <a:t>товарищей</a:t>
            </a:r>
          </a:p>
        </p:txBody>
      </p:sp>
      <p:sp>
        <p:nvSpPr>
          <p:cNvPr id="14" name="TextBox 13"/>
          <p:cNvSpPr txBox="1"/>
          <p:nvPr/>
        </p:nvSpPr>
        <p:spPr>
          <a:xfrm>
            <a:off x="8484505" y="548680"/>
            <a:ext cx="827584" cy="492443"/>
          </a:xfrm>
          <a:prstGeom prst="rect">
            <a:avLst/>
          </a:prstGeom>
          <a:noFill/>
        </p:spPr>
        <p:txBody>
          <a:bodyPr wrap="square" rtlCol="0">
            <a:spAutoFit/>
          </a:bodyPr>
          <a:lstStyle/>
          <a:p>
            <a:r>
              <a:rPr lang="ru-RU" sz="2500" b="1" dirty="0">
                <a:solidFill>
                  <a:srgbClr val="40464F"/>
                </a:solidFill>
              </a:rPr>
              <a:t>243</a:t>
            </a:r>
          </a:p>
        </p:txBody>
      </p:sp>
      <p:sp>
        <p:nvSpPr>
          <p:cNvPr id="23" name="AutoShape 5"/>
          <p:cNvSpPr>
            <a:spLocks noChangeArrowheads="1"/>
          </p:cNvSpPr>
          <p:nvPr/>
        </p:nvSpPr>
        <p:spPr bwMode="auto">
          <a:xfrm>
            <a:off x="2339278" y="5285860"/>
            <a:ext cx="4525603" cy="1160581"/>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200" dirty="0">
                <a:latin typeface="+mn-lt"/>
              </a:rPr>
              <a:t>С момента прекращения договора его участники несут солидарную ответственность по неисполненным общим обязательствам в отношении третьих лиц                                             (ст. 1050 ГК РФ)</a:t>
            </a:r>
          </a:p>
        </p:txBody>
      </p:sp>
      <p:sp>
        <p:nvSpPr>
          <p:cNvPr id="24" name="AutoShape 5"/>
          <p:cNvSpPr>
            <a:spLocks noChangeArrowheads="1"/>
          </p:cNvSpPr>
          <p:nvPr/>
        </p:nvSpPr>
        <p:spPr bwMode="auto">
          <a:xfrm>
            <a:off x="4932702" y="3655598"/>
            <a:ext cx="3864359" cy="138895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200" dirty="0">
                <a:latin typeface="+mn-lt"/>
              </a:rPr>
              <a:t>Если договор не связан с осуществлением его участниками предпринимательской деятельности, каждый товарищ отвечает по общим </a:t>
            </a:r>
            <a:r>
              <a:rPr lang="ru-RU" sz="1200" u="sng" dirty="0">
                <a:latin typeface="+mn-lt"/>
              </a:rPr>
              <a:t>договорным обязательствам </a:t>
            </a:r>
            <a:r>
              <a:rPr lang="ru-RU" sz="1200" dirty="0">
                <a:latin typeface="+mn-lt"/>
              </a:rPr>
              <a:t>товарищей всем своим имуществом пропорционально стоимости вклада                                                       (ст. 1047 ГК РФ)</a:t>
            </a:r>
          </a:p>
        </p:txBody>
      </p:sp>
      <p:cxnSp>
        <p:nvCxnSpPr>
          <p:cNvPr id="28" name="Прямая со стрелкой 27"/>
          <p:cNvCxnSpPr>
            <a:endCxn id="23" idx="0"/>
          </p:cNvCxnSpPr>
          <p:nvPr/>
        </p:nvCxnSpPr>
        <p:spPr bwMode="auto">
          <a:xfrm>
            <a:off x="4572003" y="1557338"/>
            <a:ext cx="30077" cy="3728522"/>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6" name="Прямая со стрелкой 25"/>
          <p:cNvCxnSpPr>
            <a:endCxn id="24" idx="0"/>
          </p:cNvCxnSpPr>
          <p:nvPr/>
        </p:nvCxnSpPr>
        <p:spPr bwMode="auto">
          <a:xfrm>
            <a:off x="4572003" y="1566471"/>
            <a:ext cx="2292879" cy="2089127"/>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20" name="AutoShape 5"/>
          <p:cNvSpPr>
            <a:spLocks noChangeArrowheads="1"/>
          </p:cNvSpPr>
          <p:nvPr/>
        </p:nvSpPr>
        <p:spPr bwMode="auto">
          <a:xfrm>
            <a:off x="407099" y="3654248"/>
            <a:ext cx="3864359" cy="139030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200" dirty="0">
                <a:latin typeface="+mn-lt"/>
              </a:rPr>
              <a:t>Если договор не связан с осуществлением его участниками предпринимательской деятельности по общим обязательствам, </a:t>
            </a:r>
            <a:r>
              <a:rPr lang="ru-RU" sz="1200" u="sng" dirty="0">
                <a:latin typeface="+mn-lt"/>
              </a:rPr>
              <a:t>возникшим не из договора</a:t>
            </a:r>
            <a:r>
              <a:rPr lang="ru-RU" sz="1200" dirty="0">
                <a:latin typeface="+mn-lt"/>
              </a:rPr>
              <a:t>, товарищи отвечают солидарно              (ст. 1047 ГК РФ)</a:t>
            </a:r>
          </a:p>
        </p:txBody>
      </p:sp>
      <p:cxnSp>
        <p:nvCxnSpPr>
          <p:cNvPr id="22" name="Прямая со стрелкой 21"/>
          <p:cNvCxnSpPr/>
          <p:nvPr/>
        </p:nvCxnSpPr>
        <p:spPr bwMode="auto">
          <a:xfrm>
            <a:off x="4572003" y="1566471"/>
            <a:ext cx="0" cy="391365"/>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1" name="Прямая со стрелкой 20"/>
          <p:cNvCxnSpPr>
            <a:endCxn id="20" idx="0"/>
          </p:cNvCxnSpPr>
          <p:nvPr/>
        </p:nvCxnSpPr>
        <p:spPr bwMode="auto">
          <a:xfrm flipH="1">
            <a:off x="2339279" y="1557338"/>
            <a:ext cx="2232724" cy="2096910"/>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29" name="AutoShape 5"/>
          <p:cNvSpPr>
            <a:spLocks noChangeArrowheads="1"/>
          </p:cNvSpPr>
          <p:nvPr/>
        </p:nvSpPr>
        <p:spPr bwMode="auto">
          <a:xfrm>
            <a:off x="2756094" y="1957836"/>
            <a:ext cx="3864359" cy="1317809"/>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200" dirty="0">
                <a:latin typeface="+mn-lt"/>
              </a:rPr>
              <a:t>Если договор связан с осуществлением его участниками предпринимательской деятельности, товарищи отвечают солидарно по всем общим обязательствам независимо от оснований их возникновения                                   (ст. 1047 ГК РФ)</a:t>
            </a:r>
          </a:p>
        </p:txBody>
      </p:sp>
    </p:spTree>
    <p:extLst>
      <p:ext uri="{BB962C8B-B14F-4D97-AF65-F5344CB8AC3E}">
        <p14:creationId xmlns:p14="http://schemas.microsoft.com/office/powerpoint/2010/main" val="2195084230"/>
      </p:ext>
    </p:extLst>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3844" name="Прямая соединительная линия 11"/>
          <p:cNvCxnSpPr>
            <a:cxnSpLocks noChangeShapeType="1"/>
          </p:cNvCxnSpPr>
          <p:nvPr/>
        </p:nvCxnSpPr>
        <p:spPr bwMode="auto">
          <a:xfrm>
            <a:off x="3635375" y="1553702"/>
            <a:ext cx="1800225" cy="0"/>
          </a:xfrm>
          <a:prstGeom prst="line">
            <a:avLst/>
          </a:prstGeom>
          <a:noFill/>
          <a:ln w="38100" algn="ctr">
            <a:solidFill>
              <a:srgbClr val="838D9B"/>
            </a:solidFill>
            <a:round/>
            <a:headEnd/>
            <a:tailEnd/>
          </a:ln>
          <a:scene3d>
            <a:camera prst="orthographicFront"/>
            <a:lightRig rig="threePt" dir="t"/>
          </a:scene3d>
          <a:sp3d>
            <a:bevelT prst="convex"/>
          </a:sp3d>
        </p:spPr>
      </p:cxnSp>
      <p:sp>
        <p:nvSpPr>
          <p:cNvPr id="16" name="Заголовок 1"/>
          <p:cNvSpPr txBox="1">
            <a:spLocks/>
          </p:cNvSpPr>
          <p:nvPr/>
        </p:nvSpPr>
        <p:spPr>
          <a:xfrm>
            <a:off x="755576" y="332656"/>
            <a:ext cx="7488832" cy="1062646"/>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1800" b="1" dirty="0">
                <a:solidFill>
                  <a:srgbClr val="FF8600"/>
                </a:solidFill>
                <a:effectLst>
                  <a:outerShdw blurRad="50800" dist="38100" dir="2700000" algn="tl" rotWithShape="0">
                    <a:srgbClr val="000000">
                      <a:alpha val="43000"/>
                    </a:srgbClr>
                  </a:outerShdw>
                </a:effectLst>
              </a:rPr>
              <a:t>Особенности правового режима договора, </a:t>
            </a:r>
          </a:p>
          <a:p>
            <a:pPr indent="715963" algn="ctr">
              <a:defRPr/>
            </a:pPr>
            <a:r>
              <a:rPr lang="ru-RU" sz="1800" b="1" dirty="0">
                <a:solidFill>
                  <a:srgbClr val="FF8600"/>
                </a:solidFill>
                <a:effectLst>
                  <a:outerShdw blurRad="50800" dist="38100" dir="2700000" algn="tl" rotWithShape="0">
                    <a:srgbClr val="000000">
                      <a:alpha val="43000"/>
                    </a:srgbClr>
                  </a:outerShdw>
                </a:effectLst>
              </a:rPr>
              <a:t>связанные с </a:t>
            </a:r>
            <a:r>
              <a:rPr lang="ru-RU" sz="1800" b="1" u="sng" dirty="0">
                <a:solidFill>
                  <a:srgbClr val="FF8600"/>
                </a:solidFill>
                <a:effectLst>
                  <a:outerShdw blurRad="50800" dist="38100" dir="2700000" algn="tl" rotWithShape="0">
                    <a:srgbClr val="000000">
                      <a:alpha val="43000"/>
                    </a:srgbClr>
                  </a:outerShdw>
                </a:effectLst>
              </a:rPr>
              <a:t>расторжением</a:t>
            </a:r>
            <a:r>
              <a:rPr lang="ru-RU" sz="1800" b="1" dirty="0">
                <a:solidFill>
                  <a:srgbClr val="FF8600"/>
                </a:solidFill>
                <a:effectLst>
                  <a:outerShdw blurRad="50800" dist="38100" dir="2700000" algn="tl" rotWithShape="0">
                    <a:srgbClr val="000000">
                      <a:alpha val="43000"/>
                    </a:srgbClr>
                  </a:outerShdw>
                </a:effectLst>
              </a:rPr>
              <a:t> договора</a:t>
            </a:r>
          </a:p>
        </p:txBody>
      </p:sp>
      <p:sp>
        <p:nvSpPr>
          <p:cNvPr id="14" name="TextBox 13"/>
          <p:cNvSpPr txBox="1"/>
          <p:nvPr/>
        </p:nvSpPr>
        <p:spPr>
          <a:xfrm>
            <a:off x="8484505" y="548680"/>
            <a:ext cx="827584" cy="492443"/>
          </a:xfrm>
          <a:prstGeom prst="rect">
            <a:avLst/>
          </a:prstGeom>
          <a:noFill/>
        </p:spPr>
        <p:txBody>
          <a:bodyPr wrap="square" rtlCol="0">
            <a:spAutoFit/>
          </a:bodyPr>
          <a:lstStyle/>
          <a:p>
            <a:r>
              <a:rPr lang="ru-RU" sz="2500" b="1" dirty="0">
                <a:solidFill>
                  <a:srgbClr val="40464F"/>
                </a:solidFill>
              </a:rPr>
              <a:t>244</a:t>
            </a:r>
          </a:p>
        </p:txBody>
      </p:sp>
      <p:sp>
        <p:nvSpPr>
          <p:cNvPr id="17" name="AutoShape 5"/>
          <p:cNvSpPr>
            <a:spLocks noChangeArrowheads="1"/>
          </p:cNvSpPr>
          <p:nvPr/>
        </p:nvSpPr>
        <p:spPr bwMode="auto">
          <a:xfrm>
            <a:off x="402842" y="3642370"/>
            <a:ext cx="3884870" cy="2021399"/>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200" dirty="0">
                <a:latin typeface="+mn-lt"/>
              </a:rPr>
              <a:t>Сторона срочного договора простого товарищества или заключенного с указанием цели в качестве </a:t>
            </a:r>
            <a:r>
              <a:rPr lang="ru-RU" sz="1200" dirty="0" err="1">
                <a:latin typeface="+mn-lt"/>
              </a:rPr>
              <a:t>отменительного</a:t>
            </a:r>
            <a:r>
              <a:rPr lang="ru-RU" sz="1200" dirty="0">
                <a:latin typeface="+mn-lt"/>
              </a:rPr>
              <a:t> условия (когда договор действует до достижения определенной правовой цели) требовать расторжения договора в отношениях между собой и остальными товарищами по уважительной причине с возмещением остальным товарищам реального ущерба, причиненного расторжением договора (ст. 1052 ГК РФ</a:t>
            </a:r>
          </a:p>
        </p:txBody>
      </p:sp>
      <p:sp>
        <p:nvSpPr>
          <p:cNvPr id="15" name="AutoShape 5"/>
          <p:cNvSpPr>
            <a:spLocks noChangeArrowheads="1"/>
          </p:cNvSpPr>
          <p:nvPr/>
        </p:nvSpPr>
        <p:spPr bwMode="auto">
          <a:xfrm>
            <a:off x="4995308" y="3595587"/>
            <a:ext cx="3892591" cy="105748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200" dirty="0">
                <a:latin typeface="+mn-lt"/>
              </a:rPr>
              <a:t>При прекращении договора раздел имущества, находящегося в общей собственности товарищей, и возникших у них общих прав требования осуществляется в порядке, установленном ст. 252 ГК РФ (ст. 1050 ГК РФ)</a:t>
            </a:r>
          </a:p>
        </p:txBody>
      </p:sp>
      <p:sp>
        <p:nvSpPr>
          <p:cNvPr id="23" name="AutoShape 5"/>
          <p:cNvSpPr>
            <a:spLocks noChangeArrowheads="1"/>
          </p:cNvSpPr>
          <p:nvPr/>
        </p:nvSpPr>
        <p:spPr bwMode="auto">
          <a:xfrm>
            <a:off x="255083" y="2046578"/>
            <a:ext cx="3898470" cy="1160581"/>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200" dirty="0">
                <a:latin typeface="+mn-lt"/>
              </a:rPr>
              <a:t>Договор может быть расторгнут по общим основаниям расторжения </a:t>
            </a:r>
            <a:r>
              <a:rPr lang="ru-RU" sz="1200" dirty="0" err="1">
                <a:latin typeface="+mn-lt"/>
              </a:rPr>
              <a:t>гражданско</a:t>
            </a:r>
            <a:r>
              <a:rPr lang="ru-RU" sz="1200" dirty="0">
                <a:latin typeface="+mn-lt"/>
              </a:rPr>
              <a:t>–правового договора  (ст. 1052 ГК РФ)</a:t>
            </a:r>
          </a:p>
        </p:txBody>
      </p:sp>
      <p:sp>
        <p:nvSpPr>
          <p:cNvPr id="24" name="AutoShape 5"/>
          <p:cNvSpPr>
            <a:spLocks noChangeArrowheads="1"/>
          </p:cNvSpPr>
          <p:nvPr/>
        </p:nvSpPr>
        <p:spPr bwMode="auto">
          <a:xfrm>
            <a:off x="5073525" y="1876638"/>
            <a:ext cx="3864359" cy="150046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200" dirty="0">
                <a:latin typeface="+mn-lt"/>
              </a:rPr>
              <a:t>Каждый товарищ вправе отказаться от бессрочного договора простого товарищества с письменным уведомлением об этом других товарищей не позднее чем за три месяца до выхода из договора; соглашение от отказе или ограничении этого права </a:t>
            </a:r>
            <a:r>
              <a:rPr lang="ru-RU" sz="1200" b="1" u="sng" dirty="0">
                <a:solidFill>
                  <a:srgbClr val="FF0000"/>
                </a:solidFill>
                <a:latin typeface="+mn-lt"/>
              </a:rPr>
              <a:t>ничтожно </a:t>
            </a:r>
            <a:r>
              <a:rPr lang="ru-RU" sz="1200" dirty="0">
                <a:latin typeface="+mn-lt"/>
              </a:rPr>
              <a:t>(ст. 1051 ГК РФ)</a:t>
            </a:r>
          </a:p>
        </p:txBody>
      </p:sp>
      <p:sp>
        <p:nvSpPr>
          <p:cNvPr id="27" name="AutoShape 5"/>
          <p:cNvSpPr>
            <a:spLocks noChangeArrowheads="1"/>
          </p:cNvSpPr>
          <p:nvPr/>
        </p:nvSpPr>
        <p:spPr bwMode="auto">
          <a:xfrm>
            <a:off x="4894645" y="4889480"/>
            <a:ext cx="3864359" cy="119423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200" dirty="0">
                <a:latin typeface="+mn-lt"/>
              </a:rPr>
              <a:t>Товарищ, внесший в общую собственность индивидуально определенную вещь, вправе при  прекращении договора требовать в судебном порядке возврата ему этой вещи при условии соблюдения интересов остальных товарищей и кредиторов (ст. 1050 ГК РФ)</a:t>
            </a:r>
          </a:p>
        </p:txBody>
      </p:sp>
      <p:cxnSp>
        <p:nvCxnSpPr>
          <p:cNvPr id="22" name="Прямая со стрелкой 21"/>
          <p:cNvCxnSpPr/>
          <p:nvPr/>
        </p:nvCxnSpPr>
        <p:spPr bwMode="auto">
          <a:xfrm>
            <a:off x="4572003" y="1566471"/>
            <a:ext cx="322642" cy="341547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1" name="Прямая со стрелкой 20"/>
          <p:cNvCxnSpPr/>
          <p:nvPr/>
        </p:nvCxnSpPr>
        <p:spPr bwMode="auto">
          <a:xfrm flipH="1">
            <a:off x="4153553" y="1557338"/>
            <a:ext cx="418450" cy="2085032"/>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9" name="Прямая со стрелкой 18"/>
          <p:cNvCxnSpPr>
            <a:endCxn id="23" idx="3"/>
          </p:cNvCxnSpPr>
          <p:nvPr/>
        </p:nvCxnSpPr>
        <p:spPr bwMode="auto">
          <a:xfrm flipH="1">
            <a:off x="4153553" y="1566471"/>
            <a:ext cx="418450" cy="1060398"/>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8" name="Прямая со стрелкой 17"/>
          <p:cNvCxnSpPr>
            <a:endCxn id="24" idx="1"/>
          </p:cNvCxnSpPr>
          <p:nvPr/>
        </p:nvCxnSpPr>
        <p:spPr bwMode="auto">
          <a:xfrm>
            <a:off x="4560780" y="1553702"/>
            <a:ext cx="512745" cy="1073167"/>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6" name="Прямая со стрелкой 25"/>
          <p:cNvCxnSpPr/>
          <p:nvPr/>
        </p:nvCxnSpPr>
        <p:spPr bwMode="auto">
          <a:xfrm>
            <a:off x="4572003" y="1566471"/>
            <a:ext cx="512745" cy="2029116"/>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20220327"/>
      </p:ext>
    </p:extLst>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8498691" y="586591"/>
            <a:ext cx="719574" cy="477054"/>
          </a:xfrm>
          <a:prstGeom prst="rect">
            <a:avLst/>
          </a:prstGeom>
        </p:spPr>
        <p:txBody>
          <a:bodyPr wrap="none">
            <a:spAutoFit/>
          </a:bodyPr>
          <a:lstStyle/>
          <a:p>
            <a:r>
              <a:rPr lang="ru-RU" sz="2500" b="1" dirty="0">
                <a:solidFill>
                  <a:srgbClr val="40464F"/>
                </a:solidFill>
              </a:rPr>
              <a:t>245</a:t>
            </a:r>
          </a:p>
        </p:txBody>
      </p:sp>
      <p:sp>
        <p:nvSpPr>
          <p:cNvPr id="6" name="AutoShape 5"/>
          <p:cNvSpPr>
            <a:spLocks noChangeArrowheads="1"/>
          </p:cNvSpPr>
          <p:nvPr/>
        </p:nvSpPr>
        <p:spPr bwMode="auto">
          <a:xfrm>
            <a:off x="1955257" y="2728088"/>
            <a:ext cx="5162203" cy="955962"/>
          </a:xfrm>
          <a:prstGeom prst="roundRect">
            <a:avLst>
              <a:gd name="adj" fmla="val 16667"/>
            </a:avLst>
          </a:prstGeom>
          <a:solidFill>
            <a:schemeClr val="accent1">
              <a:lumMod val="50000"/>
            </a:schemeClr>
          </a:solidFill>
          <a:ln w="38100">
            <a:solidFill>
              <a:schemeClr val="bg1">
                <a:lumMod val="20000"/>
                <a:lumOff val="80000"/>
              </a:schemeClr>
            </a:solidFill>
            <a:round/>
            <a:headEnd/>
            <a:tailEnd/>
          </a:ln>
          <a:effectLst/>
        </p:spPr>
        <p:txBody>
          <a:bodyPr wrap="square" anchor="ctr"/>
          <a:lstStyle/>
          <a:p>
            <a:pPr marL="342900" indent="-342900" algn="ctr">
              <a:defRPr/>
            </a:pPr>
            <a:r>
              <a:rPr lang="ru-RU" b="1" dirty="0">
                <a:solidFill>
                  <a:schemeClr val="bg1">
                    <a:lumMod val="20000"/>
                    <a:lumOff val="80000"/>
                  </a:schemeClr>
                </a:solidFill>
                <a:latin typeface="+mn-lt"/>
              </a:rPr>
              <a:t>Виды совместной деятельности</a:t>
            </a:r>
            <a:endParaRPr lang="ru-RU" b="1" dirty="0">
              <a:solidFill>
                <a:schemeClr val="bg1">
                  <a:lumMod val="20000"/>
                  <a:lumOff val="80000"/>
                </a:schemeClr>
              </a:solidFill>
              <a:latin typeface="Tahoma" pitchFamily="34" charset="0"/>
            </a:endParaRPr>
          </a:p>
        </p:txBody>
      </p:sp>
      <p:sp>
        <p:nvSpPr>
          <p:cNvPr id="7" name="AutoShape 5"/>
          <p:cNvSpPr>
            <a:spLocks noChangeArrowheads="1"/>
          </p:cNvSpPr>
          <p:nvPr/>
        </p:nvSpPr>
        <p:spPr bwMode="auto">
          <a:xfrm>
            <a:off x="269659" y="267685"/>
            <a:ext cx="3880302" cy="799277"/>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Autofit/>
          </a:bodyPr>
          <a:lstStyle/>
          <a:p>
            <a:pPr algn="ctr">
              <a:lnSpc>
                <a:spcPct val="120000"/>
              </a:lnSpc>
              <a:defRPr/>
            </a:pPr>
            <a:r>
              <a:rPr lang="ru-RU" sz="1200" dirty="0">
                <a:solidFill>
                  <a:schemeClr val="tx2">
                    <a:lumMod val="50000"/>
                  </a:schemeClr>
                </a:solidFill>
              </a:rPr>
              <a:t>Ст. 1054 ГК РФ</a:t>
            </a:r>
          </a:p>
          <a:p>
            <a:pPr algn="ctr">
              <a:lnSpc>
                <a:spcPct val="120000"/>
              </a:lnSpc>
              <a:defRPr/>
            </a:pPr>
            <a:r>
              <a:rPr lang="ru-RU" sz="1200" dirty="0">
                <a:solidFill>
                  <a:schemeClr val="tx2">
                    <a:lumMod val="50000"/>
                  </a:schemeClr>
                </a:solidFill>
              </a:rPr>
              <a:t>(существование договора не раскрывается для третьих лиц)</a:t>
            </a:r>
          </a:p>
        </p:txBody>
      </p:sp>
      <p:sp>
        <p:nvSpPr>
          <p:cNvPr id="9" name="AutoShape 5"/>
          <p:cNvSpPr>
            <a:spLocks noChangeArrowheads="1"/>
          </p:cNvSpPr>
          <p:nvPr/>
        </p:nvSpPr>
        <p:spPr bwMode="auto">
          <a:xfrm>
            <a:off x="4446452" y="267685"/>
            <a:ext cx="3880301" cy="811349"/>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25000" lnSpcReduction="20000"/>
          </a:bodyPr>
          <a:lstStyle/>
          <a:p>
            <a:pPr algn="ctr">
              <a:defRPr/>
            </a:pPr>
            <a:endParaRPr lang="ru-RU" sz="2000" u="sng" dirty="0">
              <a:solidFill>
                <a:schemeClr val="tx2">
                  <a:lumMod val="50000"/>
                </a:schemeClr>
              </a:solidFill>
            </a:endParaRPr>
          </a:p>
          <a:p>
            <a:pPr algn="ctr">
              <a:lnSpc>
                <a:spcPct val="120000"/>
              </a:lnSpc>
              <a:defRPr/>
            </a:pPr>
            <a:r>
              <a:rPr lang="ru-RU" sz="5600" dirty="0">
                <a:solidFill>
                  <a:schemeClr val="tx2">
                    <a:lumMod val="50000"/>
                  </a:schemeClr>
                </a:solidFill>
              </a:rPr>
              <a:t>ФЗ от 28.11.2011 г. № 335–ФЗ                     «Об инвестиционном товариществе»</a:t>
            </a:r>
          </a:p>
        </p:txBody>
      </p:sp>
      <p:sp>
        <p:nvSpPr>
          <p:cNvPr id="15" name="Блок-схема: перфолента 14"/>
          <p:cNvSpPr/>
          <p:nvPr/>
        </p:nvSpPr>
        <p:spPr>
          <a:xfrm>
            <a:off x="840726" y="1428116"/>
            <a:ext cx="2148202" cy="1120993"/>
          </a:xfrm>
          <a:prstGeom prst="flowChartPunchedTape">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sz="1600" b="1" dirty="0"/>
              <a:t>Негласное товарищество</a:t>
            </a:r>
          </a:p>
        </p:txBody>
      </p:sp>
      <p:sp>
        <p:nvSpPr>
          <p:cNvPr id="20" name="Блок-схема: перфолента 19"/>
          <p:cNvSpPr/>
          <p:nvPr/>
        </p:nvSpPr>
        <p:spPr>
          <a:xfrm>
            <a:off x="5509431" y="1383066"/>
            <a:ext cx="2148202" cy="1166043"/>
          </a:xfrm>
          <a:prstGeom prst="flowChartPunchedTape">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sz="1400" b="1" dirty="0"/>
              <a:t>Инвестиционное товарищество</a:t>
            </a:r>
          </a:p>
        </p:txBody>
      </p:sp>
      <p:sp>
        <p:nvSpPr>
          <p:cNvPr id="24" name="Блок-схема: перфолента 23"/>
          <p:cNvSpPr/>
          <p:nvPr/>
        </p:nvSpPr>
        <p:spPr>
          <a:xfrm>
            <a:off x="5661477" y="4097657"/>
            <a:ext cx="2212564" cy="1304667"/>
          </a:xfrm>
          <a:prstGeom prst="flowChartPunchedTape">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sz="1400" b="1" dirty="0"/>
              <a:t>Деятельность банковских групп и банковских холдингов</a:t>
            </a:r>
          </a:p>
        </p:txBody>
      </p:sp>
      <p:cxnSp>
        <p:nvCxnSpPr>
          <p:cNvPr id="32" name="Прямая со стрелкой 9"/>
          <p:cNvCxnSpPr>
            <a:cxnSpLocks noChangeShapeType="1"/>
            <a:stCxn id="6" idx="2"/>
          </p:cNvCxnSpPr>
          <p:nvPr/>
        </p:nvCxnSpPr>
        <p:spPr bwMode="auto">
          <a:xfrm flipH="1">
            <a:off x="3079485" y="3684050"/>
            <a:ext cx="1456874" cy="918956"/>
          </a:xfrm>
          <a:prstGeom prst="straightConnector1">
            <a:avLst/>
          </a:prstGeom>
          <a:noFill/>
          <a:ln w="38100" algn="ctr">
            <a:solidFill>
              <a:schemeClr val="bg1">
                <a:lumMod val="20000"/>
                <a:lumOff val="80000"/>
              </a:schemeClr>
            </a:solidFill>
            <a:round/>
            <a:headEnd/>
            <a:tailEnd type="arrow" w="med" len="med"/>
          </a:ln>
          <a:effectLst>
            <a:outerShdw dist="23000" dir="5400000" rotWithShape="0">
              <a:srgbClr val="000000">
                <a:alpha val="34999"/>
              </a:srgbClr>
            </a:outerShdw>
          </a:effectLst>
        </p:spPr>
      </p:cxnSp>
      <p:cxnSp>
        <p:nvCxnSpPr>
          <p:cNvPr id="37" name="Прямая со стрелкой 9"/>
          <p:cNvCxnSpPr>
            <a:cxnSpLocks noChangeShapeType="1"/>
            <a:stCxn id="6" idx="2"/>
            <a:endCxn id="24" idx="1"/>
          </p:cNvCxnSpPr>
          <p:nvPr/>
        </p:nvCxnSpPr>
        <p:spPr bwMode="auto">
          <a:xfrm>
            <a:off x="4536359" y="3684050"/>
            <a:ext cx="1125118" cy="1065941"/>
          </a:xfrm>
          <a:prstGeom prst="straightConnector1">
            <a:avLst/>
          </a:prstGeom>
          <a:noFill/>
          <a:ln w="38100" algn="ctr">
            <a:solidFill>
              <a:schemeClr val="bg1">
                <a:lumMod val="20000"/>
                <a:lumOff val="80000"/>
              </a:schemeClr>
            </a:solidFill>
            <a:round/>
            <a:headEnd/>
            <a:tailEnd type="arrow" w="med" len="med"/>
          </a:ln>
          <a:effectLst>
            <a:outerShdw dist="23000" dir="5400000" rotWithShape="0">
              <a:srgbClr val="000000">
                <a:alpha val="34999"/>
              </a:srgbClr>
            </a:outerShdw>
          </a:effectLst>
        </p:spPr>
      </p:cxnSp>
      <p:cxnSp>
        <p:nvCxnSpPr>
          <p:cNvPr id="40" name="Прямая со стрелкой 9"/>
          <p:cNvCxnSpPr>
            <a:cxnSpLocks noChangeShapeType="1"/>
            <a:stCxn id="6" idx="0"/>
            <a:endCxn id="15" idx="3"/>
          </p:cNvCxnSpPr>
          <p:nvPr/>
        </p:nvCxnSpPr>
        <p:spPr bwMode="auto">
          <a:xfrm flipH="1" flipV="1">
            <a:off x="2988928" y="1988613"/>
            <a:ext cx="1547431" cy="739475"/>
          </a:xfrm>
          <a:prstGeom prst="straightConnector1">
            <a:avLst/>
          </a:prstGeom>
          <a:noFill/>
          <a:ln w="38100" algn="ctr">
            <a:solidFill>
              <a:schemeClr val="bg1">
                <a:lumMod val="20000"/>
                <a:lumOff val="80000"/>
              </a:schemeClr>
            </a:solidFill>
            <a:round/>
            <a:headEnd/>
            <a:tailEnd type="arrow" w="med" len="med"/>
          </a:ln>
          <a:effectLst>
            <a:outerShdw dist="23000" dir="5400000" rotWithShape="0">
              <a:srgbClr val="000000">
                <a:alpha val="34999"/>
              </a:srgbClr>
            </a:outerShdw>
          </a:effectLst>
        </p:spPr>
      </p:cxnSp>
      <p:cxnSp>
        <p:nvCxnSpPr>
          <p:cNvPr id="41" name="Прямая со стрелкой 9"/>
          <p:cNvCxnSpPr>
            <a:cxnSpLocks noChangeShapeType="1"/>
            <a:stCxn id="6" idx="0"/>
            <a:endCxn id="20" idx="1"/>
          </p:cNvCxnSpPr>
          <p:nvPr/>
        </p:nvCxnSpPr>
        <p:spPr bwMode="auto">
          <a:xfrm flipV="1">
            <a:off x="4536359" y="1966088"/>
            <a:ext cx="973072" cy="762000"/>
          </a:xfrm>
          <a:prstGeom prst="straightConnector1">
            <a:avLst/>
          </a:prstGeom>
          <a:noFill/>
          <a:ln w="38100" algn="ctr">
            <a:solidFill>
              <a:schemeClr val="bg1">
                <a:lumMod val="20000"/>
                <a:lumOff val="80000"/>
              </a:schemeClr>
            </a:solidFill>
            <a:round/>
            <a:headEnd/>
            <a:tailEnd type="arrow" w="med" len="med"/>
          </a:ln>
          <a:effectLst>
            <a:outerShdw dist="23000" dir="5400000" rotWithShape="0">
              <a:srgbClr val="000000">
                <a:alpha val="34999"/>
              </a:srgbClr>
            </a:outerShdw>
          </a:effectLst>
        </p:spPr>
      </p:cxnSp>
      <p:cxnSp>
        <p:nvCxnSpPr>
          <p:cNvPr id="46" name="Прямая со стрелкой 9"/>
          <p:cNvCxnSpPr>
            <a:cxnSpLocks noChangeShapeType="1"/>
          </p:cNvCxnSpPr>
          <p:nvPr/>
        </p:nvCxnSpPr>
        <p:spPr bwMode="auto">
          <a:xfrm flipV="1">
            <a:off x="2674220" y="1063645"/>
            <a:ext cx="0" cy="364471"/>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48" name="Прямая со стрелкой 9"/>
          <p:cNvCxnSpPr>
            <a:cxnSpLocks noChangeShapeType="1"/>
          </p:cNvCxnSpPr>
          <p:nvPr/>
        </p:nvCxnSpPr>
        <p:spPr bwMode="auto">
          <a:xfrm flipV="1">
            <a:off x="7441309" y="1079034"/>
            <a:ext cx="0" cy="349082"/>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sp>
        <p:nvSpPr>
          <p:cNvPr id="64" name="AutoShape 5"/>
          <p:cNvSpPr>
            <a:spLocks noChangeArrowheads="1"/>
          </p:cNvSpPr>
          <p:nvPr/>
        </p:nvSpPr>
        <p:spPr bwMode="auto">
          <a:xfrm>
            <a:off x="4446452" y="5784107"/>
            <a:ext cx="3880301" cy="811349"/>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25000" lnSpcReduction="20000"/>
          </a:bodyPr>
          <a:lstStyle/>
          <a:p>
            <a:pPr algn="ctr">
              <a:defRPr/>
            </a:pPr>
            <a:endParaRPr lang="ru-RU" sz="2000" u="sng" dirty="0">
              <a:solidFill>
                <a:schemeClr val="tx2">
                  <a:lumMod val="50000"/>
                </a:schemeClr>
              </a:solidFill>
            </a:endParaRPr>
          </a:p>
          <a:p>
            <a:pPr algn="ctr">
              <a:lnSpc>
                <a:spcPct val="120000"/>
              </a:lnSpc>
              <a:defRPr/>
            </a:pPr>
            <a:r>
              <a:rPr lang="ru-RU" sz="5600" dirty="0">
                <a:solidFill>
                  <a:schemeClr val="tx2">
                    <a:lumMod val="50000"/>
                  </a:schemeClr>
                </a:solidFill>
              </a:rPr>
              <a:t>ФЗ от 28.11.2011 г. № 395–1                          «О банках и банковской деятельности»</a:t>
            </a:r>
          </a:p>
        </p:txBody>
      </p:sp>
      <p:sp>
        <p:nvSpPr>
          <p:cNvPr id="67" name="Блок-схема: перфолента 23"/>
          <p:cNvSpPr/>
          <p:nvPr/>
        </p:nvSpPr>
        <p:spPr>
          <a:xfrm>
            <a:off x="848975" y="4008536"/>
            <a:ext cx="2212564" cy="1482909"/>
          </a:xfrm>
          <a:prstGeom prst="flowChartPunchedTape">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sz="1400" b="1" dirty="0"/>
              <a:t>Деятельность  страховых (перестраховочных) пулов</a:t>
            </a:r>
          </a:p>
        </p:txBody>
      </p:sp>
      <p:sp>
        <p:nvSpPr>
          <p:cNvPr id="72" name="AutoShape 5"/>
          <p:cNvSpPr>
            <a:spLocks noChangeArrowheads="1"/>
          </p:cNvSpPr>
          <p:nvPr/>
        </p:nvSpPr>
        <p:spPr bwMode="auto">
          <a:xfrm>
            <a:off x="269660" y="5784107"/>
            <a:ext cx="3880301" cy="811349"/>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25000" lnSpcReduction="20000"/>
          </a:bodyPr>
          <a:lstStyle/>
          <a:p>
            <a:pPr algn="ctr">
              <a:defRPr/>
            </a:pPr>
            <a:endParaRPr lang="ru-RU" sz="2000" u="sng" dirty="0">
              <a:solidFill>
                <a:schemeClr val="tx2">
                  <a:lumMod val="50000"/>
                </a:schemeClr>
              </a:solidFill>
            </a:endParaRPr>
          </a:p>
          <a:p>
            <a:pPr algn="ctr">
              <a:lnSpc>
                <a:spcPct val="120000"/>
              </a:lnSpc>
              <a:defRPr/>
            </a:pPr>
            <a:r>
              <a:rPr lang="ru-RU" sz="5600" dirty="0">
                <a:solidFill>
                  <a:schemeClr val="tx2">
                    <a:lumMod val="50000"/>
                  </a:schemeClr>
                </a:solidFill>
              </a:rPr>
              <a:t>Закон РФ от 27.11.1992 г. № 4015–1        «Об организации страхового дела в Российской Федерации»</a:t>
            </a:r>
          </a:p>
        </p:txBody>
      </p:sp>
      <p:cxnSp>
        <p:nvCxnSpPr>
          <p:cNvPr id="74" name="Прямая со стрелкой 9"/>
          <p:cNvCxnSpPr>
            <a:cxnSpLocks noChangeShapeType="1"/>
          </p:cNvCxnSpPr>
          <p:nvPr/>
        </p:nvCxnSpPr>
        <p:spPr bwMode="auto">
          <a:xfrm>
            <a:off x="5778455" y="5402324"/>
            <a:ext cx="0" cy="381783"/>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78" name="Прямая со стрелкой 9"/>
          <p:cNvCxnSpPr>
            <a:cxnSpLocks noChangeShapeType="1"/>
          </p:cNvCxnSpPr>
          <p:nvPr/>
        </p:nvCxnSpPr>
        <p:spPr bwMode="auto">
          <a:xfrm>
            <a:off x="949114" y="5491445"/>
            <a:ext cx="0" cy="292662"/>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2634822240"/>
      </p:ext>
    </p:extLst>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95536" y="116632"/>
            <a:ext cx="7879222" cy="4370427"/>
          </a:xfrm>
          <a:prstGeom prst="rect">
            <a:avLst/>
          </a:prstGeom>
        </p:spPr>
        <p:txBody>
          <a:bodyPr wrap="square">
            <a:spAutoFit/>
          </a:bodyPr>
          <a:lstStyle/>
          <a:p>
            <a:pPr algn="ctr" eaLnBrk="0" fontAlgn="base" hangingPunct="0">
              <a:spcBef>
                <a:spcPct val="0"/>
              </a:spcBef>
              <a:spcAft>
                <a:spcPct val="0"/>
              </a:spcAft>
              <a:defRPr/>
            </a:pPr>
            <a:r>
              <a:rPr lang="ru-RU" sz="1600" kern="0" dirty="0"/>
              <a:t>Гражданское право (особенная часть)</a:t>
            </a:r>
          </a:p>
          <a:p>
            <a:pPr algn="ctr" eaLnBrk="0" fontAlgn="base" hangingPunct="0">
              <a:spcBef>
                <a:spcPct val="0"/>
              </a:spcBef>
              <a:spcAft>
                <a:spcPct val="0"/>
              </a:spcAft>
              <a:defRPr/>
            </a:pPr>
            <a:r>
              <a:rPr lang="ru-RU" sz="1600" kern="0" dirty="0"/>
              <a:t>направление подготовки </a:t>
            </a:r>
          </a:p>
          <a:p>
            <a:pPr algn="ctr" eaLnBrk="0" fontAlgn="base" hangingPunct="0">
              <a:spcBef>
                <a:spcPct val="0"/>
              </a:spcBef>
              <a:spcAft>
                <a:spcPct val="0"/>
              </a:spcAft>
              <a:defRPr/>
            </a:pPr>
            <a:r>
              <a:rPr lang="ru-RU" sz="1600" kern="0" dirty="0"/>
              <a:t>«Правовое обеспечение национальной безопасности»</a:t>
            </a:r>
          </a:p>
          <a:p>
            <a:pPr algn="ctr" eaLnBrk="0" fontAlgn="base" hangingPunct="0">
              <a:spcBef>
                <a:spcPct val="0"/>
              </a:spcBef>
              <a:spcAft>
                <a:spcPct val="0"/>
              </a:spcAft>
              <a:defRPr/>
            </a:pPr>
            <a:r>
              <a:rPr lang="ru-RU" sz="1600" kern="0" dirty="0"/>
              <a:t>(уровень </a:t>
            </a:r>
            <a:r>
              <a:rPr lang="ru-RU" sz="1600" kern="0" dirty="0" err="1"/>
              <a:t>специалитета</a:t>
            </a:r>
            <a:r>
              <a:rPr lang="ru-RU" sz="1600" kern="0" dirty="0"/>
              <a:t>)</a:t>
            </a:r>
          </a:p>
          <a:p>
            <a:pPr algn="ctr" eaLnBrk="0" fontAlgn="base" hangingPunct="0">
              <a:spcBef>
                <a:spcPct val="0"/>
              </a:spcBef>
              <a:spcAft>
                <a:spcPct val="0"/>
              </a:spcAft>
              <a:defRPr/>
            </a:pPr>
            <a:endParaRPr lang="ru-RU" sz="28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Модуль 8. Обязательства из односторонних действий (сделок)</a:t>
            </a:r>
          </a:p>
          <a:p>
            <a:pPr algn="ctr" eaLnBrk="0" fontAlgn="base" hangingPunct="0">
              <a:spcBef>
                <a:spcPct val="0"/>
              </a:spcBef>
              <a:spcAft>
                <a:spcPct val="0"/>
              </a:spcAft>
              <a:defRPr/>
            </a:pP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      Лекция. Тема 1.</a:t>
            </a:r>
            <a:r>
              <a:rPr lang="en-US" sz="2400" b="1" kern="0" dirty="0">
                <a:solidFill>
                  <a:srgbClr val="FF8600"/>
                </a:solidFill>
                <a:effectLst>
                  <a:outerShdw blurRad="38100" dist="38100" dir="2700000" algn="tl">
                    <a:srgbClr val="000000"/>
                  </a:outerShdw>
                </a:effectLst>
              </a:rPr>
              <a:t>    </a:t>
            </a: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Обязательства из публичного обещания награды, конкурса. Игры, пари.</a:t>
            </a:r>
          </a:p>
        </p:txBody>
      </p:sp>
      <p:sp>
        <p:nvSpPr>
          <p:cNvPr id="4" name="TextBox 3"/>
          <p:cNvSpPr txBox="1"/>
          <p:nvPr/>
        </p:nvSpPr>
        <p:spPr>
          <a:xfrm>
            <a:off x="8438593" y="610935"/>
            <a:ext cx="827584" cy="461665"/>
          </a:xfrm>
          <a:prstGeom prst="rect">
            <a:avLst/>
          </a:prstGeom>
          <a:noFill/>
        </p:spPr>
        <p:txBody>
          <a:bodyPr wrap="square" rtlCol="0">
            <a:spAutoFit/>
          </a:bodyPr>
          <a:lstStyle/>
          <a:p>
            <a:pPr algn="ctr" fontAlgn="base">
              <a:spcBef>
                <a:spcPct val="0"/>
              </a:spcBef>
              <a:spcAft>
                <a:spcPct val="0"/>
              </a:spcAft>
            </a:pPr>
            <a:r>
              <a:rPr lang="ru-RU" sz="2400" b="1" dirty="0">
                <a:solidFill>
                  <a:srgbClr val="40464F"/>
                </a:solidFill>
              </a:rPr>
              <a:t>246</a:t>
            </a:r>
          </a:p>
        </p:txBody>
      </p:sp>
      <p:sp>
        <p:nvSpPr>
          <p:cNvPr id="2" name="Прямоугольник 1">
            <a:extLst>
              <a:ext uri="{FF2B5EF4-FFF2-40B4-BE49-F238E27FC236}">
                <a16:creationId xmlns:a16="http://schemas.microsoft.com/office/drawing/2014/main" xmlns="" id="{BAF947E1-F662-2947-B638-E7DE2ED7AE65}"/>
              </a:ext>
            </a:extLst>
          </p:cNvPr>
          <p:cNvSpPr/>
          <p:nvPr/>
        </p:nvSpPr>
        <p:spPr>
          <a:xfrm>
            <a:off x="4132707" y="5142216"/>
            <a:ext cx="4572000" cy="1323439"/>
          </a:xfrm>
          <a:prstGeom prst="rect">
            <a:avLst/>
          </a:prstGeom>
        </p:spPr>
        <p:txBody>
          <a:bodyPr>
            <a:spAutoFit/>
          </a:bodyPr>
          <a:lstStyle/>
          <a:p>
            <a:pPr algn="r">
              <a:defRPr/>
            </a:pPr>
            <a:r>
              <a:rPr lang="ru-RU" sz="1600" b="1" dirty="0">
                <a:effectLst>
                  <a:outerShdw blurRad="38100" dist="38100" dir="2700000" algn="tl">
                    <a:srgbClr val="000000">
                      <a:alpha val="43137"/>
                    </a:srgbClr>
                  </a:outerShdw>
                </a:effectLst>
              </a:rPr>
              <a:t>Козлова Елена Борисовна</a:t>
            </a:r>
            <a:r>
              <a:rPr lang="ru-RU" sz="1600" dirty="0">
                <a:effectLst>
                  <a:outerShdw blurRad="38100" dist="38100" dir="2700000" algn="tl">
                    <a:srgbClr val="000000">
                      <a:alpha val="43137"/>
                    </a:srgbClr>
                  </a:outerShdw>
                </a:effectLst>
              </a:rPr>
              <a:t> </a:t>
            </a:r>
          </a:p>
          <a:p>
            <a:pPr algn="r">
              <a:defRPr/>
            </a:pPr>
            <a:r>
              <a:rPr lang="ru-RU" sz="1600" dirty="0">
                <a:effectLst>
                  <a:outerShdw blurRad="38100" dist="38100" dir="2700000" algn="tl">
                    <a:srgbClr val="000000">
                      <a:alpha val="43137"/>
                    </a:srgbClr>
                  </a:outerShdw>
                </a:effectLst>
              </a:rPr>
              <a:t>профессор кафедры  гражданского и предпринимательского права</a:t>
            </a:r>
          </a:p>
          <a:p>
            <a:pPr algn="r">
              <a:defRPr/>
            </a:pPr>
            <a:r>
              <a:rPr lang="ru-RU" sz="1600" dirty="0">
                <a:effectLst>
                  <a:outerShdw blurRad="38100" dist="38100" dir="2700000" algn="tl">
                    <a:srgbClr val="000000">
                      <a:alpha val="43137"/>
                    </a:srgbClr>
                  </a:outerShdw>
                </a:effectLst>
              </a:rPr>
              <a:t>ВГУЮ (РПА Минюста России),</a:t>
            </a:r>
          </a:p>
          <a:p>
            <a:pPr algn="r">
              <a:defRPr/>
            </a:pPr>
            <a:r>
              <a:rPr lang="ru-RU" sz="1600" dirty="0">
                <a:effectLst>
                  <a:outerShdw blurRad="38100" dist="38100" dir="2700000" algn="tl">
                    <a:srgbClr val="000000">
                      <a:alpha val="43137"/>
                    </a:srgbClr>
                  </a:outerShdw>
                </a:effectLst>
              </a:rPr>
              <a:t>доктор юридических наук, доцент</a:t>
            </a:r>
          </a:p>
        </p:txBody>
      </p:sp>
      <p:sp>
        <p:nvSpPr>
          <p:cNvPr id="3" name="Прямоугольник 2">
            <a:extLst>
              <a:ext uri="{FF2B5EF4-FFF2-40B4-BE49-F238E27FC236}">
                <a16:creationId xmlns:a16="http://schemas.microsoft.com/office/drawing/2014/main" xmlns="" id="{73200973-370E-4D49-826C-79771E85D82B}"/>
              </a:ext>
            </a:extLst>
          </p:cNvPr>
          <p:cNvSpPr/>
          <p:nvPr/>
        </p:nvSpPr>
        <p:spPr>
          <a:xfrm>
            <a:off x="676809" y="6190734"/>
            <a:ext cx="2436071" cy="369332"/>
          </a:xfrm>
          <a:prstGeom prst="rect">
            <a:avLst/>
          </a:prstGeom>
        </p:spPr>
        <p:txBody>
          <a:bodyPr wrap="none">
            <a:spAutoFit/>
          </a:bodyPr>
          <a:lstStyle/>
          <a:p>
            <a:r>
              <a:rPr lang="ru-RU" dirty="0"/>
              <a:t>© Козлова Е.Б., 2020</a:t>
            </a:r>
          </a:p>
        </p:txBody>
      </p:sp>
    </p:spTree>
    <p:extLst>
      <p:ext uri="{BB962C8B-B14F-4D97-AF65-F5344CB8AC3E}">
        <p14:creationId xmlns:p14="http://schemas.microsoft.com/office/powerpoint/2010/main" val="1402542082"/>
      </p:ext>
    </p:extLst>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bwMode="auto">
          <a:xfrm>
            <a:off x="282118" y="246872"/>
            <a:ext cx="8047236" cy="2803900"/>
          </a:xfrm>
          <a:prstGeom prst="rect">
            <a:avLst/>
          </a:prstGeom>
          <a:solidFill>
            <a:schemeClr val="accent1">
              <a:lumMod val="50000"/>
            </a:schemeClr>
          </a:solidFill>
          <a:ln w="38100">
            <a:solidFill>
              <a:schemeClr val="tx2">
                <a:lumMod val="75000"/>
              </a:schemeClr>
            </a:solidFill>
            <a:prstDash val="dash"/>
            <a:miter lim="800000"/>
            <a:headEnd/>
            <a:tailEnd/>
          </a:ln>
          <a:effectLst/>
        </p:spPr>
        <p:txBody>
          <a:bodyPr anchor="ctr"/>
          <a:lstStyle/>
          <a:p>
            <a:pPr algn="ctr" eaLnBrk="0" hangingPunct="0">
              <a:defRPr/>
            </a:pPr>
            <a:endParaRPr lang="ru-RU" sz="2400" b="1" u="sng" kern="0" dirty="0">
              <a:solidFill>
                <a:srgbClr val="FFC000"/>
              </a:solidFill>
              <a:effectLst>
                <a:outerShdw blurRad="38100" dist="38100" dir="2700000" algn="tl">
                  <a:srgbClr val="000000"/>
                </a:outerShdw>
              </a:effectLst>
              <a:latin typeface="+mj-lt"/>
              <a:ea typeface="+mj-ea"/>
              <a:cs typeface="+mj-cs"/>
            </a:endParaRPr>
          </a:p>
          <a:p>
            <a:pPr algn="ctr" eaLnBrk="0" hangingPunct="0">
              <a:defRPr/>
            </a:pPr>
            <a:r>
              <a:rPr lang="ru-RU" kern="0" dirty="0">
                <a:effectLst>
                  <a:outerShdw blurRad="38100" dist="38100" dir="2700000" algn="tl">
                    <a:srgbClr val="000000"/>
                  </a:outerShdw>
                </a:effectLst>
                <a:latin typeface="+mj-lt"/>
                <a:ea typeface="+mj-ea"/>
                <a:cs typeface="+mj-cs"/>
              </a:rPr>
              <a:t>Лицо, </a:t>
            </a:r>
            <a:r>
              <a:rPr lang="ru-RU" b="1" kern="0" dirty="0">
                <a:solidFill>
                  <a:schemeClr val="tx2"/>
                </a:solidFill>
                <a:effectLst>
                  <a:outerShdw blurRad="38100" dist="38100" dir="2700000" algn="tl">
                    <a:srgbClr val="000000"/>
                  </a:outerShdw>
                </a:effectLst>
                <a:latin typeface="+mj-lt"/>
                <a:ea typeface="+mj-ea"/>
                <a:cs typeface="+mj-cs"/>
              </a:rPr>
              <a:t>объявившее публично о выплате денежного вознаграждения или выдаче иной награды</a:t>
            </a:r>
            <a:r>
              <a:rPr lang="ru-RU" kern="0" dirty="0">
                <a:effectLst>
                  <a:outerShdw blurRad="38100" dist="38100" dir="2700000" algn="tl">
                    <a:srgbClr val="000000"/>
                  </a:outerShdw>
                </a:effectLst>
                <a:latin typeface="+mj-lt"/>
                <a:ea typeface="+mj-ea"/>
                <a:cs typeface="+mj-cs"/>
              </a:rPr>
              <a:t> (о выплате награды) тому, кто совершит указанное в объявлении правомерное действие в указанный в нем срок, </a:t>
            </a:r>
            <a:r>
              <a:rPr lang="ru-RU" b="1" kern="0" dirty="0">
                <a:solidFill>
                  <a:schemeClr val="tx2"/>
                </a:solidFill>
                <a:effectLst>
                  <a:outerShdw blurRad="38100" dist="38100" dir="2700000" algn="tl">
                    <a:srgbClr val="000000"/>
                  </a:outerShdw>
                </a:effectLst>
                <a:latin typeface="+mj-lt"/>
                <a:ea typeface="+mj-ea"/>
                <a:cs typeface="+mj-cs"/>
              </a:rPr>
              <a:t>обязано выплатить обещанную награду любому, кто совершил соответствующее действие</a:t>
            </a:r>
            <a:r>
              <a:rPr lang="ru-RU" kern="0" dirty="0">
                <a:effectLst>
                  <a:outerShdw blurRad="38100" dist="38100" dir="2700000" algn="tl">
                    <a:srgbClr val="000000"/>
                  </a:outerShdw>
                </a:effectLst>
                <a:latin typeface="+mj-lt"/>
                <a:ea typeface="+mj-ea"/>
                <a:cs typeface="+mj-cs"/>
              </a:rPr>
              <a:t>, в частности отыскал утраченную вещь или сообщил лицу, объявившему о награде, необходимые сведения</a:t>
            </a:r>
          </a:p>
          <a:p>
            <a:pPr algn="ctr" eaLnBrk="0" hangingPunct="0">
              <a:defRPr/>
            </a:pPr>
            <a:r>
              <a:rPr lang="ru-RU" b="1" kern="0" dirty="0">
                <a:effectLst>
                  <a:outerShdw blurRad="38100" dist="38100" dir="2700000" algn="tl">
                    <a:srgbClr val="000000"/>
                  </a:outerShdw>
                </a:effectLst>
                <a:latin typeface="+mj-lt"/>
                <a:ea typeface="+mj-ea"/>
                <a:cs typeface="+mj-cs"/>
              </a:rPr>
              <a:t> </a:t>
            </a:r>
            <a:r>
              <a:rPr lang="ru-RU" dirty="0">
                <a:latin typeface="+mn-lt"/>
              </a:rPr>
              <a:t>(ст. 1055 ГК РФ)</a:t>
            </a:r>
          </a:p>
          <a:p>
            <a:pPr algn="ctr" eaLnBrk="0" hangingPunct="0">
              <a:defRPr/>
            </a:pPr>
            <a:endParaRPr lang="ru-RU" sz="2400" kern="0" dirty="0">
              <a:effectLst>
                <a:outerShdw blurRad="38100" dist="38100" dir="2700000" algn="tl">
                  <a:srgbClr val="000000"/>
                </a:outerShdw>
              </a:effectLst>
              <a:latin typeface="+mj-lt"/>
              <a:ea typeface="+mj-ea"/>
              <a:cs typeface="+mj-cs"/>
            </a:endParaRPr>
          </a:p>
        </p:txBody>
      </p:sp>
      <p:sp>
        <p:nvSpPr>
          <p:cNvPr id="5" name="Прямоугольник 4"/>
          <p:cNvSpPr/>
          <p:nvPr/>
        </p:nvSpPr>
        <p:spPr>
          <a:xfrm>
            <a:off x="8498691" y="586591"/>
            <a:ext cx="740971" cy="492443"/>
          </a:xfrm>
          <a:prstGeom prst="rect">
            <a:avLst/>
          </a:prstGeom>
        </p:spPr>
        <p:txBody>
          <a:bodyPr wrap="none">
            <a:spAutoFit/>
          </a:bodyPr>
          <a:lstStyle/>
          <a:p>
            <a:r>
              <a:rPr lang="ru-RU" sz="2600" b="1" dirty="0">
                <a:solidFill>
                  <a:srgbClr val="40464F"/>
                </a:solidFill>
              </a:rPr>
              <a:t>247</a:t>
            </a:r>
          </a:p>
        </p:txBody>
      </p:sp>
      <p:sp>
        <p:nvSpPr>
          <p:cNvPr id="6" name="AutoShape 5"/>
          <p:cNvSpPr>
            <a:spLocks noChangeArrowheads="1"/>
          </p:cNvSpPr>
          <p:nvPr/>
        </p:nvSpPr>
        <p:spPr bwMode="auto">
          <a:xfrm>
            <a:off x="2058683" y="3268415"/>
            <a:ext cx="5162203" cy="955962"/>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b="1" dirty="0">
                <a:latin typeface="+mn-lt"/>
              </a:rPr>
              <a:t>Квалифицирующие признаки </a:t>
            </a:r>
          </a:p>
          <a:p>
            <a:pPr marL="342900" indent="-342900" algn="ctr">
              <a:defRPr/>
            </a:pPr>
            <a:r>
              <a:rPr lang="ru-RU" b="1" dirty="0">
                <a:latin typeface="+mn-lt"/>
              </a:rPr>
              <a:t>публичного обещания награды</a:t>
            </a:r>
            <a:endParaRPr lang="ru-RU" b="1" dirty="0">
              <a:latin typeface="Tahoma" pitchFamily="34" charset="0"/>
            </a:endParaRPr>
          </a:p>
        </p:txBody>
      </p:sp>
      <p:sp>
        <p:nvSpPr>
          <p:cNvPr id="7" name="AutoShape 5"/>
          <p:cNvSpPr>
            <a:spLocks noChangeArrowheads="1"/>
          </p:cNvSpPr>
          <p:nvPr/>
        </p:nvSpPr>
        <p:spPr bwMode="auto">
          <a:xfrm>
            <a:off x="103407" y="4705149"/>
            <a:ext cx="2719267" cy="1016887"/>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25000" lnSpcReduction="20000"/>
          </a:bodyPr>
          <a:lstStyle/>
          <a:p>
            <a:pPr algn="ctr">
              <a:defRPr/>
            </a:pPr>
            <a:endParaRPr lang="ru-RU" sz="2000" b="1" u="sng" dirty="0">
              <a:solidFill>
                <a:schemeClr val="tx2">
                  <a:lumMod val="50000"/>
                </a:schemeClr>
              </a:solidFill>
            </a:endParaRPr>
          </a:p>
          <a:p>
            <a:pPr algn="ctr">
              <a:lnSpc>
                <a:spcPct val="120000"/>
              </a:lnSpc>
              <a:defRPr/>
            </a:pPr>
            <a:r>
              <a:rPr lang="ru-RU" sz="5600" b="1" u="sng" dirty="0">
                <a:solidFill>
                  <a:schemeClr val="tx2">
                    <a:lumMod val="50000"/>
                  </a:schemeClr>
                </a:solidFill>
              </a:rPr>
              <a:t>Публичность</a:t>
            </a:r>
            <a:r>
              <a:rPr lang="ru-RU" sz="5600" b="1" dirty="0">
                <a:solidFill>
                  <a:schemeClr val="tx2">
                    <a:lumMod val="50000"/>
                  </a:schemeClr>
                </a:solidFill>
              </a:rPr>
              <a:t>, обращенность к неопределенному кругу лиц</a:t>
            </a:r>
          </a:p>
        </p:txBody>
      </p:sp>
      <p:sp>
        <p:nvSpPr>
          <p:cNvPr id="8" name="AutoShape 5"/>
          <p:cNvSpPr>
            <a:spLocks noChangeArrowheads="1"/>
          </p:cNvSpPr>
          <p:nvPr/>
        </p:nvSpPr>
        <p:spPr bwMode="auto">
          <a:xfrm>
            <a:off x="1955257" y="5489280"/>
            <a:ext cx="2719267" cy="1016887"/>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25000" lnSpcReduction="20000"/>
          </a:bodyPr>
          <a:lstStyle/>
          <a:p>
            <a:pPr algn="ctr">
              <a:defRPr/>
            </a:pPr>
            <a:endParaRPr lang="ru-RU" sz="2000" b="1" u="sng" dirty="0">
              <a:solidFill>
                <a:schemeClr val="tx2">
                  <a:lumMod val="50000"/>
                </a:schemeClr>
              </a:solidFill>
            </a:endParaRPr>
          </a:p>
          <a:p>
            <a:pPr algn="ctr">
              <a:lnSpc>
                <a:spcPct val="120000"/>
              </a:lnSpc>
              <a:defRPr/>
            </a:pPr>
            <a:r>
              <a:rPr lang="ru-RU" sz="5600" b="1" u="sng" dirty="0" err="1">
                <a:solidFill>
                  <a:schemeClr val="tx2">
                    <a:lumMod val="50000"/>
                  </a:schemeClr>
                </a:solidFill>
              </a:rPr>
              <a:t>Имущественность</a:t>
            </a:r>
            <a:r>
              <a:rPr lang="ru-RU" sz="5600" b="1" dirty="0">
                <a:solidFill>
                  <a:schemeClr val="tx2">
                    <a:lumMod val="50000"/>
                  </a:schemeClr>
                </a:solidFill>
              </a:rPr>
              <a:t> (стоимостное выражение награды)</a:t>
            </a:r>
          </a:p>
        </p:txBody>
      </p:sp>
      <p:sp>
        <p:nvSpPr>
          <p:cNvPr id="9" name="AutoShape 5"/>
          <p:cNvSpPr>
            <a:spLocks noChangeArrowheads="1"/>
          </p:cNvSpPr>
          <p:nvPr/>
        </p:nvSpPr>
        <p:spPr bwMode="auto">
          <a:xfrm>
            <a:off x="4151706" y="4779964"/>
            <a:ext cx="2719267" cy="1016887"/>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25000" lnSpcReduction="20000"/>
          </a:bodyPr>
          <a:lstStyle/>
          <a:p>
            <a:pPr algn="ctr">
              <a:defRPr/>
            </a:pPr>
            <a:endParaRPr lang="ru-RU" sz="2000" b="1" u="sng" dirty="0">
              <a:solidFill>
                <a:schemeClr val="tx2">
                  <a:lumMod val="50000"/>
                </a:schemeClr>
              </a:solidFill>
            </a:endParaRPr>
          </a:p>
          <a:p>
            <a:pPr algn="ctr">
              <a:lnSpc>
                <a:spcPct val="120000"/>
              </a:lnSpc>
              <a:defRPr/>
            </a:pPr>
            <a:r>
              <a:rPr lang="ru-RU" sz="5600" b="1" u="sng" dirty="0">
                <a:solidFill>
                  <a:schemeClr val="tx2">
                    <a:lumMod val="50000"/>
                  </a:schemeClr>
                </a:solidFill>
              </a:rPr>
              <a:t>Указание на результат, </a:t>
            </a:r>
            <a:r>
              <a:rPr lang="ru-RU" sz="5600" b="1" dirty="0">
                <a:solidFill>
                  <a:schemeClr val="tx2">
                    <a:lumMod val="50000"/>
                  </a:schemeClr>
                </a:solidFill>
              </a:rPr>
              <a:t>который должен быть достигнут</a:t>
            </a:r>
          </a:p>
        </p:txBody>
      </p:sp>
      <p:sp>
        <p:nvSpPr>
          <p:cNvPr id="10" name="AutoShape 5"/>
          <p:cNvSpPr>
            <a:spLocks noChangeArrowheads="1"/>
          </p:cNvSpPr>
          <p:nvPr/>
        </p:nvSpPr>
        <p:spPr bwMode="auto">
          <a:xfrm>
            <a:off x="6079376" y="5489279"/>
            <a:ext cx="2719267" cy="1016887"/>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25000" lnSpcReduction="20000"/>
          </a:bodyPr>
          <a:lstStyle/>
          <a:p>
            <a:pPr algn="ctr">
              <a:defRPr/>
            </a:pPr>
            <a:endParaRPr lang="ru-RU" sz="2000" b="1" u="sng" dirty="0">
              <a:solidFill>
                <a:schemeClr val="tx2">
                  <a:lumMod val="50000"/>
                </a:schemeClr>
              </a:solidFill>
            </a:endParaRPr>
          </a:p>
          <a:p>
            <a:pPr algn="ctr">
              <a:lnSpc>
                <a:spcPct val="120000"/>
              </a:lnSpc>
              <a:defRPr/>
            </a:pPr>
            <a:r>
              <a:rPr lang="ru-RU" sz="4800" b="1" u="sng" dirty="0">
                <a:solidFill>
                  <a:schemeClr val="tx2">
                    <a:lumMod val="50000"/>
                  </a:schemeClr>
                </a:solidFill>
              </a:rPr>
              <a:t>Указание на лицо, которым обещана награда  </a:t>
            </a:r>
          </a:p>
          <a:p>
            <a:pPr algn="ctr">
              <a:lnSpc>
                <a:spcPct val="120000"/>
              </a:lnSpc>
              <a:defRPr/>
            </a:pPr>
            <a:r>
              <a:rPr lang="ru-RU" sz="4800" b="1" dirty="0">
                <a:solidFill>
                  <a:schemeClr val="tx2">
                    <a:lumMod val="50000"/>
                  </a:schemeClr>
                </a:solidFill>
              </a:rPr>
              <a:t>(с возможностью потребовать письменного подтверждения)</a:t>
            </a:r>
          </a:p>
        </p:txBody>
      </p:sp>
      <p:cxnSp>
        <p:nvCxnSpPr>
          <p:cNvPr id="11" name="Прямая со стрелкой 9"/>
          <p:cNvCxnSpPr>
            <a:cxnSpLocks noChangeShapeType="1"/>
            <a:endCxn id="10" idx="0"/>
          </p:cNvCxnSpPr>
          <p:nvPr/>
        </p:nvCxnSpPr>
        <p:spPr bwMode="auto">
          <a:xfrm>
            <a:off x="6708371" y="4224377"/>
            <a:ext cx="730639" cy="1264902"/>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12" name="Прямая со стрелкой 9"/>
          <p:cNvCxnSpPr>
            <a:cxnSpLocks noChangeShapeType="1"/>
            <a:stCxn id="6" idx="2"/>
            <a:endCxn id="9" idx="0"/>
          </p:cNvCxnSpPr>
          <p:nvPr/>
        </p:nvCxnSpPr>
        <p:spPr bwMode="auto">
          <a:xfrm>
            <a:off x="4639785" y="4224377"/>
            <a:ext cx="871555" cy="555587"/>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13" name="Прямая со стрелкой 9"/>
          <p:cNvCxnSpPr>
            <a:cxnSpLocks noChangeShapeType="1"/>
            <a:stCxn id="6" idx="2"/>
            <a:endCxn id="8" idx="0"/>
          </p:cNvCxnSpPr>
          <p:nvPr/>
        </p:nvCxnSpPr>
        <p:spPr bwMode="auto">
          <a:xfrm flipH="1">
            <a:off x="3314891" y="4224377"/>
            <a:ext cx="1324894" cy="1264903"/>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14" name="Прямая со стрелкой 9"/>
          <p:cNvCxnSpPr>
            <a:cxnSpLocks noChangeShapeType="1"/>
            <a:endCxn id="7" idx="0"/>
          </p:cNvCxnSpPr>
          <p:nvPr/>
        </p:nvCxnSpPr>
        <p:spPr bwMode="auto">
          <a:xfrm flipH="1">
            <a:off x="1463041" y="4224377"/>
            <a:ext cx="1359633" cy="480772"/>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2246797472"/>
      </p:ext>
    </p:extLst>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8498691" y="586591"/>
            <a:ext cx="740971" cy="492443"/>
          </a:xfrm>
          <a:prstGeom prst="rect">
            <a:avLst/>
          </a:prstGeom>
        </p:spPr>
        <p:txBody>
          <a:bodyPr wrap="none">
            <a:spAutoFit/>
          </a:bodyPr>
          <a:lstStyle/>
          <a:p>
            <a:r>
              <a:rPr lang="ru-RU" sz="2600" b="1" dirty="0">
                <a:solidFill>
                  <a:srgbClr val="40464F"/>
                </a:solidFill>
              </a:rPr>
              <a:t>248</a:t>
            </a:r>
          </a:p>
        </p:txBody>
      </p:sp>
      <p:sp>
        <p:nvSpPr>
          <p:cNvPr id="6" name="AutoShape 5"/>
          <p:cNvSpPr>
            <a:spLocks noChangeArrowheads="1"/>
          </p:cNvSpPr>
          <p:nvPr/>
        </p:nvSpPr>
        <p:spPr bwMode="auto">
          <a:xfrm>
            <a:off x="1955257" y="2728088"/>
            <a:ext cx="5162203" cy="955962"/>
          </a:xfrm>
          <a:prstGeom prst="roundRect">
            <a:avLst>
              <a:gd name="adj" fmla="val 16667"/>
            </a:avLst>
          </a:prstGeom>
          <a:solidFill>
            <a:schemeClr val="accent1">
              <a:lumMod val="50000"/>
            </a:schemeClr>
          </a:solidFill>
          <a:ln w="38100">
            <a:solidFill>
              <a:schemeClr val="bg1">
                <a:lumMod val="20000"/>
                <a:lumOff val="80000"/>
              </a:schemeClr>
            </a:solidFill>
            <a:round/>
            <a:headEnd/>
            <a:tailEnd/>
          </a:ln>
          <a:effectLst/>
        </p:spPr>
        <p:txBody>
          <a:bodyPr wrap="square" anchor="ctr"/>
          <a:lstStyle/>
          <a:p>
            <a:pPr marL="342900" indent="-342900" algn="ctr">
              <a:defRPr/>
            </a:pPr>
            <a:r>
              <a:rPr lang="ru-RU" b="1" dirty="0">
                <a:latin typeface="+mn-lt"/>
              </a:rPr>
              <a:t>Элементы обязательства из публичного обещания награды</a:t>
            </a:r>
            <a:endParaRPr lang="ru-RU" b="1" dirty="0">
              <a:latin typeface="Tahoma" pitchFamily="34" charset="0"/>
            </a:endParaRPr>
          </a:p>
        </p:txBody>
      </p:sp>
      <p:sp>
        <p:nvSpPr>
          <p:cNvPr id="7" name="AutoShape 5"/>
          <p:cNvSpPr>
            <a:spLocks noChangeArrowheads="1"/>
          </p:cNvSpPr>
          <p:nvPr/>
        </p:nvSpPr>
        <p:spPr bwMode="auto">
          <a:xfrm>
            <a:off x="269659" y="267685"/>
            <a:ext cx="2039451" cy="715713"/>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25000" lnSpcReduction="20000"/>
          </a:bodyPr>
          <a:lstStyle/>
          <a:p>
            <a:pPr algn="ctr">
              <a:defRPr/>
            </a:pPr>
            <a:endParaRPr lang="ru-RU" sz="2000" b="1" u="sng" dirty="0">
              <a:solidFill>
                <a:schemeClr val="tx2">
                  <a:lumMod val="50000"/>
                </a:schemeClr>
              </a:solidFill>
            </a:endParaRPr>
          </a:p>
          <a:p>
            <a:pPr algn="ctr">
              <a:lnSpc>
                <a:spcPct val="120000"/>
              </a:lnSpc>
              <a:defRPr/>
            </a:pPr>
            <a:r>
              <a:rPr lang="ru-RU" sz="6400" b="1" dirty="0">
                <a:solidFill>
                  <a:schemeClr val="tx2">
                    <a:lumMod val="50000"/>
                  </a:schemeClr>
                </a:solidFill>
              </a:rPr>
              <a:t>Призвавший </a:t>
            </a:r>
          </a:p>
          <a:p>
            <a:pPr algn="ctr">
              <a:lnSpc>
                <a:spcPct val="120000"/>
              </a:lnSpc>
              <a:defRPr/>
            </a:pPr>
            <a:r>
              <a:rPr lang="ru-RU" sz="6400" b="1" dirty="0">
                <a:solidFill>
                  <a:schemeClr val="tx2">
                    <a:lumMod val="50000"/>
                  </a:schemeClr>
                </a:solidFill>
              </a:rPr>
              <a:t>(должник)</a:t>
            </a:r>
          </a:p>
        </p:txBody>
      </p:sp>
      <p:sp>
        <p:nvSpPr>
          <p:cNvPr id="9" name="AutoShape 5"/>
          <p:cNvSpPr>
            <a:spLocks noChangeArrowheads="1"/>
          </p:cNvSpPr>
          <p:nvPr/>
        </p:nvSpPr>
        <p:spPr bwMode="auto">
          <a:xfrm>
            <a:off x="5409317" y="255613"/>
            <a:ext cx="2719267" cy="811349"/>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25000" lnSpcReduction="20000"/>
          </a:bodyPr>
          <a:lstStyle/>
          <a:p>
            <a:pPr algn="ctr">
              <a:defRPr/>
            </a:pPr>
            <a:endParaRPr lang="ru-RU" sz="2000" b="1" u="sng" dirty="0">
              <a:solidFill>
                <a:schemeClr val="tx2">
                  <a:lumMod val="50000"/>
                </a:schemeClr>
              </a:solidFill>
            </a:endParaRPr>
          </a:p>
          <a:p>
            <a:pPr algn="ctr">
              <a:lnSpc>
                <a:spcPct val="120000"/>
              </a:lnSpc>
              <a:defRPr/>
            </a:pPr>
            <a:r>
              <a:rPr lang="ru-RU" sz="5600" b="1" dirty="0">
                <a:solidFill>
                  <a:schemeClr val="tx2">
                    <a:lumMod val="50000"/>
                  </a:schemeClr>
                </a:solidFill>
              </a:rPr>
              <a:t>Правомерное действие, за совершение которого обещана награда</a:t>
            </a:r>
          </a:p>
        </p:txBody>
      </p:sp>
      <p:sp>
        <p:nvSpPr>
          <p:cNvPr id="15" name="Блок-схема: перфолента 14"/>
          <p:cNvSpPr/>
          <p:nvPr/>
        </p:nvSpPr>
        <p:spPr>
          <a:xfrm>
            <a:off x="1050296" y="1442385"/>
            <a:ext cx="1938631" cy="1010698"/>
          </a:xfrm>
          <a:prstGeom prst="flowChartPunchedTape">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sz="1600" b="1" dirty="0"/>
              <a:t>Стороны обязательства</a:t>
            </a:r>
          </a:p>
        </p:txBody>
      </p:sp>
      <p:sp>
        <p:nvSpPr>
          <p:cNvPr id="20" name="Блок-схема: перфолента 19"/>
          <p:cNvSpPr/>
          <p:nvPr/>
        </p:nvSpPr>
        <p:spPr>
          <a:xfrm>
            <a:off x="5799635" y="1442385"/>
            <a:ext cx="1938631" cy="1010698"/>
          </a:xfrm>
          <a:prstGeom prst="flowChartPunchedTape">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sz="1600" b="1" dirty="0"/>
              <a:t>Предмет обязательства</a:t>
            </a:r>
          </a:p>
        </p:txBody>
      </p:sp>
      <p:sp>
        <p:nvSpPr>
          <p:cNvPr id="23" name="Блок-схема: перфолента 22"/>
          <p:cNvSpPr/>
          <p:nvPr/>
        </p:nvSpPr>
        <p:spPr>
          <a:xfrm>
            <a:off x="1140854" y="4097657"/>
            <a:ext cx="1938631" cy="1010698"/>
          </a:xfrm>
          <a:prstGeom prst="flowChartPunchedTape">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sz="1600" b="1" dirty="0"/>
              <a:t>Срок обязательства</a:t>
            </a:r>
          </a:p>
        </p:txBody>
      </p:sp>
      <p:sp>
        <p:nvSpPr>
          <p:cNvPr id="24" name="Блок-схема: перфолента 23"/>
          <p:cNvSpPr/>
          <p:nvPr/>
        </p:nvSpPr>
        <p:spPr>
          <a:xfrm>
            <a:off x="5935409" y="4097657"/>
            <a:ext cx="1938631" cy="1010698"/>
          </a:xfrm>
          <a:prstGeom prst="flowChartPunchedTape">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sz="1600" b="1" dirty="0"/>
              <a:t>Форма обязательства</a:t>
            </a:r>
          </a:p>
        </p:txBody>
      </p:sp>
      <p:sp>
        <p:nvSpPr>
          <p:cNvPr id="27" name="AutoShape 5"/>
          <p:cNvSpPr>
            <a:spLocks noChangeArrowheads="1"/>
          </p:cNvSpPr>
          <p:nvPr/>
        </p:nvSpPr>
        <p:spPr bwMode="auto">
          <a:xfrm>
            <a:off x="2583368" y="303432"/>
            <a:ext cx="2039451" cy="715713"/>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25000" lnSpcReduction="20000"/>
          </a:bodyPr>
          <a:lstStyle/>
          <a:p>
            <a:pPr algn="ctr">
              <a:defRPr/>
            </a:pPr>
            <a:endParaRPr lang="ru-RU" sz="2000" b="1" u="sng" dirty="0">
              <a:solidFill>
                <a:schemeClr val="tx2">
                  <a:lumMod val="50000"/>
                </a:schemeClr>
              </a:solidFill>
            </a:endParaRPr>
          </a:p>
          <a:p>
            <a:pPr algn="ctr">
              <a:lnSpc>
                <a:spcPct val="120000"/>
              </a:lnSpc>
              <a:defRPr/>
            </a:pPr>
            <a:r>
              <a:rPr lang="ru-RU" sz="6400" b="1" dirty="0">
                <a:solidFill>
                  <a:schemeClr val="tx2">
                    <a:lumMod val="50000"/>
                  </a:schemeClr>
                </a:solidFill>
              </a:rPr>
              <a:t>Отозвавшийся</a:t>
            </a:r>
          </a:p>
          <a:p>
            <a:pPr algn="ctr">
              <a:lnSpc>
                <a:spcPct val="120000"/>
              </a:lnSpc>
              <a:defRPr/>
            </a:pPr>
            <a:r>
              <a:rPr lang="ru-RU" sz="6400" b="1" dirty="0">
                <a:solidFill>
                  <a:schemeClr val="tx2">
                    <a:lumMod val="50000"/>
                  </a:schemeClr>
                </a:solidFill>
              </a:rPr>
              <a:t>(кредитор)</a:t>
            </a:r>
          </a:p>
        </p:txBody>
      </p:sp>
      <p:sp>
        <p:nvSpPr>
          <p:cNvPr id="28" name="AutoShape 5"/>
          <p:cNvSpPr>
            <a:spLocks noChangeArrowheads="1"/>
          </p:cNvSpPr>
          <p:nvPr/>
        </p:nvSpPr>
        <p:spPr bwMode="auto">
          <a:xfrm>
            <a:off x="205928" y="5591450"/>
            <a:ext cx="1813684" cy="715713"/>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25000" lnSpcReduction="20000"/>
          </a:bodyPr>
          <a:lstStyle/>
          <a:p>
            <a:pPr algn="ctr">
              <a:defRPr/>
            </a:pPr>
            <a:endParaRPr lang="ru-RU" sz="2000" b="1" u="sng" dirty="0">
              <a:solidFill>
                <a:schemeClr val="tx2">
                  <a:lumMod val="50000"/>
                </a:schemeClr>
              </a:solidFill>
            </a:endParaRPr>
          </a:p>
          <a:p>
            <a:pPr algn="ctr">
              <a:lnSpc>
                <a:spcPct val="120000"/>
              </a:lnSpc>
              <a:defRPr/>
            </a:pPr>
            <a:r>
              <a:rPr lang="ru-RU" sz="6400" b="1" dirty="0">
                <a:solidFill>
                  <a:schemeClr val="tx2">
                    <a:lumMod val="50000"/>
                  </a:schemeClr>
                </a:solidFill>
              </a:rPr>
              <a:t>Указанный в объявлении</a:t>
            </a:r>
          </a:p>
        </p:txBody>
      </p:sp>
      <p:sp>
        <p:nvSpPr>
          <p:cNvPr id="29" name="AutoShape 5"/>
          <p:cNvSpPr>
            <a:spLocks noChangeArrowheads="1"/>
          </p:cNvSpPr>
          <p:nvPr/>
        </p:nvSpPr>
        <p:spPr bwMode="auto">
          <a:xfrm>
            <a:off x="2309110" y="5591449"/>
            <a:ext cx="1913755" cy="715713"/>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25000" lnSpcReduction="20000"/>
          </a:bodyPr>
          <a:lstStyle/>
          <a:p>
            <a:pPr algn="ctr">
              <a:defRPr/>
            </a:pPr>
            <a:endParaRPr lang="ru-RU" sz="2000" b="1" u="sng" dirty="0">
              <a:solidFill>
                <a:schemeClr val="tx2">
                  <a:lumMod val="50000"/>
                </a:schemeClr>
              </a:solidFill>
            </a:endParaRPr>
          </a:p>
          <a:p>
            <a:pPr algn="ctr">
              <a:lnSpc>
                <a:spcPct val="120000"/>
              </a:lnSpc>
              <a:defRPr/>
            </a:pPr>
            <a:r>
              <a:rPr lang="ru-RU" sz="5600" b="1" dirty="0">
                <a:solidFill>
                  <a:schemeClr val="tx2">
                    <a:lumMod val="50000"/>
                  </a:schemeClr>
                </a:solidFill>
              </a:rPr>
              <a:t>Разумный </a:t>
            </a:r>
          </a:p>
          <a:p>
            <a:pPr algn="ctr">
              <a:lnSpc>
                <a:spcPct val="120000"/>
              </a:lnSpc>
              <a:defRPr/>
            </a:pPr>
            <a:r>
              <a:rPr lang="ru-RU" sz="5600" b="1" dirty="0">
                <a:solidFill>
                  <a:schemeClr val="tx2">
                    <a:lumMod val="50000"/>
                  </a:schemeClr>
                </a:solidFill>
              </a:rPr>
              <a:t>(п. 2 ст. 314 ГК РФ)</a:t>
            </a:r>
          </a:p>
        </p:txBody>
      </p:sp>
      <p:sp>
        <p:nvSpPr>
          <p:cNvPr id="30" name="AutoShape 5"/>
          <p:cNvSpPr>
            <a:spLocks noChangeArrowheads="1"/>
          </p:cNvSpPr>
          <p:nvPr/>
        </p:nvSpPr>
        <p:spPr bwMode="auto">
          <a:xfrm>
            <a:off x="4929448" y="5591446"/>
            <a:ext cx="1778922" cy="715713"/>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600" b="1" dirty="0">
                <a:solidFill>
                  <a:schemeClr val="tx2">
                    <a:lumMod val="50000"/>
                  </a:schemeClr>
                </a:solidFill>
              </a:rPr>
              <a:t>Письменная</a:t>
            </a:r>
          </a:p>
        </p:txBody>
      </p:sp>
      <p:sp>
        <p:nvSpPr>
          <p:cNvPr id="31" name="AutoShape 5"/>
          <p:cNvSpPr>
            <a:spLocks noChangeArrowheads="1"/>
          </p:cNvSpPr>
          <p:nvPr/>
        </p:nvSpPr>
        <p:spPr bwMode="auto">
          <a:xfrm>
            <a:off x="7117460" y="5591447"/>
            <a:ext cx="1826715" cy="715713"/>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600" b="1" dirty="0">
                <a:solidFill>
                  <a:schemeClr val="tx2">
                    <a:lumMod val="50000"/>
                  </a:schemeClr>
                </a:solidFill>
              </a:rPr>
              <a:t>Устная</a:t>
            </a:r>
          </a:p>
        </p:txBody>
      </p:sp>
      <p:cxnSp>
        <p:nvCxnSpPr>
          <p:cNvPr id="32" name="Прямая со стрелкой 9"/>
          <p:cNvCxnSpPr>
            <a:cxnSpLocks noChangeShapeType="1"/>
            <a:stCxn id="6" idx="2"/>
            <a:endCxn id="23" idx="3"/>
          </p:cNvCxnSpPr>
          <p:nvPr/>
        </p:nvCxnSpPr>
        <p:spPr bwMode="auto">
          <a:xfrm flipH="1">
            <a:off x="3079485" y="3684050"/>
            <a:ext cx="1456874" cy="918956"/>
          </a:xfrm>
          <a:prstGeom prst="straightConnector1">
            <a:avLst/>
          </a:prstGeom>
          <a:noFill/>
          <a:ln w="38100" algn="ctr">
            <a:solidFill>
              <a:schemeClr val="bg1">
                <a:lumMod val="20000"/>
                <a:lumOff val="80000"/>
              </a:schemeClr>
            </a:solidFill>
            <a:round/>
            <a:headEnd/>
            <a:tailEnd type="arrow" w="med" len="med"/>
          </a:ln>
          <a:effectLst>
            <a:outerShdw dist="23000" dir="5400000" rotWithShape="0">
              <a:srgbClr val="000000">
                <a:alpha val="34999"/>
              </a:srgbClr>
            </a:outerShdw>
          </a:effectLst>
        </p:spPr>
      </p:cxnSp>
      <p:cxnSp>
        <p:nvCxnSpPr>
          <p:cNvPr id="37" name="Прямая со стрелкой 9"/>
          <p:cNvCxnSpPr>
            <a:cxnSpLocks noChangeShapeType="1"/>
            <a:stCxn id="6" idx="2"/>
            <a:endCxn id="24" idx="1"/>
          </p:cNvCxnSpPr>
          <p:nvPr/>
        </p:nvCxnSpPr>
        <p:spPr bwMode="auto">
          <a:xfrm>
            <a:off x="4536359" y="3684050"/>
            <a:ext cx="1399050" cy="918956"/>
          </a:xfrm>
          <a:prstGeom prst="straightConnector1">
            <a:avLst/>
          </a:prstGeom>
          <a:noFill/>
          <a:ln w="38100" algn="ctr">
            <a:solidFill>
              <a:schemeClr val="bg1">
                <a:lumMod val="20000"/>
                <a:lumOff val="80000"/>
              </a:schemeClr>
            </a:solidFill>
            <a:round/>
            <a:headEnd/>
            <a:tailEnd type="arrow" w="med" len="med"/>
          </a:ln>
          <a:effectLst>
            <a:outerShdw dist="23000" dir="5400000" rotWithShape="0">
              <a:srgbClr val="000000">
                <a:alpha val="34999"/>
              </a:srgbClr>
            </a:outerShdw>
          </a:effectLst>
        </p:spPr>
      </p:cxnSp>
      <p:cxnSp>
        <p:nvCxnSpPr>
          <p:cNvPr id="40" name="Прямая со стрелкой 9"/>
          <p:cNvCxnSpPr>
            <a:cxnSpLocks noChangeShapeType="1"/>
            <a:stCxn id="6" idx="0"/>
            <a:endCxn id="15" idx="3"/>
          </p:cNvCxnSpPr>
          <p:nvPr/>
        </p:nvCxnSpPr>
        <p:spPr bwMode="auto">
          <a:xfrm flipH="1" flipV="1">
            <a:off x="2988927" y="1947734"/>
            <a:ext cx="1547432" cy="780354"/>
          </a:xfrm>
          <a:prstGeom prst="straightConnector1">
            <a:avLst/>
          </a:prstGeom>
          <a:noFill/>
          <a:ln w="38100" algn="ctr">
            <a:solidFill>
              <a:schemeClr val="bg1">
                <a:lumMod val="20000"/>
                <a:lumOff val="80000"/>
              </a:schemeClr>
            </a:solidFill>
            <a:round/>
            <a:headEnd/>
            <a:tailEnd type="arrow" w="med" len="med"/>
          </a:ln>
          <a:effectLst>
            <a:outerShdw dist="23000" dir="5400000" rotWithShape="0">
              <a:srgbClr val="000000">
                <a:alpha val="34999"/>
              </a:srgbClr>
            </a:outerShdw>
          </a:effectLst>
        </p:spPr>
      </p:cxnSp>
      <p:cxnSp>
        <p:nvCxnSpPr>
          <p:cNvPr id="41" name="Прямая со стрелкой 9"/>
          <p:cNvCxnSpPr>
            <a:cxnSpLocks noChangeShapeType="1"/>
            <a:stCxn id="6" idx="0"/>
            <a:endCxn id="20" idx="1"/>
          </p:cNvCxnSpPr>
          <p:nvPr/>
        </p:nvCxnSpPr>
        <p:spPr bwMode="auto">
          <a:xfrm flipV="1">
            <a:off x="4536359" y="1947734"/>
            <a:ext cx="1263276" cy="780354"/>
          </a:xfrm>
          <a:prstGeom prst="straightConnector1">
            <a:avLst/>
          </a:prstGeom>
          <a:noFill/>
          <a:ln w="38100" algn="ctr">
            <a:solidFill>
              <a:schemeClr val="bg1">
                <a:lumMod val="20000"/>
                <a:lumOff val="80000"/>
              </a:schemeClr>
            </a:solidFill>
            <a:round/>
            <a:headEnd/>
            <a:tailEnd type="arrow" w="med" len="med"/>
          </a:ln>
          <a:effectLst>
            <a:outerShdw dist="23000" dir="5400000" rotWithShape="0">
              <a:srgbClr val="000000">
                <a:alpha val="34999"/>
              </a:srgbClr>
            </a:outerShdw>
          </a:effectLst>
        </p:spPr>
      </p:cxnSp>
      <p:cxnSp>
        <p:nvCxnSpPr>
          <p:cNvPr id="46" name="Прямая со стрелкой 9"/>
          <p:cNvCxnSpPr>
            <a:cxnSpLocks noChangeShapeType="1"/>
            <a:stCxn id="15" idx="0"/>
            <a:endCxn id="7" idx="2"/>
          </p:cNvCxnSpPr>
          <p:nvPr/>
        </p:nvCxnSpPr>
        <p:spPr bwMode="auto">
          <a:xfrm flipH="1" flipV="1">
            <a:off x="1289385" y="983398"/>
            <a:ext cx="730227" cy="560057"/>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47" name="Прямая со стрелкой 9"/>
          <p:cNvCxnSpPr>
            <a:cxnSpLocks noChangeShapeType="1"/>
            <a:stCxn id="15" idx="0"/>
            <a:endCxn id="27" idx="2"/>
          </p:cNvCxnSpPr>
          <p:nvPr/>
        </p:nvCxnSpPr>
        <p:spPr bwMode="auto">
          <a:xfrm flipV="1">
            <a:off x="2019612" y="1019145"/>
            <a:ext cx="1583482" cy="524310"/>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48" name="Прямая со стрелкой 9"/>
          <p:cNvCxnSpPr>
            <a:cxnSpLocks noChangeShapeType="1"/>
            <a:stCxn id="20" idx="0"/>
            <a:endCxn id="9" idx="2"/>
          </p:cNvCxnSpPr>
          <p:nvPr/>
        </p:nvCxnSpPr>
        <p:spPr bwMode="auto">
          <a:xfrm flipV="1">
            <a:off x="6768951" y="1066962"/>
            <a:ext cx="0" cy="476493"/>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49" name="Прямая со стрелкой 9"/>
          <p:cNvCxnSpPr>
            <a:cxnSpLocks noChangeShapeType="1"/>
            <a:stCxn id="24" idx="2"/>
            <a:endCxn id="31" idx="0"/>
          </p:cNvCxnSpPr>
          <p:nvPr/>
        </p:nvCxnSpPr>
        <p:spPr bwMode="auto">
          <a:xfrm>
            <a:off x="6904725" y="5007285"/>
            <a:ext cx="1126093" cy="584162"/>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50" name="Прямая со стрелкой 9"/>
          <p:cNvCxnSpPr>
            <a:cxnSpLocks noChangeShapeType="1"/>
            <a:stCxn id="24" idx="2"/>
            <a:endCxn id="30" idx="0"/>
          </p:cNvCxnSpPr>
          <p:nvPr/>
        </p:nvCxnSpPr>
        <p:spPr bwMode="auto">
          <a:xfrm flipH="1">
            <a:off x="5818909" y="5007285"/>
            <a:ext cx="1085816" cy="584161"/>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51" name="Прямая со стрелкой 9"/>
          <p:cNvCxnSpPr>
            <a:cxnSpLocks noChangeShapeType="1"/>
            <a:stCxn id="23" idx="2"/>
            <a:endCxn id="28" idx="0"/>
          </p:cNvCxnSpPr>
          <p:nvPr/>
        </p:nvCxnSpPr>
        <p:spPr bwMode="auto">
          <a:xfrm flipH="1">
            <a:off x="1112770" y="5007285"/>
            <a:ext cx="997400" cy="584165"/>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52" name="Прямая со стрелкой 9"/>
          <p:cNvCxnSpPr>
            <a:cxnSpLocks noChangeShapeType="1"/>
            <a:stCxn id="23" idx="2"/>
            <a:endCxn id="29" idx="0"/>
          </p:cNvCxnSpPr>
          <p:nvPr/>
        </p:nvCxnSpPr>
        <p:spPr bwMode="auto">
          <a:xfrm>
            <a:off x="2110170" y="5007285"/>
            <a:ext cx="1155818" cy="584164"/>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1499437354"/>
      </p:ext>
    </p:extLst>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457200" y="165196"/>
            <a:ext cx="7893068" cy="1031875"/>
          </a:xfrm>
          <a:prstGeom prst="rect">
            <a:avLst/>
          </a:prstGeom>
          <a:noFill/>
          <a:ln w="9525">
            <a:noFill/>
            <a:miter lim="800000"/>
            <a:headEnd/>
            <a:tailEnd/>
          </a:ln>
          <a:effectLst/>
        </p:spPr>
        <p:txBody>
          <a:bodyPr anchor="ctr"/>
          <a:lstStyle/>
          <a:p>
            <a:pPr algn="ctr" eaLnBrk="0" hangingPunct="0"/>
            <a:r>
              <a:rPr lang="ru-RU" sz="2000" b="1" dirty="0">
                <a:solidFill>
                  <a:schemeClr val="tx2"/>
                </a:solidFill>
                <a:effectLst>
                  <a:outerShdw blurRad="38100" dist="38100" dir="2700000" algn="tl">
                    <a:srgbClr val="000000"/>
                  </a:outerShdw>
                </a:effectLst>
                <a:latin typeface="+mn-lt"/>
              </a:rPr>
              <a:t>Отличие азартных игр от иных </a:t>
            </a:r>
            <a:r>
              <a:rPr lang="ru-RU" sz="2000" b="1" dirty="0" err="1">
                <a:solidFill>
                  <a:schemeClr val="tx2"/>
                </a:solidFill>
                <a:effectLst>
                  <a:outerShdw blurRad="38100" dist="38100" dir="2700000" algn="tl">
                    <a:srgbClr val="000000"/>
                  </a:outerShdw>
                </a:effectLst>
                <a:latin typeface="+mn-lt"/>
              </a:rPr>
              <a:t>алеаторных</a:t>
            </a:r>
            <a:r>
              <a:rPr lang="ru-RU" sz="2000" b="1" dirty="0">
                <a:solidFill>
                  <a:schemeClr val="tx2"/>
                </a:solidFill>
                <a:effectLst>
                  <a:outerShdw blurRad="38100" dist="38100" dir="2700000" algn="tl">
                    <a:srgbClr val="000000"/>
                  </a:outerShdw>
                </a:effectLst>
                <a:latin typeface="+mn-lt"/>
              </a:rPr>
              <a:t> конструкций</a:t>
            </a:r>
          </a:p>
        </p:txBody>
      </p:sp>
      <p:graphicFrame>
        <p:nvGraphicFramePr>
          <p:cNvPr id="167030" name="Group 118"/>
          <p:cNvGraphicFramePr>
            <a:graphicFrameLocks noGrp="1"/>
          </p:cNvGraphicFramePr>
          <p:nvPr>
            <p:extLst>
              <p:ext uri="{D42A27DB-BD31-4B8C-83A1-F6EECF244321}">
                <p14:modId xmlns:p14="http://schemas.microsoft.com/office/powerpoint/2010/main" val="992292122"/>
              </p:ext>
            </p:extLst>
          </p:nvPr>
        </p:nvGraphicFramePr>
        <p:xfrm>
          <a:off x="321426" y="1524943"/>
          <a:ext cx="8466850" cy="4519663"/>
        </p:xfrm>
        <a:graphic>
          <a:graphicData uri="http://schemas.openxmlformats.org/drawingml/2006/table">
            <a:tbl>
              <a:tblPr/>
              <a:tblGrid>
                <a:gridCol w="4233425">
                  <a:extLst>
                    <a:ext uri="{9D8B030D-6E8A-4147-A177-3AD203B41FA5}">
                      <a16:colId xmlns:a16="http://schemas.microsoft.com/office/drawing/2014/main" xmlns="" val="20000"/>
                    </a:ext>
                  </a:extLst>
                </a:gridCol>
                <a:gridCol w="4233425">
                  <a:extLst>
                    <a:ext uri="{9D8B030D-6E8A-4147-A177-3AD203B41FA5}">
                      <a16:colId xmlns:a16="http://schemas.microsoft.com/office/drawing/2014/main" xmlns="" val="20001"/>
                    </a:ext>
                  </a:extLst>
                </a:gridCol>
              </a:tblGrid>
              <a:tr h="572819">
                <a:tc gridSpan="2">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600" b="0" i="0" u="none" strike="noStrike" cap="none" normalizeH="0" baseline="0" dirty="0">
                          <a:ln>
                            <a:noFill/>
                          </a:ln>
                          <a:solidFill>
                            <a:schemeClr val="tx1"/>
                          </a:solidFill>
                          <a:effectLst/>
                          <a:latin typeface="+mn-lt"/>
                        </a:rPr>
                        <a:t>Основное различие: </a:t>
                      </a:r>
                      <a:r>
                        <a:rPr kumimoji="0" lang="ru-RU" sz="1600" b="1" i="1" u="none" strike="noStrike" cap="none" normalizeH="0" baseline="0" dirty="0">
                          <a:ln>
                            <a:noFill/>
                          </a:ln>
                          <a:solidFill>
                            <a:schemeClr val="tx1"/>
                          </a:solidFill>
                          <a:effectLst/>
                          <a:latin typeface="+mn-lt"/>
                        </a:rPr>
                        <a:t>различное происхождение случайного</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extLst>
                  <a:ext uri="{0D108BD9-81ED-4DB2-BD59-A6C34878D82A}">
                    <a16:rowId xmlns:a16="http://schemas.microsoft.com/office/drawing/2014/main" xmlns="" val="10000"/>
                  </a:ext>
                </a:extLst>
              </a:tr>
              <a:tr h="877565">
                <a:tc gridSpan="2">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600" b="1" i="0" u="none" strike="noStrike" cap="none" normalizeH="0" baseline="0" dirty="0">
                          <a:ln>
                            <a:noFill/>
                          </a:ln>
                          <a:solidFill>
                            <a:srgbClr val="FF8600"/>
                          </a:solidFill>
                          <a:effectLst/>
                          <a:latin typeface="+mn-lt"/>
                        </a:rPr>
                        <a:t>1. Назначение случая в </a:t>
                      </a:r>
                      <a:r>
                        <a:rPr kumimoji="0" lang="ru-RU" sz="1600" b="1" i="0" u="none" strike="noStrike" cap="none" normalizeH="0" baseline="0" dirty="0" err="1">
                          <a:ln>
                            <a:noFill/>
                          </a:ln>
                          <a:solidFill>
                            <a:srgbClr val="FF8600"/>
                          </a:solidFill>
                          <a:effectLst/>
                          <a:latin typeface="+mn-lt"/>
                        </a:rPr>
                        <a:t>алеаторных</a:t>
                      </a:r>
                      <a:r>
                        <a:rPr kumimoji="0" lang="ru-RU" sz="1600" b="1" i="0" u="none" strike="noStrike" cap="none" normalizeH="0" baseline="0" dirty="0">
                          <a:ln>
                            <a:noFill/>
                          </a:ln>
                          <a:solidFill>
                            <a:srgbClr val="FF8600"/>
                          </a:solidFill>
                          <a:effectLst/>
                          <a:latin typeface="+mn-lt"/>
                        </a:rPr>
                        <a:t> отношениях </a:t>
                      </a: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600" b="0" i="0" u="none" strike="noStrike" cap="none" normalizeH="0" baseline="0" dirty="0">
                          <a:ln>
                            <a:noFill/>
                          </a:ln>
                          <a:solidFill>
                            <a:srgbClr val="FFFFFF"/>
                          </a:solidFill>
                          <a:effectLst/>
                          <a:latin typeface="+mn-lt"/>
                        </a:rPr>
                        <a:t>(различная мотивационная направленность: надежда на случай или страх)</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extLst>
                  <a:ext uri="{0D108BD9-81ED-4DB2-BD59-A6C34878D82A}">
                    <a16:rowId xmlns:a16="http://schemas.microsoft.com/office/drawing/2014/main" xmlns="" val="10001"/>
                  </a:ext>
                </a:extLst>
              </a:tr>
              <a:tr h="1258426">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600" b="1" i="1" u="sng" strike="noStrike" cap="none" normalizeH="0" baseline="0" dirty="0">
                          <a:ln>
                            <a:noFill/>
                          </a:ln>
                          <a:solidFill>
                            <a:schemeClr val="tx2"/>
                          </a:solidFill>
                          <a:effectLst/>
                          <a:latin typeface="+mn-lt"/>
                        </a:rPr>
                        <a:t>Азартные игры</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600" b="1" i="1" u="sng" strike="noStrike" cap="none" normalizeH="0" baseline="0" dirty="0">
                          <a:ln>
                            <a:noFill/>
                          </a:ln>
                          <a:solidFill>
                            <a:srgbClr val="FF8600"/>
                          </a:solidFill>
                          <a:effectLst/>
                          <a:latin typeface="+mn-lt"/>
                        </a:rPr>
                        <a:t>Иные </a:t>
                      </a:r>
                      <a:r>
                        <a:rPr kumimoji="0" lang="ru-RU" sz="1600" b="1" i="1" u="sng" strike="noStrike" cap="none" normalizeH="0" baseline="0" dirty="0" err="1">
                          <a:ln>
                            <a:noFill/>
                          </a:ln>
                          <a:solidFill>
                            <a:srgbClr val="FF8600"/>
                          </a:solidFill>
                          <a:effectLst/>
                          <a:latin typeface="+mn-lt"/>
                        </a:rPr>
                        <a:t>алеаторные</a:t>
                      </a:r>
                      <a:r>
                        <a:rPr kumimoji="0" lang="ru-RU" sz="1600" b="1" i="1" u="sng" strike="noStrike" cap="none" normalizeH="0" baseline="0" dirty="0">
                          <a:ln>
                            <a:noFill/>
                          </a:ln>
                          <a:solidFill>
                            <a:srgbClr val="FF8600"/>
                          </a:solidFill>
                          <a:effectLst/>
                          <a:latin typeface="+mn-lt"/>
                        </a:rPr>
                        <a:t> отношения</a:t>
                      </a:r>
                      <a:endParaRPr kumimoji="0" lang="ru-RU" sz="800" b="1" i="1" u="sng" strike="noStrike" cap="none" normalizeH="0" baseline="0" dirty="0">
                        <a:ln>
                          <a:noFill/>
                        </a:ln>
                        <a:solidFill>
                          <a:srgbClr val="FF8600"/>
                        </a:solidFill>
                        <a:effectLst/>
                        <a:latin typeface="+mn-lt"/>
                      </a:endParaRP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500" b="0" i="0" u="none" strike="noStrike" cap="none" normalizeH="0" baseline="0" dirty="0">
                          <a:ln>
                            <a:noFill/>
                          </a:ln>
                          <a:solidFill>
                            <a:srgbClr val="FFFFFF"/>
                          </a:solidFill>
                          <a:effectLst/>
                          <a:latin typeface="+mn-lt"/>
                        </a:rPr>
                        <a:t>(страхование, пожизненное содержание с иждивением, сделки «на разницу»)</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1810853">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500" b="0" i="0" u="none" strike="noStrike" cap="none" normalizeH="0" baseline="0" dirty="0">
                          <a:ln>
                            <a:noFill/>
                          </a:ln>
                          <a:solidFill>
                            <a:schemeClr val="tx1"/>
                          </a:solidFill>
                          <a:effectLst/>
                          <a:latin typeface="+mn-lt"/>
                        </a:rPr>
                        <a:t>Лицо, вступая в соответствующие отношения, испытывает судьбу.</a:t>
                      </a: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500" b="0" i="0" u="none" strike="noStrike" cap="none" normalizeH="0" baseline="0" dirty="0">
                          <a:ln>
                            <a:noFill/>
                          </a:ln>
                          <a:solidFill>
                            <a:schemeClr val="tx1"/>
                          </a:solidFill>
                          <a:effectLst/>
                          <a:latin typeface="+mn-lt"/>
                        </a:rPr>
                        <a:t> Случай призван участвовать в испытаниях человека с судьбой и играть роль арбитра в таком поединке</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500" b="0" i="0" u="none" strike="noStrike" cap="none" normalizeH="0" baseline="0" dirty="0">
                          <a:ln>
                            <a:noFill/>
                          </a:ln>
                          <a:solidFill>
                            <a:schemeClr val="tx1"/>
                          </a:solidFill>
                          <a:effectLst/>
                          <a:latin typeface="+mn-lt"/>
                        </a:rPr>
                        <a:t>Лицо, вступая в соответствующие отношения, слагает с себя бремя возможных неприятных последствий, неся при этом определенные затраты. </a:t>
                      </a: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500" b="0" i="0" u="none" strike="noStrike" cap="none" normalizeH="0" baseline="0" dirty="0">
                          <a:ln>
                            <a:noFill/>
                          </a:ln>
                          <a:solidFill>
                            <a:schemeClr val="tx1"/>
                          </a:solidFill>
                          <a:effectLst/>
                          <a:latin typeface="+mn-lt"/>
                        </a:rPr>
                        <a:t>Случай является фактором, который заставляет войти в расходы другого участника отношений.</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bl>
          </a:graphicData>
        </a:graphic>
      </p:graphicFrame>
      <p:sp>
        <p:nvSpPr>
          <p:cNvPr id="22" name="TextBox 21"/>
          <p:cNvSpPr txBox="1"/>
          <p:nvPr/>
        </p:nvSpPr>
        <p:spPr>
          <a:xfrm>
            <a:off x="8485375" y="548680"/>
            <a:ext cx="827584" cy="492443"/>
          </a:xfrm>
          <a:prstGeom prst="rect">
            <a:avLst/>
          </a:prstGeom>
          <a:noFill/>
        </p:spPr>
        <p:txBody>
          <a:bodyPr wrap="square" rtlCol="0">
            <a:spAutoFit/>
          </a:bodyPr>
          <a:lstStyle/>
          <a:p>
            <a:r>
              <a:rPr lang="ru-RU" sz="2600" b="1" dirty="0">
                <a:solidFill>
                  <a:srgbClr val="40464F"/>
                </a:solidFill>
              </a:rPr>
              <a:t>249</a:t>
            </a:r>
          </a:p>
        </p:txBody>
      </p:sp>
    </p:spTree>
    <p:extLst>
      <p:ext uri="{BB962C8B-B14F-4D97-AF65-F5344CB8AC3E}">
        <p14:creationId xmlns:p14="http://schemas.microsoft.com/office/powerpoint/2010/main" val="12159364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endParaRPr lang="ru-RU"/>
          </a:p>
        </p:txBody>
      </p:sp>
      <p:graphicFrame>
        <p:nvGraphicFramePr>
          <p:cNvPr id="4" name="Таблица 3"/>
          <p:cNvGraphicFramePr>
            <a:graphicFrameLocks noGrp="1"/>
          </p:cNvGraphicFramePr>
          <p:nvPr>
            <p:extLst>
              <p:ext uri="{D42A27DB-BD31-4B8C-83A1-F6EECF244321}">
                <p14:modId xmlns:p14="http://schemas.microsoft.com/office/powerpoint/2010/main" val="3396621939"/>
              </p:ext>
            </p:extLst>
          </p:nvPr>
        </p:nvGraphicFramePr>
        <p:xfrm>
          <a:off x="107504" y="1268761"/>
          <a:ext cx="8856984" cy="5218852"/>
        </p:xfrm>
        <a:graphic>
          <a:graphicData uri="http://schemas.openxmlformats.org/drawingml/2006/table">
            <a:tbl>
              <a:tblPr firstRow="1" bandRow="1" bandCol="1">
                <a:tableStyleId>{5C22544A-7EE6-4342-B048-85BDC9FD1C3A}</a:tableStyleId>
              </a:tblPr>
              <a:tblGrid>
                <a:gridCol w="2232248">
                  <a:extLst>
                    <a:ext uri="{9D8B030D-6E8A-4147-A177-3AD203B41FA5}">
                      <a16:colId xmlns:a16="http://schemas.microsoft.com/office/drawing/2014/main" xmlns="" val="20000"/>
                    </a:ext>
                  </a:extLst>
                </a:gridCol>
                <a:gridCol w="864096">
                  <a:extLst>
                    <a:ext uri="{9D8B030D-6E8A-4147-A177-3AD203B41FA5}">
                      <a16:colId xmlns:a16="http://schemas.microsoft.com/office/drawing/2014/main" xmlns="" val="20001"/>
                    </a:ext>
                  </a:extLst>
                </a:gridCol>
                <a:gridCol w="5760640">
                  <a:extLst>
                    <a:ext uri="{9D8B030D-6E8A-4147-A177-3AD203B41FA5}">
                      <a16:colId xmlns:a16="http://schemas.microsoft.com/office/drawing/2014/main" xmlns="" val="20002"/>
                    </a:ext>
                  </a:extLst>
                </a:gridCol>
              </a:tblGrid>
              <a:tr h="971562">
                <a:tc>
                  <a:txBody>
                    <a:bodyPr/>
                    <a:lstStyle/>
                    <a:p>
                      <a:pPr algn="ctr"/>
                      <a:endParaRPr lang="ru-RU" sz="1600" b="1" dirty="0">
                        <a:solidFill>
                          <a:srgbClr val="40464F"/>
                        </a:solidFill>
                      </a:endParaRPr>
                    </a:p>
                    <a:p>
                      <a:pPr algn="ctr"/>
                      <a:r>
                        <a:rPr lang="ru-RU" sz="1600" b="1" dirty="0">
                          <a:solidFill>
                            <a:srgbClr val="40464F"/>
                          </a:solidFill>
                        </a:rPr>
                        <a:t>Право личного</a:t>
                      </a:r>
                      <a:r>
                        <a:rPr lang="ru-RU" sz="1600" b="1" baseline="0" dirty="0">
                          <a:solidFill>
                            <a:srgbClr val="40464F"/>
                          </a:solidFill>
                        </a:rPr>
                        <a:t> </a:t>
                      </a:r>
                      <a:r>
                        <a:rPr lang="ru-RU" sz="1600" b="1" baseline="0" dirty="0" err="1">
                          <a:solidFill>
                            <a:srgbClr val="40464F"/>
                          </a:solidFill>
                        </a:rPr>
                        <a:t>пользовладения</a:t>
                      </a:r>
                      <a:endParaRPr lang="ru-RU" sz="1600" b="1" dirty="0">
                        <a:solidFill>
                          <a:srgbClr val="40464F"/>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60000"/>
                        <a:lumOff val="40000"/>
                      </a:schemeClr>
                    </a:solidFill>
                  </a:tcPr>
                </a:tc>
                <a:tc>
                  <a:txBody>
                    <a:bodyPr/>
                    <a:lstStyle/>
                    <a:p>
                      <a:endParaRPr lang="ru-RU"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tcPr>
                </a:tc>
                <a:tc>
                  <a:txBody>
                    <a:bodyPr/>
                    <a:lstStyle/>
                    <a:p>
                      <a:pPr algn="just"/>
                      <a:endParaRPr lang="ru-RU" sz="1500" b="0" baseline="0" dirty="0"/>
                    </a:p>
                    <a:p>
                      <a:pPr algn="ctr"/>
                      <a:r>
                        <a:rPr lang="ru-RU" sz="1500" b="0" baseline="0" dirty="0"/>
                        <a:t>Право </a:t>
                      </a:r>
                      <a:r>
                        <a:rPr lang="ru-RU" sz="1500" b="1" baseline="0" dirty="0">
                          <a:solidFill>
                            <a:srgbClr val="FF0000"/>
                          </a:solidFill>
                        </a:rPr>
                        <a:t>личного</a:t>
                      </a:r>
                      <a:r>
                        <a:rPr lang="ru-RU" sz="1500" b="0" baseline="0" dirty="0"/>
                        <a:t> владения и пользования недвижимой вещью (узуфрукт)</a:t>
                      </a:r>
                    </a:p>
                    <a:p>
                      <a:pPr algn="just"/>
                      <a:endParaRPr lang="ru-RU" sz="1500" b="0" baseline="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extLst>
                  <a:ext uri="{0D108BD9-81ED-4DB2-BD59-A6C34878D82A}">
                    <a16:rowId xmlns:a16="http://schemas.microsoft.com/office/drawing/2014/main" xmlns="" val="10000"/>
                  </a:ext>
                </a:extLst>
              </a:tr>
              <a:tr h="1206382">
                <a:tc>
                  <a:txBody>
                    <a:bodyPr/>
                    <a:lstStyle/>
                    <a:p>
                      <a:pPr algn="ctr"/>
                      <a:r>
                        <a:rPr lang="ru-RU" sz="1600" b="1" dirty="0">
                          <a:solidFill>
                            <a:srgbClr val="40464F"/>
                          </a:solidFill>
                        </a:rPr>
                        <a:t>Право приобретения чужой недвижимой вещи</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60000"/>
                        <a:lumOff val="40000"/>
                      </a:schemeClr>
                    </a:solidFill>
                  </a:tcPr>
                </a:tc>
                <a:tc>
                  <a:txBody>
                    <a:bodyPr/>
                    <a:lstStyle/>
                    <a:p>
                      <a:r>
                        <a:rPr lang="ru-RU" dirty="0"/>
                        <a:t>    </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solidFill>
                  </a:tcPr>
                </a:tc>
                <a:tc>
                  <a:txBody>
                    <a:bodyPr/>
                    <a:lstStyle/>
                    <a:p>
                      <a:endParaRPr lang="ru-RU" sz="1400" b="0" baseline="0" dirty="0">
                        <a:solidFill>
                          <a:schemeClr val="tx1"/>
                        </a:solidFill>
                      </a:endParaRPr>
                    </a:p>
                    <a:p>
                      <a:pPr algn="ctr"/>
                      <a:r>
                        <a:rPr lang="ru-RU" sz="1500" b="1" baseline="0" dirty="0">
                          <a:solidFill>
                            <a:srgbClr val="FF0000"/>
                          </a:solidFill>
                        </a:rPr>
                        <a:t>Исключительное перед другими </a:t>
                      </a:r>
                      <a:r>
                        <a:rPr lang="ru-RU" sz="1500" baseline="0" dirty="0">
                          <a:solidFill>
                            <a:schemeClr val="tx1"/>
                          </a:solidFill>
                        </a:rPr>
                        <a:t>право на приобретение вещи в собственность</a:t>
                      </a:r>
                      <a:endParaRPr lang="ru-RU" sz="1500" b="1" dirty="0">
                        <a:solidFill>
                          <a:srgbClr val="FF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extLst>
                  <a:ext uri="{0D108BD9-81ED-4DB2-BD59-A6C34878D82A}">
                    <a16:rowId xmlns:a16="http://schemas.microsoft.com/office/drawing/2014/main" xmlns="" val="10001"/>
                  </a:ext>
                </a:extLst>
              </a:tr>
              <a:tr h="1840080">
                <a:tc>
                  <a:txBody>
                    <a:bodyPr/>
                    <a:lstStyle/>
                    <a:p>
                      <a:pPr algn="ctr"/>
                      <a:endParaRPr lang="ru-RU" sz="1600" b="1" dirty="0">
                        <a:solidFill>
                          <a:schemeClr val="bg2">
                            <a:lumMod val="90000"/>
                            <a:lumOff val="10000"/>
                          </a:schemeClr>
                        </a:solidFill>
                      </a:endParaRPr>
                    </a:p>
                    <a:p>
                      <a:pPr algn="ctr"/>
                      <a:endParaRPr lang="ru-RU" sz="1600" b="1" dirty="0">
                        <a:solidFill>
                          <a:schemeClr val="bg2">
                            <a:lumMod val="90000"/>
                            <a:lumOff val="10000"/>
                          </a:schemeClr>
                        </a:solidFill>
                      </a:endParaRPr>
                    </a:p>
                    <a:p>
                      <a:pPr algn="ctr"/>
                      <a:endParaRPr lang="ru-RU" sz="1600" b="1" dirty="0">
                        <a:solidFill>
                          <a:schemeClr val="bg2">
                            <a:lumMod val="90000"/>
                            <a:lumOff val="10000"/>
                          </a:schemeClr>
                        </a:solidFill>
                      </a:endParaRPr>
                    </a:p>
                    <a:p>
                      <a:pPr algn="ctr"/>
                      <a:r>
                        <a:rPr lang="ru-RU" sz="1600" b="1" dirty="0">
                          <a:solidFill>
                            <a:schemeClr val="bg2">
                              <a:lumMod val="90000"/>
                              <a:lumOff val="10000"/>
                            </a:schemeClr>
                          </a:solidFill>
                        </a:rPr>
                        <a:t>Право вещной выдачи</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60000"/>
                        <a:lumOff val="40000"/>
                      </a:schemeClr>
                    </a:solidFill>
                  </a:tcPr>
                </a:tc>
                <a:tc>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solidFill>
                  </a:tcPr>
                </a:tc>
                <a:tc>
                  <a:txBody>
                    <a:bodyPr/>
                    <a:lstStyle/>
                    <a:p>
                      <a:pPr algn="just"/>
                      <a:endParaRPr lang="ru-RU" sz="1400" dirty="0">
                        <a:solidFill>
                          <a:srgbClr val="FCFCE8"/>
                        </a:solidFill>
                      </a:endParaRPr>
                    </a:p>
                    <a:p>
                      <a:pPr algn="ctr"/>
                      <a:r>
                        <a:rPr lang="ru-RU" sz="1500" dirty="0">
                          <a:solidFill>
                            <a:srgbClr val="FCFCE8"/>
                          </a:solidFill>
                        </a:rPr>
                        <a:t>Право периодически </a:t>
                      </a:r>
                      <a:r>
                        <a:rPr lang="ru-RU" sz="1500" b="1" dirty="0">
                          <a:solidFill>
                            <a:srgbClr val="FF0000"/>
                          </a:solidFill>
                        </a:rPr>
                        <a:t>получать от собственника</a:t>
                      </a:r>
                      <a:r>
                        <a:rPr lang="ru-RU" sz="1500" b="1" baseline="0" dirty="0">
                          <a:solidFill>
                            <a:srgbClr val="FF0000"/>
                          </a:solidFill>
                        </a:rPr>
                        <a:t> </a:t>
                      </a:r>
                      <a:r>
                        <a:rPr lang="ru-RU" sz="1500" baseline="0" dirty="0">
                          <a:solidFill>
                            <a:srgbClr val="FCFCE8"/>
                          </a:solidFill>
                        </a:rPr>
                        <a:t>недвижимой вещи имущественное </a:t>
                      </a:r>
                      <a:r>
                        <a:rPr lang="ru-RU" sz="1500" b="1" baseline="0" dirty="0">
                          <a:solidFill>
                            <a:srgbClr val="FF0000"/>
                          </a:solidFill>
                        </a:rPr>
                        <a:t>предоставление</a:t>
                      </a:r>
                      <a:r>
                        <a:rPr lang="ru-RU" sz="1500" baseline="0" dirty="0">
                          <a:solidFill>
                            <a:srgbClr val="FCFCE8"/>
                          </a:solidFill>
                        </a:rPr>
                        <a:t> в форме товара, денег, работ или услуг в определенном размере (объеме), </a:t>
                      </a:r>
                      <a:r>
                        <a:rPr lang="ru-RU" sz="1500" b="1" baseline="0" dirty="0">
                          <a:solidFill>
                            <a:srgbClr val="FF0000"/>
                          </a:solidFill>
                        </a:rPr>
                        <a:t>а в случае неполучения такого предоставления – правомочие распорядиться этой вещью путем обращения на нее взыскания</a:t>
                      </a:r>
                      <a:r>
                        <a:rPr lang="ru-RU" sz="1500" baseline="0" dirty="0">
                          <a:solidFill>
                            <a:srgbClr val="FCFCE8"/>
                          </a:solidFill>
                        </a:rPr>
                        <a:t> в порядке, предусмотренном для ипотеки</a:t>
                      </a:r>
                      <a:endParaRPr lang="ru-RU" sz="1500" b="1" dirty="0">
                        <a:solidFill>
                          <a:srgbClr val="FF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extLst>
                  <a:ext uri="{0D108BD9-81ED-4DB2-BD59-A6C34878D82A}">
                    <a16:rowId xmlns:a16="http://schemas.microsoft.com/office/drawing/2014/main" xmlns="" val="10002"/>
                  </a:ext>
                </a:extLst>
              </a:tr>
              <a:tr h="1166550">
                <a:tc>
                  <a:txBody>
                    <a:bodyPr/>
                    <a:lstStyle/>
                    <a:p>
                      <a:pPr algn="ctr"/>
                      <a:endParaRPr lang="ru-RU" sz="1600" b="1" dirty="0">
                        <a:solidFill>
                          <a:schemeClr val="bg2">
                            <a:lumMod val="90000"/>
                            <a:lumOff val="10000"/>
                          </a:schemeClr>
                        </a:solidFill>
                      </a:endParaRPr>
                    </a:p>
                    <a:p>
                      <a:pPr algn="ctr"/>
                      <a:r>
                        <a:rPr lang="ru-RU" sz="1600" b="1" dirty="0">
                          <a:solidFill>
                            <a:schemeClr val="bg2">
                              <a:lumMod val="90000"/>
                              <a:lumOff val="10000"/>
                            </a:schemeClr>
                          </a:solidFill>
                        </a:rPr>
                        <a:t>Ипотека</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60000"/>
                        <a:lumOff val="40000"/>
                      </a:schemeClr>
                    </a:solidFill>
                  </a:tcPr>
                </a:tc>
                <a:tc>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solidFill>
                  </a:tcPr>
                </a:tc>
                <a:tc>
                  <a:txBody>
                    <a:bodyPr/>
                    <a:lstStyle/>
                    <a:p>
                      <a:pPr algn="just"/>
                      <a:endParaRPr lang="ru-RU" sz="1500" b="0" dirty="0">
                        <a:solidFill>
                          <a:schemeClr val="tx1"/>
                        </a:solidFill>
                      </a:endParaRPr>
                    </a:p>
                    <a:p>
                      <a:pPr algn="ctr"/>
                      <a:r>
                        <a:rPr lang="ru-RU" sz="1500" b="0" dirty="0">
                          <a:solidFill>
                            <a:schemeClr val="tx1"/>
                          </a:solidFill>
                        </a:rPr>
                        <a:t>Право залогодержателя распорядиться</a:t>
                      </a:r>
                      <a:r>
                        <a:rPr lang="ru-RU" sz="1500" b="0" baseline="0" dirty="0">
                          <a:solidFill>
                            <a:schemeClr val="tx1"/>
                          </a:solidFill>
                        </a:rPr>
                        <a:t> заложенной вещью в целях удовлетворения своих требований</a:t>
                      </a:r>
                      <a:endParaRPr lang="ru-RU" sz="150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extLst>
                  <a:ext uri="{0D108BD9-81ED-4DB2-BD59-A6C34878D82A}">
                    <a16:rowId xmlns:a16="http://schemas.microsoft.com/office/drawing/2014/main" xmlns="" val="10003"/>
                  </a:ext>
                </a:extLst>
              </a:tr>
            </a:tbl>
          </a:graphicData>
        </a:graphic>
      </p:graphicFrame>
      <p:sp>
        <p:nvSpPr>
          <p:cNvPr id="6" name="Заголовок 3"/>
          <p:cNvSpPr txBox="1">
            <a:spLocks/>
          </p:cNvSpPr>
          <p:nvPr/>
        </p:nvSpPr>
        <p:spPr>
          <a:xfrm>
            <a:off x="457200" y="75466"/>
            <a:ext cx="8229600" cy="830997"/>
          </a:xfrm>
          <a:prstGeom prst="rect">
            <a:avLst/>
          </a:prstGeom>
        </p:spPr>
        <p:txBody>
          <a:bodyPr vert="horz" lIns="91440" tIns="45720" rIns="91440" bIns="45720" rtlCol="0" anchor="b">
            <a:sp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defRPr/>
            </a:pPr>
            <a:r>
              <a:rPr lang="ru-RU" sz="2400" b="1" u="sng">
                <a:effectLst>
                  <a:outerShdw blurRad="38100" dist="38100" dir="2700000" algn="tl">
                    <a:srgbClr val="000000">
                      <a:alpha val="43137"/>
                    </a:srgbClr>
                  </a:outerShdw>
                </a:effectLst>
                <a:latin typeface="+mn-lt"/>
              </a:rPr>
              <a:t>Ограниченные вещные права, </a:t>
            </a:r>
            <a:br>
              <a:rPr lang="ru-RU" sz="2400" b="1" u="sng">
                <a:effectLst>
                  <a:outerShdw blurRad="38100" dist="38100" dir="2700000" algn="tl">
                    <a:srgbClr val="000000">
                      <a:alpha val="43137"/>
                    </a:srgbClr>
                  </a:outerShdw>
                </a:effectLst>
                <a:latin typeface="+mn-lt"/>
              </a:rPr>
            </a:br>
            <a:r>
              <a:rPr lang="ru-RU" sz="2400" b="1" u="sng">
                <a:effectLst>
                  <a:outerShdw blurRad="38100" dist="38100" dir="2700000" algn="tl">
                    <a:srgbClr val="000000">
                      <a:alpha val="43137"/>
                    </a:srgbClr>
                  </a:outerShdw>
                </a:effectLst>
                <a:latin typeface="+mn-lt"/>
              </a:rPr>
              <a:t>планируемые ко введению в ГК РФ</a:t>
            </a:r>
            <a:endParaRPr lang="ru-RU" sz="2400" dirty="0">
              <a:effectLst>
                <a:outerShdw blurRad="38100" dist="38100" dir="2700000" algn="tl">
                  <a:srgbClr val="000000">
                    <a:alpha val="43137"/>
                  </a:srgbClr>
                </a:outerShdw>
              </a:effectLst>
              <a:latin typeface="+mn-lt"/>
            </a:endParaRPr>
          </a:p>
        </p:txBody>
      </p:sp>
      <p:sp>
        <p:nvSpPr>
          <p:cNvPr id="7" name="TextBox 6"/>
          <p:cNvSpPr txBox="1"/>
          <p:nvPr/>
        </p:nvSpPr>
        <p:spPr>
          <a:xfrm>
            <a:off x="8531440" y="476672"/>
            <a:ext cx="641121" cy="584776"/>
          </a:xfrm>
          <a:prstGeom prst="rect">
            <a:avLst/>
          </a:prstGeom>
          <a:noFill/>
        </p:spPr>
        <p:txBody>
          <a:bodyPr wrap="none" rtlCol="0">
            <a:spAutoFit/>
          </a:bodyPr>
          <a:lstStyle/>
          <a:p>
            <a:r>
              <a:rPr lang="ru-RU" sz="3200" b="1" dirty="0">
                <a:solidFill>
                  <a:srgbClr val="40464F"/>
                </a:solidFill>
              </a:rPr>
              <a:t>25</a:t>
            </a:r>
          </a:p>
        </p:txBody>
      </p:sp>
      <p:sp>
        <p:nvSpPr>
          <p:cNvPr id="8" name="Штриховая стрелка вправо 7"/>
          <p:cNvSpPr/>
          <p:nvPr/>
        </p:nvSpPr>
        <p:spPr>
          <a:xfrm>
            <a:off x="2411760" y="1412776"/>
            <a:ext cx="762384" cy="484632"/>
          </a:xfrm>
          <a:prstGeom prst="stripedRigh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9" name="Штриховая стрелка вправо 8"/>
          <p:cNvSpPr/>
          <p:nvPr/>
        </p:nvSpPr>
        <p:spPr>
          <a:xfrm>
            <a:off x="2411760" y="5661248"/>
            <a:ext cx="762384" cy="484632"/>
          </a:xfrm>
          <a:prstGeom prst="stripedRigh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0" name="Штриховая стрелка вправо 9"/>
          <p:cNvSpPr/>
          <p:nvPr/>
        </p:nvSpPr>
        <p:spPr>
          <a:xfrm>
            <a:off x="2411760" y="4293096"/>
            <a:ext cx="762384" cy="484632"/>
          </a:xfrm>
          <a:prstGeom prst="stripedRigh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1" name="Штриховая стрелка вправо 10"/>
          <p:cNvSpPr/>
          <p:nvPr/>
        </p:nvSpPr>
        <p:spPr>
          <a:xfrm>
            <a:off x="2411760" y="2708920"/>
            <a:ext cx="762384" cy="484632"/>
          </a:xfrm>
          <a:prstGeom prst="stripedRigh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391332334"/>
      </p:ext>
    </p:extLst>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457200" y="165196"/>
            <a:ext cx="7893068" cy="1031875"/>
          </a:xfrm>
          <a:prstGeom prst="rect">
            <a:avLst/>
          </a:prstGeom>
          <a:noFill/>
          <a:ln w="9525">
            <a:noFill/>
            <a:miter lim="800000"/>
            <a:headEnd/>
            <a:tailEnd/>
          </a:ln>
          <a:effectLst/>
        </p:spPr>
        <p:txBody>
          <a:bodyPr anchor="ctr"/>
          <a:lstStyle/>
          <a:p>
            <a:pPr algn="ctr" eaLnBrk="0" hangingPunct="0"/>
            <a:r>
              <a:rPr lang="ru-RU" sz="2000" b="1" dirty="0">
                <a:solidFill>
                  <a:schemeClr val="tx2"/>
                </a:solidFill>
                <a:effectLst>
                  <a:outerShdw blurRad="38100" dist="38100" dir="2700000" algn="tl">
                    <a:srgbClr val="000000"/>
                  </a:outerShdw>
                </a:effectLst>
                <a:latin typeface="+mn-lt"/>
              </a:rPr>
              <a:t>Отличие азартных игр от иных </a:t>
            </a:r>
            <a:r>
              <a:rPr lang="ru-RU" sz="2000" b="1" dirty="0" err="1">
                <a:solidFill>
                  <a:schemeClr val="tx2"/>
                </a:solidFill>
                <a:effectLst>
                  <a:outerShdw blurRad="38100" dist="38100" dir="2700000" algn="tl">
                    <a:srgbClr val="000000"/>
                  </a:outerShdw>
                </a:effectLst>
                <a:latin typeface="+mn-lt"/>
              </a:rPr>
              <a:t>алеаторных</a:t>
            </a:r>
            <a:r>
              <a:rPr lang="ru-RU" sz="2000" b="1" dirty="0">
                <a:solidFill>
                  <a:schemeClr val="tx2"/>
                </a:solidFill>
                <a:effectLst>
                  <a:outerShdw blurRad="38100" dist="38100" dir="2700000" algn="tl">
                    <a:srgbClr val="000000"/>
                  </a:outerShdw>
                </a:effectLst>
                <a:latin typeface="+mn-lt"/>
              </a:rPr>
              <a:t> конструкций</a:t>
            </a:r>
          </a:p>
        </p:txBody>
      </p:sp>
      <p:graphicFrame>
        <p:nvGraphicFramePr>
          <p:cNvPr id="167030" name="Group 118"/>
          <p:cNvGraphicFramePr>
            <a:graphicFrameLocks noGrp="1"/>
          </p:cNvGraphicFramePr>
          <p:nvPr>
            <p:extLst>
              <p:ext uri="{D42A27DB-BD31-4B8C-83A1-F6EECF244321}">
                <p14:modId xmlns:p14="http://schemas.microsoft.com/office/powerpoint/2010/main" val="62845637"/>
              </p:ext>
            </p:extLst>
          </p:nvPr>
        </p:nvGraphicFramePr>
        <p:xfrm>
          <a:off x="329265" y="1043023"/>
          <a:ext cx="8466850" cy="5471979"/>
        </p:xfrm>
        <a:graphic>
          <a:graphicData uri="http://schemas.openxmlformats.org/drawingml/2006/table">
            <a:tbl>
              <a:tblPr/>
              <a:tblGrid>
                <a:gridCol w="4233425">
                  <a:extLst>
                    <a:ext uri="{9D8B030D-6E8A-4147-A177-3AD203B41FA5}">
                      <a16:colId xmlns:a16="http://schemas.microsoft.com/office/drawing/2014/main" xmlns="" val="20000"/>
                    </a:ext>
                  </a:extLst>
                </a:gridCol>
                <a:gridCol w="4233425">
                  <a:extLst>
                    <a:ext uri="{9D8B030D-6E8A-4147-A177-3AD203B41FA5}">
                      <a16:colId xmlns:a16="http://schemas.microsoft.com/office/drawing/2014/main" xmlns="" val="20001"/>
                    </a:ext>
                  </a:extLst>
                </a:gridCol>
              </a:tblGrid>
              <a:tr h="567326">
                <a:tc gridSpan="2">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600" b="1" i="0" u="none" strike="noStrike" cap="none" normalizeH="0" baseline="0" dirty="0">
                          <a:ln>
                            <a:noFill/>
                          </a:ln>
                          <a:solidFill>
                            <a:srgbClr val="FF8600"/>
                          </a:solidFill>
                          <a:effectLst/>
                          <a:latin typeface="+mn-lt"/>
                        </a:rPr>
                        <a:t>2. Природа происхождения случайного</a:t>
                      </a:r>
                      <a:endParaRPr kumimoji="0" lang="ru-RU" sz="1600" b="0" i="0" u="none" strike="noStrike" cap="none" normalizeH="0" baseline="0" dirty="0">
                        <a:ln>
                          <a:noFill/>
                        </a:ln>
                        <a:solidFill>
                          <a:srgbClr val="FFFFFF"/>
                        </a:solidFill>
                        <a:effectLst/>
                        <a:latin typeface="+mn-lt"/>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extLst>
                  <a:ext uri="{0D108BD9-81ED-4DB2-BD59-A6C34878D82A}">
                    <a16:rowId xmlns:a16="http://schemas.microsoft.com/office/drawing/2014/main" xmlns="" val="10000"/>
                  </a:ext>
                </a:extLst>
              </a:tr>
              <a:tr h="915923">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600" b="1" i="1" u="sng" strike="noStrike" cap="none" normalizeH="0" baseline="0" dirty="0">
                          <a:ln>
                            <a:noFill/>
                          </a:ln>
                          <a:solidFill>
                            <a:schemeClr val="tx2"/>
                          </a:solidFill>
                          <a:effectLst/>
                          <a:latin typeface="+mn-lt"/>
                        </a:rPr>
                        <a:t>Азартные игры</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600" b="1" i="1" u="sng" strike="noStrike" cap="none" normalizeH="0" baseline="0" dirty="0">
                          <a:ln>
                            <a:noFill/>
                          </a:ln>
                          <a:solidFill>
                            <a:srgbClr val="FF8600"/>
                          </a:solidFill>
                          <a:effectLst/>
                          <a:latin typeface="+mn-lt"/>
                        </a:rPr>
                        <a:t>Иные </a:t>
                      </a:r>
                      <a:r>
                        <a:rPr kumimoji="0" lang="ru-RU" sz="1600" b="1" i="1" u="sng" strike="noStrike" cap="none" normalizeH="0" baseline="0" dirty="0" err="1">
                          <a:ln>
                            <a:noFill/>
                          </a:ln>
                          <a:solidFill>
                            <a:srgbClr val="FF8600"/>
                          </a:solidFill>
                          <a:effectLst/>
                          <a:latin typeface="+mn-lt"/>
                        </a:rPr>
                        <a:t>алеаторные</a:t>
                      </a:r>
                      <a:r>
                        <a:rPr kumimoji="0" lang="ru-RU" sz="1600" b="1" i="1" u="sng" strike="noStrike" cap="none" normalizeH="0" baseline="0" dirty="0">
                          <a:ln>
                            <a:noFill/>
                          </a:ln>
                          <a:solidFill>
                            <a:srgbClr val="FF8600"/>
                          </a:solidFill>
                          <a:effectLst/>
                          <a:latin typeface="+mn-lt"/>
                        </a:rPr>
                        <a:t> отношения</a:t>
                      </a:r>
                      <a:endParaRPr kumimoji="0" lang="ru-RU" sz="800" b="1" i="1" u="sng" strike="noStrike" cap="none" normalizeH="0" baseline="0" dirty="0">
                        <a:ln>
                          <a:noFill/>
                        </a:ln>
                        <a:solidFill>
                          <a:srgbClr val="FF8600"/>
                        </a:solidFill>
                        <a:effectLst/>
                        <a:latin typeface="+mn-lt"/>
                      </a:endParaRP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400" b="0" i="0" u="none" strike="noStrike" cap="none" normalizeH="0" baseline="0" dirty="0">
                          <a:ln>
                            <a:noFill/>
                          </a:ln>
                          <a:solidFill>
                            <a:srgbClr val="FFFFFF"/>
                          </a:solidFill>
                          <a:effectLst/>
                          <a:latin typeface="+mn-lt"/>
                        </a:rPr>
                        <a:t>(страхование, пожизненное содержание с иждивением, сделки «на разницу»)</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1532717">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500" b="0" i="0" u="none" strike="noStrike" cap="none" normalizeH="0" baseline="0" dirty="0">
                          <a:ln>
                            <a:noFill/>
                          </a:ln>
                          <a:solidFill>
                            <a:schemeClr val="tx1"/>
                          </a:solidFill>
                          <a:effectLst/>
                          <a:latin typeface="+mn-lt"/>
                        </a:rPr>
                        <a:t>Элемент случайности привнесен искусственным образом, участники отношений по своей воле ставят себя в зависимость от непредсказуемого будущего события</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500" b="0" i="0" u="none" strike="noStrike" cap="none" normalizeH="0" baseline="0" dirty="0">
                          <a:ln>
                            <a:noFill/>
                          </a:ln>
                          <a:solidFill>
                            <a:schemeClr val="tx1"/>
                          </a:solidFill>
                          <a:effectLst/>
                          <a:latin typeface="+mn-lt"/>
                        </a:rPr>
                        <a:t>Случай подстерегает участников отношений независимо от того, заключат они сделку или </a:t>
                      </a:r>
                      <a:r>
                        <a:rPr kumimoji="0" lang="ru-RU" sz="1500" b="0" i="0" u="none" strike="noStrike" cap="none" normalizeH="0" baseline="0" dirty="0" err="1">
                          <a:ln>
                            <a:noFill/>
                          </a:ln>
                          <a:solidFill>
                            <a:schemeClr val="tx1"/>
                          </a:solidFill>
                          <a:effectLst/>
                          <a:latin typeface="+mn-lt"/>
                        </a:rPr>
                        <a:t>нетявляется</a:t>
                      </a:r>
                      <a:r>
                        <a:rPr kumimoji="0" lang="ru-RU" sz="1500" b="0" i="0" u="none" strike="noStrike" cap="none" normalizeH="0" baseline="0" dirty="0">
                          <a:ln>
                            <a:noFill/>
                          </a:ln>
                          <a:solidFill>
                            <a:schemeClr val="tx1"/>
                          </a:solidFill>
                          <a:effectLst/>
                          <a:latin typeface="+mn-lt"/>
                        </a:rPr>
                        <a:t> фактором, который заставляет войти в расходы другого участника отношений.</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2456013">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400" b="1" i="1" u="none" strike="noStrike" cap="none" normalizeH="0" baseline="0" dirty="0">
                          <a:ln>
                            <a:noFill/>
                          </a:ln>
                          <a:solidFill>
                            <a:schemeClr val="accent4">
                              <a:lumMod val="60000"/>
                              <a:lumOff val="40000"/>
                            </a:schemeClr>
                          </a:solidFill>
                          <a:effectLst/>
                          <a:latin typeface="+mn-lt"/>
                        </a:rPr>
                        <a:t>«Стороны создают для себя в деле искусственный интерес, придумывая такие случаи, которые и не имели бы места, без особого согласия, или придавая случайным, иногда совсем незначительным или ничтожным событиям особое, по условию, значение»</a:t>
                      </a: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endParaRPr kumimoji="0" lang="ru-RU" sz="800" b="1" i="1" u="none" strike="noStrike" cap="none" normalizeH="0" baseline="0" dirty="0">
                        <a:ln>
                          <a:noFill/>
                        </a:ln>
                        <a:solidFill>
                          <a:schemeClr val="accent4">
                            <a:lumMod val="60000"/>
                            <a:lumOff val="40000"/>
                          </a:schemeClr>
                        </a:solidFill>
                        <a:effectLst/>
                        <a:latin typeface="+mn-lt"/>
                      </a:endParaRP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200" b="1" i="1" u="none" strike="noStrike" cap="none" normalizeH="0" baseline="0" dirty="0">
                          <a:ln>
                            <a:noFill/>
                          </a:ln>
                          <a:solidFill>
                            <a:schemeClr val="accent4">
                              <a:lumMod val="60000"/>
                              <a:lumOff val="40000"/>
                            </a:schemeClr>
                          </a:solidFill>
                          <a:effectLst/>
                          <a:latin typeface="+mn-lt"/>
                        </a:rPr>
                        <a:t> </a:t>
                      </a:r>
                      <a:r>
                        <a:rPr kumimoji="0" lang="ru-RU" sz="1200" b="0" i="1" u="none" strike="noStrike" cap="none" normalizeH="0" baseline="0" dirty="0">
                          <a:ln>
                            <a:noFill/>
                          </a:ln>
                          <a:solidFill>
                            <a:schemeClr val="tx1"/>
                          </a:solidFill>
                          <a:effectLst/>
                          <a:latin typeface="+mn-lt"/>
                        </a:rPr>
                        <a:t>(Победоносцев К.П. Курс гражданского права. СПб.: Синод. тип., 1896 // СПС Гарант)</a:t>
                      </a:r>
                      <a:endParaRPr kumimoji="0" lang="ru-RU" sz="1500" b="0" i="0" u="none" strike="noStrike" cap="none" normalizeH="0" baseline="0" dirty="0">
                        <a:ln>
                          <a:noFill/>
                        </a:ln>
                        <a:solidFill>
                          <a:schemeClr val="tx1"/>
                        </a:solidFill>
                        <a:effectLst/>
                        <a:latin typeface="+mn-lt"/>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400" b="1" i="1" u="none" strike="noStrike" cap="none" normalizeH="0" baseline="0" dirty="0">
                          <a:ln>
                            <a:noFill/>
                          </a:ln>
                          <a:solidFill>
                            <a:schemeClr val="accent4">
                              <a:lumMod val="60000"/>
                              <a:lumOff val="40000"/>
                            </a:schemeClr>
                          </a:solidFill>
                          <a:effectLst/>
                          <a:latin typeface="+mn-lt"/>
                        </a:rPr>
                        <a:t>«Как бы не было поставлено хозяйство, оно всегда находится под страхом угрожающих в будущем тех или иных опасностей, освободиться от которого только о можно с помощью института страхования, направленного на обеспечение страхователя от этих опасностей»</a:t>
                      </a: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endParaRPr kumimoji="0" lang="ru-RU" sz="800" b="1" i="1" u="none" strike="noStrike" cap="none" normalizeH="0" baseline="0" dirty="0">
                        <a:ln>
                          <a:noFill/>
                        </a:ln>
                        <a:solidFill>
                          <a:schemeClr val="accent4">
                            <a:lumMod val="60000"/>
                            <a:lumOff val="40000"/>
                          </a:schemeClr>
                        </a:solidFill>
                        <a:effectLst/>
                        <a:latin typeface="+mn-lt"/>
                      </a:endParaRP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200" b="0" i="1" u="none" strike="noStrike" cap="none" normalizeH="0" baseline="0" dirty="0">
                          <a:ln>
                            <a:noFill/>
                          </a:ln>
                          <a:solidFill>
                            <a:schemeClr val="tx1"/>
                          </a:solidFill>
                          <a:effectLst/>
                          <a:latin typeface="+mn-lt"/>
                        </a:rPr>
                        <a:t>(</a:t>
                      </a:r>
                      <a:r>
                        <a:rPr kumimoji="0" lang="ru-RU" sz="1200" b="0" i="1" u="none" strike="noStrike" cap="none" normalizeH="0" baseline="0" dirty="0" err="1">
                          <a:ln>
                            <a:noFill/>
                          </a:ln>
                          <a:solidFill>
                            <a:schemeClr val="tx1"/>
                          </a:solidFill>
                          <a:effectLst/>
                          <a:latin typeface="+mn-lt"/>
                        </a:rPr>
                        <a:t>Шершеневич</a:t>
                      </a:r>
                      <a:r>
                        <a:rPr kumimoji="0" lang="ru-RU" sz="1200" b="0" i="1" u="none" strike="noStrike" cap="none" normalizeH="0" baseline="0" dirty="0">
                          <a:ln>
                            <a:noFill/>
                          </a:ln>
                          <a:solidFill>
                            <a:schemeClr val="tx1"/>
                          </a:solidFill>
                          <a:effectLst/>
                          <a:latin typeface="+mn-lt"/>
                        </a:rPr>
                        <a:t> Г.Ф. Курс торгового права. М.: Статут, 2003. Т. 2. С. 314, 322)</a:t>
                      </a:r>
                      <a:endParaRPr kumimoji="0" lang="ru-RU" sz="1200" b="0" i="0" u="none" strike="noStrike" cap="none" normalizeH="0" baseline="0" dirty="0">
                        <a:ln>
                          <a:noFill/>
                        </a:ln>
                        <a:solidFill>
                          <a:schemeClr val="tx1"/>
                        </a:solidFill>
                        <a:effectLst/>
                        <a:latin typeface="+mn-lt"/>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bl>
          </a:graphicData>
        </a:graphic>
      </p:graphicFrame>
      <p:sp>
        <p:nvSpPr>
          <p:cNvPr id="22" name="TextBox 21"/>
          <p:cNvSpPr txBox="1"/>
          <p:nvPr/>
        </p:nvSpPr>
        <p:spPr>
          <a:xfrm>
            <a:off x="8508895" y="580040"/>
            <a:ext cx="827584" cy="492443"/>
          </a:xfrm>
          <a:prstGeom prst="rect">
            <a:avLst/>
          </a:prstGeom>
          <a:noFill/>
        </p:spPr>
        <p:txBody>
          <a:bodyPr wrap="square" rtlCol="0">
            <a:spAutoFit/>
          </a:bodyPr>
          <a:lstStyle/>
          <a:p>
            <a:r>
              <a:rPr lang="ru-RU" sz="2600" b="1" dirty="0">
                <a:solidFill>
                  <a:srgbClr val="40464F"/>
                </a:solidFill>
              </a:rPr>
              <a:t>250</a:t>
            </a:r>
          </a:p>
        </p:txBody>
      </p:sp>
    </p:spTree>
    <p:extLst>
      <p:ext uri="{BB962C8B-B14F-4D97-AF65-F5344CB8AC3E}">
        <p14:creationId xmlns:p14="http://schemas.microsoft.com/office/powerpoint/2010/main" val="47740197"/>
      </p:ext>
    </p:extLst>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457200" y="64102"/>
            <a:ext cx="7893068" cy="798293"/>
          </a:xfrm>
          <a:prstGeom prst="rect">
            <a:avLst/>
          </a:prstGeom>
          <a:noFill/>
          <a:ln w="9525">
            <a:noFill/>
            <a:miter lim="800000"/>
            <a:headEnd/>
            <a:tailEnd/>
          </a:ln>
          <a:effectLst/>
        </p:spPr>
        <p:txBody>
          <a:bodyPr anchor="ctr"/>
          <a:lstStyle/>
          <a:p>
            <a:pPr algn="ctr" eaLnBrk="0" hangingPunct="0"/>
            <a:r>
              <a:rPr lang="ru-RU" sz="2000" b="1" dirty="0">
                <a:solidFill>
                  <a:schemeClr val="tx2"/>
                </a:solidFill>
                <a:effectLst>
                  <a:outerShdw blurRad="38100" dist="38100" dir="2700000" algn="tl">
                    <a:srgbClr val="000000"/>
                  </a:outerShdw>
                </a:effectLst>
                <a:latin typeface="+mn-lt"/>
              </a:rPr>
              <a:t>Отличие азартных игр от иных </a:t>
            </a:r>
            <a:r>
              <a:rPr lang="ru-RU" sz="2000" b="1" dirty="0" err="1">
                <a:solidFill>
                  <a:schemeClr val="tx2"/>
                </a:solidFill>
                <a:effectLst>
                  <a:outerShdw blurRad="38100" dist="38100" dir="2700000" algn="tl">
                    <a:srgbClr val="000000"/>
                  </a:outerShdw>
                </a:effectLst>
                <a:latin typeface="+mn-lt"/>
              </a:rPr>
              <a:t>алеаторных</a:t>
            </a:r>
            <a:r>
              <a:rPr lang="ru-RU" sz="2000" b="1" dirty="0">
                <a:solidFill>
                  <a:schemeClr val="tx2"/>
                </a:solidFill>
                <a:effectLst>
                  <a:outerShdw blurRad="38100" dist="38100" dir="2700000" algn="tl">
                    <a:srgbClr val="000000"/>
                  </a:outerShdw>
                </a:effectLst>
                <a:latin typeface="+mn-lt"/>
              </a:rPr>
              <a:t> конструкций</a:t>
            </a:r>
          </a:p>
        </p:txBody>
      </p:sp>
      <p:graphicFrame>
        <p:nvGraphicFramePr>
          <p:cNvPr id="167030" name="Group 118"/>
          <p:cNvGraphicFramePr>
            <a:graphicFrameLocks noGrp="1"/>
          </p:cNvGraphicFramePr>
          <p:nvPr>
            <p:extLst>
              <p:ext uri="{D42A27DB-BD31-4B8C-83A1-F6EECF244321}">
                <p14:modId xmlns:p14="http://schemas.microsoft.com/office/powerpoint/2010/main" val="3146453164"/>
              </p:ext>
            </p:extLst>
          </p:nvPr>
        </p:nvGraphicFramePr>
        <p:xfrm>
          <a:off x="164634" y="1072483"/>
          <a:ext cx="8780434" cy="5690503"/>
        </p:xfrm>
        <a:graphic>
          <a:graphicData uri="http://schemas.openxmlformats.org/drawingml/2006/table">
            <a:tbl>
              <a:tblPr/>
              <a:tblGrid>
                <a:gridCol w="3447134">
                  <a:extLst>
                    <a:ext uri="{9D8B030D-6E8A-4147-A177-3AD203B41FA5}">
                      <a16:colId xmlns:a16="http://schemas.microsoft.com/office/drawing/2014/main" xmlns="" val="20000"/>
                    </a:ext>
                  </a:extLst>
                </a:gridCol>
                <a:gridCol w="5333300">
                  <a:extLst>
                    <a:ext uri="{9D8B030D-6E8A-4147-A177-3AD203B41FA5}">
                      <a16:colId xmlns:a16="http://schemas.microsoft.com/office/drawing/2014/main" xmlns="" val="20001"/>
                    </a:ext>
                  </a:extLst>
                </a:gridCol>
              </a:tblGrid>
              <a:tr h="444051">
                <a:tc gridSpan="2">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600" b="1" i="0" u="none" strike="noStrike" cap="none" normalizeH="0" baseline="0" dirty="0">
                          <a:ln>
                            <a:noFill/>
                          </a:ln>
                          <a:solidFill>
                            <a:srgbClr val="FF8600"/>
                          </a:solidFill>
                          <a:effectLst/>
                          <a:latin typeface="+mn-lt"/>
                        </a:rPr>
                        <a:t>3. Ценность интереса</a:t>
                      </a:r>
                      <a:endParaRPr kumimoji="0" lang="ru-RU" sz="1600" b="0" i="0" u="none" strike="noStrike" cap="none" normalizeH="0" baseline="0" dirty="0">
                        <a:ln>
                          <a:noFill/>
                        </a:ln>
                        <a:solidFill>
                          <a:srgbClr val="FFFFFF"/>
                        </a:solidFill>
                        <a:effectLst/>
                        <a:latin typeface="+mn-lt"/>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extLst>
                  <a:ext uri="{0D108BD9-81ED-4DB2-BD59-A6C34878D82A}">
                    <a16:rowId xmlns:a16="http://schemas.microsoft.com/office/drawing/2014/main" xmlns="" val="10000"/>
                  </a:ext>
                </a:extLst>
              </a:tr>
              <a:tr h="785273">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600" b="1" i="1" u="sng" strike="noStrike" cap="none" normalizeH="0" baseline="0" dirty="0">
                          <a:ln>
                            <a:noFill/>
                          </a:ln>
                          <a:solidFill>
                            <a:schemeClr val="tx2"/>
                          </a:solidFill>
                          <a:effectLst/>
                          <a:latin typeface="+mn-lt"/>
                        </a:rPr>
                        <a:t>Азартные игры</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600" b="1" i="1" u="sng" strike="noStrike" cap="none" normalizeH="0" baseline="0" dirty="0">
                          <a:ln>
                            <a:noFill/>
                          </a:ln>
                          <a:solidFill>
                            <a:srgbClr val="FF8600"/>
                          </a:solidFill>
                          <a:effectLst/>
                          <a:latin typeface="+mn-lt"/>
                        </a:rPr>
                        <a:t>Иные </a:t>
                      </a:r>
                      <a:r>
                        <a:rPr kumimoji="0" lang="ru-RU" sz="1600" b="1" i="1" u="sng" strike="noStrike" cap="none" normalizeH="0" baseline="0" dirty="0" err="1">
                          <a:ln>
                            <a:noFill/>
                          </a:ln>
                          <a:solidFill>
                            <a:srgbClr val="FF8600"/>
                          </a:solidFill>
                          <a:effectLst/>
                          <a:latin typeface="+mn-lt"/>
                        </a:rPr>
                        <a:t>алеаторные</a:t>
                      </a:r>
                      <a:r>
                        <a:rPr kumimoji="0" lang="ru-RU" sz="1600" b="1" i="1" u="sng" strike="noStrike" cap="none" normalizeH="0" baseline="0" dirty="0">
                          <a:ln>
                            <a:noFill/>
                          </a:ln>
                          <a:solidFill>
                            <a:srgbClr val="FF8600"/>
                          </a:solidFill>
                          <a:effectLst/>
                          <a:latin typeface="+mn-lt"/>
                        </a:rPr>
                        <a:t> отношения</a:t>
                      </a:r>
                      <a:endParaRPr kumimoji="0" lang="ru-RU" sz="800" b="1" i="1" u="sng" strike="noStrike" cap="none" normalizeH="0" baseline="0" dirty="0">
                        <a:ln>
                          <a:noFill/>
                        </a:ln>
                        <a:solidFill>
                          <a:srgbClr val="FF8600"/>
                        </a:solidFill>
                        <a:effectLst/>
                        <a:latin typeface="+mn-lt"/>
                      </a:endParaRP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400" b="0" i="0" u="none" strike="noStrike" cap="none" normalizeH="0" baseline="0" dirty="0">
                          <a:ln>
                            <a:noFill/>
                          </a:ln>
                          <a:solidFill>
                            <a:srgbClr val="FFFFFF"/>
                          </a:solidFill>
                          <a:effectLst/>
                          <a:latin typeface="+mn-lt"/>
                        </a:rPr>
                        <a:t>(страхование, пожизненное содержание с иждивением, сделки «на разницу»)</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4441780">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600" b="1" i="0" u="none" strike="noStrike" cap="none" normalizeH="0" baseline="0" dirty="0">
                          <a:ln>
                            <a:noFill/>
                          </a:ln>
                          <a:solidFill>
                            <a:schemeClr val="tx2"/>
                          </a:solidFill>
                          <a:effectLst/>
                          <a:latin typeface="+mn-lt"/>
                        </a:rPr>
                        <a:t>Мнимая ценность интереса</a:t>
                      </a:r>
                      <a:r>
                        <a:rPr kumimoji="0" lang="ru-RU" sz="1600" b="0" i="0" u="none" strike="noStrike" cap="none" normalizeH="0" baseline="0" dirty="0">
                          <a:ln>
                            <a:noFill/>
                          </a:ln>
                          <a:solidFill>
                            <a:schemeClr val="tx1"/>
                          </a:solidFill>
                          <a:effectLst/>
                          <a:latin typeface="+mn-lt"/>
                        </a:rPr>
                        <a:t> </a:t>
                      </a: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endParaRPr kumimoji="0" lang="ru-RU" sz="800" b="0" i="0" u="none" strike="noStrike" cap="none" normalizeH="0" baseline="0" dirty="0">
                        <a:ln>
                          <a:noFill/>
                        </a:ln>
                        <a:solidFill>
                          <a:schemeClr val="tx1"/>
                        </a:solidFill>
                        <a:effectLst/>
                        <a:latin typeface="+mn-lt"/>
                      </a:endParaRP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pPr>
                      <a:r>
                        <a:rPr kumimoji="0" lang="ru-RU" sz="1500" b="0" i="0" u="none" strike="noStrike" cap="none" normalizeH="0" baseline="0" dirty="0">
                          <a:ln>
                            <a:noFill/>
                          </a:ln>
                          <a:solidFill>
                            <a:schemeClr val="tx1"/>
                          </a:solidFill>
                          <a:effectLst/>
                          <a:latin typeface="+mn-lt"/>
                        </a:rPr>
                        <a:t>Интерес порожден страстью участников отношений, характеризуется стремлением к обогащению без достаточного на то экономического основания и направленности на оптимизацию распределения (хозяйственных (предпринимательских, коммерческих) рисков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r>
                        <a:rPr kumimoji="0" lang="ru-RU" sz="1400" b="1" i="0" u="none" strike="noStrike" cap="none" normalizeH="0" baseline="0" dirty="0">
                          <a:ln>
                            <a:noFill/>
                          </a:ln>
                          <a:solidFill>
                            <a:schemeClr val="tx2"/>
                          </a:solidFill>
                          <a:effectLst/>
                          <a:latin typeface="+mn-lt"/>
                        </a:rPr>
                        <a:t>Действительная ценность интереса</a:t>
                      </a:r>
                      <a:r>
                        <a:rPr kumimoji="0" lang="ru-RU" sz="1400" b="0" i="0" u="none" strike="noStrike" cap="none" normalizeH="0" baseline="0" dirty="0">
                          <a:ln>
                            <a:noFill/>
                          </a:ln>
                          <a:solidFill>
                            <a:schemeClr val="tx1"/>
                          </a:solidFill>
                          <a:effectLst/>
                          <a:latin typeface="+mn-lt"/>
                        </a:rPr>
                        <a:t> </a:t>
                      </a:r>
                    </a:p>
                    <a:p>
                      <a:pPr marL="0" marR="0" lvl="0" indent="0" algn="ctr" defTabSz="914400" rtl="0" eaLnBrk="0" fontAlgn="base" latinLnBrk="0" hangingPunct="0">
                        <a:lnSpc>
                          <a:spcPct val="100000"/>
                        </a:lnSpc>
                        <a:spcBef>
                          <a:spcPct val="20000"/>
                        </a:spcBef>
                        <a:spcAft>
                          <a:spcPct val="0"/>
                        </a:spcAft>
                        <a:buClr>
                          <a:schemeClr val="hlink"/>
                        </a:buClr>
                        <a:buSzPct val="65000"/>
                        <a:buFont typeface="Wingdings" pitchFamily="2" charset="2"/>
                        <a:buNone/>
                        <a:tabLst/>
                        <a:defRPr/>
                      </a:pPr>
                      <a:endParaRPr kumimoji="0" lang="ru-RU" sz="800" b="0" i="0" u="none" strike="noStrike" cap="none" normalizeH="0" baseline="0" dirty="0">
                        <a:ln>
                          <a:noFill/>
                        </a:ln>
                        <a:solidFill>
                          <a:schemeClr val="tx1"/>
                        </a:solidFill>
                        <a:effectLst/>
                        <a:latin typeface="+mn-lt"/>
                      </a:endParaRPr>
                    </a:p>
                    <a:p>
                      <a:pPr marL="0" marR="0" lvl="0" indent="0" algn="ctr" defTabSz="914400" rtl="0" eaLnBrk="0" fontAlgn="base" latinLnBrk="0" hangingPunct="0">
                        <a:lnSpc>
                          <a:spcPct val="100000"/>
                        </a:lnSpc>
                        <a:spcBef>
                          <a:spcPct val="20000"/>
                        </a:spcBef>
                        <a:spcAft>
                          <a:spcPct val="0"/>
                        </a:spcAft>
                        <a:buClr>
                          <a:schemeClr val="hlink"/>
                        </a:buClr>
                        <a:buSzPct val="65000"/>
                        <a:buFontTx/>
                        <a:buNone/>
                        <a:tabLst/>
                        <a:defRPr/>
                      </a:pPr>
                      <a:r>
                        <a:rPr kumimoji="0" lang="ru-RU" sz="1400" b="0" i="0" u="none" strike="noStrike" cap="none" normalizeH="0" baseline="0" dirty="0">
                          <a:ln>
                            <a:noFill/>
                          </a:ln>
                          <a:solidFill>
                            <a:schemeClr val="tx1"/>
                          </a:solidFill>
                          <a:effectLst/>
                          <a:latin typeface="+mn-lt"/>
                        </a:rPr>
                        <a:t>- экономический интерес </a:t>
                      </a:r>
                      <a:r>
                        <a:rPr kumimoji="0" lang="ru-RU" sz="1400" b="1" i="0" u="sng" strike="noStrike" cap="none" normalizeH="0" baseline="0" dirty="0">
                          <a:ln>
                            <a:noFill/>
                          </a:ln>
                          <a:solidFill>
                            <a:srgbClr val="FF8600"/>
                          </a:solidFill>
                          <a:effectLst/>
                          <a:latin typeface="+mn-lt"/>
                        </a:rPr>
                        <a:t>страхователя</a:t>
                      </a:r>
                      <a:r>
                        <a:rPr kumimoji="0" lang="ru-RU" sz="1400" b="0" i="0" u="none" strike="noStrike" cap="none" normalizeH="0" baseline="0" dirty="0">
                          <a:ln>
                            <a:noFill/>
                          </a:ln>
                          <a:solidFill>
                            <a:schemeClr val="tx1"/>
                          </a:solidFill>
                          <a:effectLst/>
                          <a:latin typeface="+mn-lt"/>
                        </a:rPr>
                        <a:t>: восстановить имущественное положение в случае наступления неблагоприятных последствий будущего события;</a:t>
                      </a:r>
                      <a:endParaRPr kumimoji="0" lang="ru-RU" sz="800" b="0" i="0" u="none" strike="noStrike" cap="none" normalizeH="0" baseline="0" dirty="0">
                        <a:ln>
                          <a:noFill/>
                        </a:ln>
                        <a:solidFill>
                          <a:schemeClr val="tx1"/>
                        </a:solidFill>
                        <a:effectLst/>
                        <a:latin typeface="+mn-lt"/>
                      </a:endParaRPr>
                    </a:p>
                    <a:p>
                      <a:pPr marL="0" marR="0" lvl="0" indent="0" algn="ctr" defTabSz="914400" rtl="0" eaLnBrk="0" fontAlgn="base" latinLnBrk="0" hangingPunct="0">
                        <a:lnSpc>
                          <a:spcPct val="100000"/>
                        </a:lnSpc>
                        <a:spcBef>
                          <a:spcPct val="20000"/>
                        </a:spcBef>
                        <a:spcAft>
                          <a:spcPct val="0"/>
                        </a:spcAft>
                        <a:buClr>
                          <a:schemeClr val="hlink"/>
                        </a:buClr>
                        <a:buSzPct val="65000"/>
                        <a:buFontTx/>
                        <a:buNone/>
                        <a:tabLst/>
                        <a:defRPr/>
                      </a:pPr>
                      <a:r>
                        <a:rPr kumimoji="0" lang="ru-RU" sz="1400" b="0" i="0" u="none" strike="noStrike" cap="none" normalizeH="0" baseline="0" dirty="0">
                          <a:ln>
                            <a:noFill/>
                          </a:ln>
                          <a:solidFill>
                            <a:schemeClr val="tx1"/>
                          </a:solidFill>
                          <a:effectLst/>
                          <a:latin typeface="+mn-lt"/>
                        </a:rPr>
                        <a:t>- экономический интерес </a:t>
                      </a:r>
                      <a:r>
                        <a:rPr kumimoji="0" lang="ru-RU" sz="1400" b="1" i="0" u="sng" strike="noStrike" cap="none" normalizeH="0" baseline="0" dirty="0">
                          <a:ln>
                            <a:noFill/>
                          </a:ln>
                          <a:solidFill>
                            <a:srgbClr val="FF8600"/>
                          </a:solidFill>
                          <a:effectLst/>
                          <a:latin typeface="+mn-lt"/>
                        </a:rPr>
                        <a:t>страховщика</a:t>
                      </a:r>
                      <a:r>
                        <a:rPr kumimoji="0" lang="ru-RU" sz="1400" b="0" i="0" u="none" strike="noStrike" cap="none" normalizeH="0" baseline="0" dirty="0">
                          <a:ln>
                            <a:noFill/>
                          </a:ln>
                          <a:solidFill>
                            <a:schemeClr val="tx1"/>
                          </a:solidFill>
                          <a:effectLst/>
                          <a:latin typeface="+mn-lt"/>
                        </a:rPr>
                        <a:t>: прибыль от страховой деятельности – разница между страховыми взносами и страховым возмещением;</a:t>
                      </a:r>
                    </a:p>
                    <a:p>
                      <a:pPr marL="0" marR="0" lvl="0" indent="0" algn="ctr" defTabSz="914400" rtl="0" eaLnBrk="0" fontAlgn="base" latinLnBrk="0" hangingPunct="0">
                        <a:lnSpc>
                          <a:spcPct val="100000"/>
                        </a:lnSpc>
                        <a:spcBef>
                          <a:spcPct val="20000"/>
                        </a:spcBef>
                        <a:spcAft>
                          <a:spcPct val="0"/>
                        </a:spcAft>
                        <a:buClr>
                          <a:schemeClr val="hlink"/>
                        </a:buClr>
                        <a:buSzPct val="65000"/>
                        <a:buFontTx/>
                        <a:buNone/>
                        <a:tabLst/>
                        <a:defRPr/>
                      </a:pPr>
                      <a:endParaRPr kumimoji="0" lang="ru-RU" sz="800" b="0" i="0" u="none" strike="noStrike" cap="none" normalizeH="0" baseline="0" dirty="0">
                        <a:ln>
                          <a:noFill/>
                        </a:ln>
                        <a:solidFill>
                          <a:schemeClr val="tx1"/>
                        </a:solidFill>
                        <a:effectLst/>
                        <a:latin typeface="+mn-lt"/>
                      </a:endParaRPr>
                    </a:p>
                    <a:p>
                      <a:pPr marL="0" marR="0" lvl="0" indent="0" algn="ctr" defTabSz="914400" rtl="0" eaLnBrk="0" fontAlgn="base" latinLnBrk="0" hangingPunct="0">
                        <a:lnSpc>
                          <a:spcPct val="100000"/>
                        </a:lnSpc>
                        <a:spcBef>
                          <a:spcPct val="20000"/>
                        </a:spcBef>
                        <a:spcAft>
                          <a:spcPct val="0"/>
                        </a:spcAft>
                        <a:buClr>
                          <a:schemeClr val="hlink"/>
                        </a:buClr>
                        <a:buSzPct val="65000"/>
                        <a:buFontTx/>
                        <a:buNone/>
                        <a:tabLst/>
                        <a:defRPr/>
                      </a:pPr>
                      <a:r>
                        <a:rPr kumimoji="0" lang="ru-RU" sz="1400" b="0" i="0" u="none" strike="noStrike" cap="none" normalizeH="0" baseline="0" dirty="0">
                          <a:ln>
                            <a:noFill/>
                          </a:ln>
                          <a:solidFill>
                            <a:schemeClr val="tx1"/>
                          </a:solidFill>
                          <a:effectLst/>
                          <a:latin typeface="+mn-lt"/>
                        </a:rPr>
                        <a:t>- экономический интерес </a:t>
                      </a:r>
                      <a:r>
                        <a:rPr kumimoji="0" lang="ru-RU" sz="1400" b="1" i="0" u="sng" strike="noStrike" cap="none" normalizeH="0" baseline="0" dirty="0">
                          <a:ln>
                            <a:noFill/>
                          </a:ln>
                          <a:solidFill>
                            <a:srgbClr val="FF8600"/>
                          </a:solidFill>
                          <a:effectLst/>
                          <a:latin typeface="+mn-lt"/>
                        </a:rPr>
                        <a:t>получателя ренты</a:t>
                      </a:r>
                      <a:r>
                        <a:rPr kumimoji="0" lang="ru-RU" sz="1400" b="0" i="0" u="none" strike="noStrike" cap="none" normalizeH="0" baseline="0" dirty="0">
                          <a:ln>
                            <a:noFill/>
                          </a:ln>
                          <a:solidFill>
                            <a:schemeClr val="tx1"/>
                          </a:solidFill>
                          <a:effectLst/>
                          <a:latin typeface="+mn-lt"/>
                        </a:rPr>
                        <a:t>: получение материальной выгоды от отчуждения имущества;</a:t>
                      </a:r>
                      <a:endParaRPr kumimoji="0" lang="ru-RU" sz="800" b="0" i="0" u="none" strike="noStrike" cap="none" normalizeH="0" baseline="0" dirty="0">
                        <a:ln>
                          <a:noFill/>
                        </a:ln>
                        <a:solidFill>
                          <a:schemeClr val="tx1"/>
                        </a:solidFill>
                        <a:effectLst/>
                        <a:latin typeface="+mn-lt"/>
                      </a:endParaRPr>
                    </a:p>
                    <a:p>
                      <a:pPr marL="0" marR="0" lvl="0" indent="0" algn="ctr" defTabSz="914400" rtl="0" eaLnBrk="0" fontAlgn="base" latinLnBrk="0" hangingPunct="0">
                        <a:lnSpc>
                          <a:spcPct val="100000"/>
                        </a:lnSpc>
                        <a:spcBef>
                          <a:spcPct val="20000"/>
                        </a:spcBef>
                        <a:spcAft>
                          <a:spcPct val="0"/>
                        </a:spcAft>
                        <a:buClr>
                          <a:schemeClr val="hlink"/>
                        </a:buClr>
                        <a:buSzPct val="65000"/>
                        <a:buFontTx/>
                        <a:buNone/>
                        <a:tabLst/>
                        <a:defRPr/>
                      </a:pPr>
                      <a:r>
                        <a:rPr kumimoji="0" lang="ru-RU" sz="1400" b="0" i="0" u="none" strike="noStrike" cap="none" normalizeH="0" baseline="0" dirty="0">
                          <a:ln>
                            <a:noFill/>
                          </a:ln>
                          <a:solidFill>
                            <a:schemeClr val="tx1"/>
                          </a:solidFill>
                          <a:effectLst/>
                          <a:latin typeface="+mn-lt"/>
                        </a:rPr>
                        <a:t>- экономический интерес </a:t>
                      </a:r>
                      <a:r>
                        <a:rPr kumimoji="0" lang="ru-RU" sz="1400" b="1" i="0" u="sng" strike="noStrike" cap="none" normalizeH="0" baseline="0" dirty="0">
                          <a:ln>
                            <a:noFill/>
                          </a:ln>
                          <a:solidFill>
                            <a:srgbClr val="FF8600"/>
                          </a:solidFill>
                          <a:effectLst/>
                          <a:latin typeface="+mn-lt"/>
                        </a:rPr>
                        <a:t>плательщика ренты</a:t>
                      </a:r>
                      <a:r>
                        <a:rPr kumimoji="0" lang="ru-RU" sz="1400" b="0" i="0" u="none" strike="noStrike" cap="none" normalizeH="0" baseline="0" dirty="0">
                          <a:ln>
                            <a:noFill/>
                          </a:ln>
                          <a:solidFill>
                            <a:schemeClr val="tx1"/>
                          </a:solidFill>
                          <a:effectLst/>
                          <a:latin typeface="+mn-lt"/>
                        </a:rPr>
                        <a:t>: получение в собственность недвижимости за счет разумных периодических платежей;</a:t>
                      </a:r>
                    </a:p>
                    <a:p>
                      <a:pPr marL="0" marR="0" lvl="0" indent="0" algn="ctr" defTabSz="914400" rtl="0" eaLnBrk="0" fontAlgn="base" latinLnBrk="0" hangingPunct="0">
                        <a:lnSpc>
                          <a:spcPct val="100000"/>
                        </a:lnSpc>
                        <a:spcBef>
                          <a:spcPct val="20000"/>
                        </a:spcBef>
                        <a:spcAft>
                          <a:spcPct val="0"/>
                        </a:spcAft>
                        <a:buClr>
                          <a:schemeClr val="hlink"/>
                        </a:buClr>
                        <a:buSzPct val="65000"/>
                        <a:buFontTx/>
                        <a:buNone/>
                        <a:tabLst/>
                        <a:defRPr/>
                      </a:pPr>
                      <a:endParaRPr kumimoji="0" lang="ru-RU" sz="800" b="0" i="0" u="none" strike="noStrike" cap="none" normalizeH="0" baseline="0" dirty="0">
                        <a:ln>
                          <a:noFill/>
                        </a:ln>
                        <a:solidFill>
                          <a:schemeClr val="tx1"/>
                        </a:solidFill>
                        <a:effectLst/>
                        <a:latin typeface="+mn-lt"/>
                      </a:endParaRPr>
                    </a:p>
                    <a:p>
                      <a:pPr marL="0" marR="0" lvl="0" indent="0" algn="ctr" defTabSz="914400" rtl="0" eaLnBrk="0" fontAlgn="base" latinLnBrk="0" hangingPunct="0">
                        <a:lnSpc>
                          <a:spcPct val="100000"/>
                        </a:lnSpc>
                        <a:spcBef>
                          <a:spcPct val="20000"/>
                        </a:spcBef>
                        <a:spcAft>
                          <a:spcPct val="0"/>
                        </a:spcAft>
                        <a:buClr>
                          <a:schemeClr val="hlink"/>
                        </a:buClr>
                        <a:buSzPct val="65000"/>
                        <a:buFontTx/>
                        <a:buNone/>
                        <a:tabLst/>
                        <a:defRPr/>
                      </a:pPr>
                      <a:r>
                        <a:rPr kumimoji="0" lang="ru-RU" sz="1400" b="0" i="0" u="none" strike="noStrike" cap="none" normalizeH="0" baseline="0" dirty="0">
                          <a:ln>
                            <a:noFill/>
                          </a:ln>
                          <a:solidFill>
                            <a:schemeClr val="tx1"/>
                          </a:solidFill>
                          <a:effectLst/>
                          <a:latin typeface="+mn-lt"/>
                        </a:rPr>
                        <a:t>- экономический интерес </a:t>
                      </a:r>
                      <a:r>
                        <a:rPr kumimoji="0" lang="ru-RU" sz="1400" b="1" i="0" u="sng" strike="noStrike" cap="none" normalizeH="0" baseline="0" dirty="0">
                          <a:ln>
                            <a:noFill/>
                          </a:ln>
                          <a:solidFill>
                            <a:srgbClr val="FF8600"/>
                          </a:solidFill>
                          <a:effectLst/>
                          <a:latin typeface="+mn-lt"/>
                        </a:rPr>
                        <a:t>участников сделок «на разницу» </a:t>
                      </a:r>
                      <a:r>
                        <a:rPr kumimoji="0" lang="ru-RU" sz="1400" b="0" i="0" u="none" strike="noStrike" cap="none" normalizeH="0" baseline="0" dirty="0">
                          <a:ln>
                            <a:noFill/>
                          </a:ln>
                          <a:solidFill>
                            <a:schemeClr val="tx1"/>
                          </a:solidFill>
                          <a:effectLst/>
                          <a:latin typeface="+mn-lt"/>
                        </a:rPr>
                        <a:t>получение прибыли, сделки «на разницу» – устойчивые предпринимательские договоры, заключаемые на основании анализа рынка при понимании существующих экономических рисков</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bl>
          </a:graphicData>
        </a:graphic>
      </p:graphicFrame>
      <p:sp>
        <p:nvSpPr>
          <p:cNvPr id="22" name="TextBox 21"/>
          <p:cNvSpPr txBox="1"/>
          <p:nvPr/>
        </p:nvSpPr>
        <p:spPr>
          <a:xfrm>
            <a:off x="8508895" y="580040"/>
            <a:ext cx="827584" cy="492443"/>
          </a:xfrm>
          <a:prstGeom prst="rect">
            <a:avLst/>
          </a:prstGeom>
          <a:noFill/>
        </p:spPr>
        <p:txBody>
          <a:bodyPr wrap="square" rtlCol="0">
            <a:spAutoFit/>
          </a:bodyPr>
          <a:lstStyle/>
          <a:p>
            <a:r>
              <a:rPr lang="ru-RU" sz="2600" b="1" dirty="0">
                <a:solidFill>
                  <a:srgbClr val="40464F"/>
                </a:solidFill>
              </a:rPr>
              <a:t>251</a:t>
            </a:r>
          </a:p>
        </p:txBody>
      </p:sp>
    </p:spTree>
    <p:extLst>
      <p:ext uri="{BB962C8B-B14F-4D97-AF65-F5344CB8AC3E}">
        <p14:creationId xmlns:p14="http://schemas.microsoft.com/office/powerpoint/2010/main" val="4019897390"/>
      </p:ext>
    </p:extLst>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583001"/>
          </a:xfrm>
        </p:spPr>
        <p:txBody>
          <a:bodyPr>
            <a:normAutofit/>
          </a:bodyPr>
          <a:lstStyle/>
          <a:p>
            <a:pPr algn="ctr">
              <a:defRPr/>
            </a:pPr>
            <a:r>
              <a:rPr lang="ru-RU" sz="2400" b="1" dirty="0">
                <a:solidFill>
                  <a:srgbClr val="FF8600"/>
                </a:solidFill>
              </a:rPr>
              <a:t>Понятия игр и пари</a:t>
            </a:r>
          </a:p>
        </p:txBody>
      </p:sp>
      <p:sp>
        <p:nvSpPr>
          <p:cNvPr id="24" name="AutoShape 6"/>
          <p:cNvSpPr>
            <a:spLocks noChangeArrowheads="1"/>
          </p:cNvSpPr>
          <p:nvPr/>
        </p:nvSpPr>
        <p:spPr bwMode="auto">
          <a:xfrm>
            <a:off x="3971456" y="1341742"/>
            <a:ext cx="4092489" cy="1574567"/>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lnSpcReduction="10000"/>
          </a:bodyPr>
          <a:lstStyle/>
          <a:p>
            <a:pPr algn="ctr">
              <a:defRPr/>
            </a:pPr>
            <a:r>
              <a:rPr lang="ru-RU" sz="1600" dirty="0">
                <a:latin typeface="+mn-lt"/>
              </a:rPr>
              <a:t>Правоотношение, в силу которого «призвавший» организует и проводит розыгрыш призового фонда между «отозвавшимися», из чьих рисковых интересов складывается призовой фонд</a:t>
            </a:r>
            <a:endParaRPr lang="ru-RU" dirty="0">
              <a:latin typeface="+mn-lt"/>
            </a:endParaRPr>
          </a:p>
        </p:txBody>
      </p:sp>
      <p:cxnSp>
        <p:nvCxnSpPr>
          <p:cNvPr id="41" name="Прямая со стрелкой 9"/>
          <p:cNvCxnSpPr>
            <a:cxnSpLocks noChangeShapeType="1"/>
            <a:stCxn id="28" idx="3"/>
            <a:endCxn id="29" idx="1"/>
          </p:cNvCxnSpPr>
          <p:nvPr/>
        </p:nvCxnSpPr>
        <p:spPr bwMode="auto">
          <a:xfrm>
            <a:off x="2828842" y="3942877"/>
            <a:ext cx="1142614" cy="1"/>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cxnSp>
        <p:nvCxnSpPr>
          <p:cNvPr id="42" name="Прямая со стрелкой 9"/>
          <p:cNvCxnSpPr>
            <a:cxnSpLocks noChangeShapeType="1"/>
            <a:stCxn id="26" idx="3"/>
            <a:endCxn id="24" idx="1"/>
          </p:cNvCxnSpPr>
          <p:nvPr/>
        </p:nvCxnSpPr>
        <p:spPr bwMode="auto">
          <a:xfrm flipV="1">
            <a:off x="2828842" y="2129026"/>
            <a:ext cx="1142614" cy="1"/>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2" name="Прямоугольник 1"/>
          <p:cNvSpPr/>
          <p:nvPr/>
        </p:nvSpPr>
        <p:spPr>
          <a:xfrm>
            <a:off x="8471802" y="602430"/>
            <a:ext cx="740971" cy="492443"/>
          </a:xfrm>
          <a:prstGeom prst="rect">
            <a:avLst/>
          </a:prstGeom>
        </p:spPr>
        <p:txBody>
          <a:bodyPr wrap="none">
            <a:spAutoFit/>
          </a:bodyPr>
          <a:lstStyle/>
          <a:p>
            <a:r>
              <a:rPr lang="ru-RU" sz="2600" b="1" dirty="0">
                <a:solidFill>
                  <a:srgbClr val="40464F"/>
                </a:solidFill>
              </a:rPr>
              <a:t>252</a:t>
            </a:r>
          </a:p>
        </p:txBody>
      </p:sp>
      <p:sp>
        <p:nvSpPr>
          <p:cNvPr id="26" name="AutoShape 6"/>
          <p:cNvSpPr>
            <a:spLocks noChangeArrowheads="1"/>
          </p:cNvSpPr>
          <p:nvPr/>
        </p:nvSpPr>
        <p:spPr bwMode="auto">
          <a:xfrm>
            <a:off x="700641" y="1743252"/>
            <a:ext cx="2128201" cy="771549"/>
          </a:xfrm>
          <a:prstGeom prst="roundRect">
            <a:avLst>
              <a:gd name="adj" fmla="val 16667"/>
            </a:avLst>
          </a:prstGeom>
          <a:solidFill>
            <a:schemeClr val="accent1">
              <a:lumMod val="50000"/>
            </a:schemeClr>
          </a:solidFill>
          <a:ln w="38100">
            <a:solidFill>
              <a:schemeClr val="tx2"/>
            </a:solidFill>
            <a:round/>
            <a:headEnd/>
            <a:tailEnd/>
          </a:ln>
          <a:effectLst/>
        </p:spPr>
        <p:txBody>
          <a:bodyPr wrap="none" anchor="ctr"/>
          <a:lstStyle/>
          <a:p>
            <a:pPr algn="ctr">
              <a:defRPr/>
            </a:pPr>
            <a:r>
              <a:rPr lang="ru-RU" sz="1600" dirty="0">
                <a:solidFill>
                  <a:schemeClr val="tx2"/>
                </a:solidFill>
                <a:latin typeface="+mn-lt"/>
              </a:rPr>
              <a:t>Игра</a:t>
            </a:r>
          </a:p>
        </p:txBody>
      </p:sp>
      <p:sp>
        <p:nvSpPr>
          <p:cNvPr id="28" name="AutoShape 6"/>
          <p:cNvSpPr>
            <a:spLocks noChangeArrowheads="1"/>
          </p:cNvSpPr>
          <p:nvPr/>
        </p:nvSpPr>
        <p:spPr bwMode="auto">
          <a:xfrm>
            <a:off x="700641" y="3557102"/>
            <a:ext cx="2128201" cy="77154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dirty="0">
                <a:solidFill>
                  <a:schemeClr val="tx2"/>
                </a:solidFill>
                <a:latin typeface="+mn-lt"/>
              </a:rPr>
              <a:t>Пари</a:t>
            </a:r>
          </a:p>
        </p:txBody>
      </p:sp>
      <p:sp>
        <p:nvSpPr>
          <p:cNvPr id="29" name="AutoShape 6"/>
          <p:cNvSpPr>
            <a:spLocks noChangeArrowheads="1"/>
          </p:cNvSpPr>
          <p:nvPr/>
        </p:nvSpPr>
        <p:spPr bwMode="auto">
          <a:xfrm>
            <a:off x="3971456" y="3155594"/>
            <a:ext cx="4092489" cy="1574567"/>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lnSpcReduction="10000"/>
          </a:bodyPr>
          <a:lstStyle/>
          <a:p>
            <a:pPr algn="ctr">
              <a:defRPr/>
            </a:pPr>
            <a:r>
              <a:rPr lang="ru-RU" sz="1600" dirty="0">
                <a:latin typeface="+mn-lt"/>
              </a:rPr>
              <a:t>Разновидность игры, в которой наступление случайных выигрышных обстоятельств прогнозируется самими «отозвавшимися», но в сфере вопросов, заданных «призвавшим» лицом</a:t>
            </a:r>
            <a:endParaRPr lang="ru-RU" dirty="0">
              <a:latin typeface="+mn-lt"/>
            </a:endParaRPr>
          </a:p>
        </p:txBody>
      </p:sp>
    </p:spTree>
    <p:extLst>
      <p:ext uri="{BB962C8B-B14F-4D97-AF65-F5344CB8AC3E}">
        <p14:creationId xmlns:p14="http://schemas.microsoft.com/office/powerpoint/2010/main" val="1483826595"/>
      </p:ext>
    </p:extLst>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1614949"/>
          </a:xfrm>
        </p:spPr>
        <p:txBody>
          <a:bodyPr>
            <a:normAutofit/>
          </a:bodyPr>
          <a:lstStyle/>
          <a:p>
            <a:pPr algn="ctr">
              <a:defRPr/>
            </a:pPr>
            <a:r>
              <a:rPr lang="ru-RU" sz="2400" b="1" u="sng" dirty="0">
                <a:solidFill>
                  <a:srgbClr val="FF8600"/>
                </a:solidFill>
              </a:rPr>
              <a:t>Понятия игр и пари</a:t>
            </a:r>
            <a:br>
              <a:rPr lang="ru-RU" sz="2400" b="1" u="sng" dirty="0">
                <a:solidFill>
                  <a:srgbClr val="FF8600"/>
                </a:solidFill>
              </a:rPr>
            </a:br>
            <a:r>
              <a:rPr lang="ru-RU" sz="2400" b="1" dirty="0">
                <a:solidFill>
                  <a:srgbClr val="FF8600"/>
                </a:solidFill>
              </a:rPr>
              <a:t/>
            </a:r>
            <a:br>
              <a:rPr lang="ru-RU" sz="2400" b="1" dirty="0">
                <a:solidFill>
                  <a:srgbClr val="FF8600"/>
                </a:solidFill>
              </a:rPr>
            </a:br>
            <a:r>
              <a:rPr lang="ru-RU" sz="1600" b="1" dirty="0">
                <a:solidFill>
                  <a:srgbClr val="FF8600"/>
                </a:solidFill>
              </a:rPr>
              <a:t>(по ФЗ от 29.12.2006 г. № 244-ФЗ «О государственном регулировании деятельности по организации и проведению азартных игр и о внесении изменений в некоторые законодательные акты Российской Федерации»)</a:t>
            </a:r>
          </a:p>
        </p:txBody>
      </p:sp>
      <p:sp>
        <p:nvSpPr>
          <p:cNvPr id="24" name="AutoShape 6"/>
          <p:cNvSpPr>
            <a:spLocks noChangeArrowheads="1"/>
          </p:cNvSpPr>
          <p:nvPr/>
        </p:nvSpPr>
        <p:spPr bwMode="auto">
          <a:xfrm>
            <a:off x="4062896" y="2110226"/>
            <a:ext cx="4635017" cy="1838158"/>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lnSpcReduction="10000"/>
          </a:bodyPr>
          <a:lstStyle/>
          <a:p>
            <a:pPr algn="ctr">
              <a:defRPr/>
            </a:pPr>
            <a:r>
              <a:rPr lang="ru-RU" sz="1600" dirty="0">
                <a:latin typeface="+mn-lt"/>
              </a:rPr>
              <a:t>Основанное на риске соглашение о выигрыше, заключенное двумя или несколькими участниками такого соглашения между собой либо с организатором азартной игры по правилам, установленным организатором азартной игры</a:t>
            </a:r>
            <a:endParaRPr lang="ru-RU" dirty="0">
              <a:latin typeface="+mn-lt"/>
            </a:endParaRPr>
          </a:p>
        </p:txBody>
      </p:sp>
      <p:cxnSp>
        <p:nvCxnSpPr>
          <p:cNvPr id="41" name="Прямая со стрелкой 9"/>
          <p:cNvCxnSpPr>
            <a:cxnSpLocks noChangeShapeType="1"/>
            <a:stCxn id="28" idx="3"/>
            <a:endCxn id="29" idx="1"/>
          </p:cNvCxnSpPr>
          <p:nvPr/>
        </p:nvCxnSpPr>
        <p:spPr bwMode="auto">
          <a:xfrm>
            <a:off x="2853779" y="5339415"/>
            <a:ext cx="1209117" cy="1513"/>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cxnSp>
        <p:nvCxnSpPr>
          <p:cNvPr id="42" name="Прямая со стрелкой 9"/>
          <p:cNvCxnSpPr>
            <a:cxnSpLocks noChangeShapeType="1"/>
            <a:stCxn id="26" idx="3"/>
            <a:endCxn id="24" idx="1"/>
          </p:cNvCxnSpPr>
          <p:nvPr/>
        </p:nvCxnSpPr>
        <p:spPr bwMode="auto">
          <a:xfrm>
            <a:off x="2853780" y="3029305"/>
            <a:ext cx="1209116" cy="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2" name="Прямоугольник 1"/>
          <p:cNvSpPr/>
          <p:nvPr/>
        </p:nvSpPr>
        <p:spPr>
          <a:xfrm>
            <a:off x="8471802" y="602430"/>
            <a:ext cx="740971" cy="492443"/>
          </a:xfrm>
          <a:prstGeom prst="rect">
            <a:avLst/>
          </a:prstGeom>
        </p:spPr>
        <p:txBody>
          <a:bodyPr wrap="none">
            <a:spAutoFit/>
          </a:bodyPr>
          <a:lstStyle/>
          <a:p>
            <a:r>
              <a:rPr lang="ru-RU" sz="2600" b="1" dirty="0">
                <a:solidFill>
                  <a:srgbClr val="40464F"/>
                </a:solidFill>
              </a:rPr>
              <a:t>253</a:t>
            </a:r>
          </a:p>
        </p:txBody>
      </p:sp>
      <p:sp>
        <p:nvSpPr>
          <p:cNvPr id="26" name="AutoShape 6"/>
          <p:cNvSpPr>
            <a:spLocks noChangeArrowheads="1"/>
          </p:cNvSpPr>
          <p:nvPr/>
        </p:nvSpPr>
        <p:spPr bwMode="auto">
          <a:xfrm>
            <a:off x="725579" y="2643530"/>
            <a:ext cx="2128201" cy="771549"/>
          </a:xfrm>
          <a:prstGeom prst="roundRect">
            <a:avLst>
              <a:gd name="adj" fmla="val 16667"/>
            </a:avLst>
          </a:prstGeom>
          <a:solidFill>
            <a:schemeClr val="accent1">
              <a:lumMod val="50000"/>
            </a:schemeClr>
          </a:solidFill>
          <a:ln w="38100">
            <a:solidFill>
              <a:schemeClr val="tx2"/>
            </a:solidFill>
            <a:round/>
            <a:headEnd/>
            <a:tailEnd/>
          </a:ln>
          <a:effectLst/>
        </p:spPr>
        <p:txBody>
          <a:bodyPr wrap="none" anchor="ctr"/>
          <a:lstStyle/>
          <a:p>
            <a:pPr algn="ctr">
              <a:defRPr/>
            </a:pPr>
            <a:r>
              <a:rPr lang="ru-RU" sz="1600" dirty="0">
                <a:solidFill>
                  <a:schemeClr val="tx2"/>
                </a:solidFill>
                <a:latin typeface="+mn-lt"/>
              </a:rPr>
              <a:t>Азартная игра</a:t>
            </a:r>
          </a:p>
        </p:txBody>
      </p:sp>
      <p:sp>
        <p:nvSpPr>
          <p:cNvPr id="28" name="AutoShape 6"/>
          <p:cNvSpPr>
            <a:spLocks noChangeArrowheads="1"/>
          </p:cNvSpPr>
          <p:nvPr/>
        </p:nvSpPr>
        <p:spPr bwMode="auto">
          <a:xfrm>
            <a:off x="725578" y="4953640"/>
            <a:ext cx="2128201" cy="77154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dirty="0">
                <a:solidFill>
                  <a:schemeClr val="tx2"/>
                </a:solidFill>
                <a:latin typeface="+mn-lt"/>
              </a:rPr>
              <a:t>Пари</a:t>
            </a:r>
          </a:p>
        </p:txBody>
      </p:sp>
      <p:sp>
        <p:nvSpPr>
          <p:cNvPr id="29" name="AutoShape 6"/>
          <p:cNvSpPr>
            <a:spLocks noChangeArrowheads="1"/>
          </p:cNvSpPr>
          <p:nvPr/>
        </p:nvSpPr>
        <p:spPr bwMode="auto">
          <a:xfrm>
            <a:off x="4062896" y="4206240"/>
            <a:ext cx="4574028" cy="226937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a:bodyPr>
          <a:lstStyle/>
          <a:p>
            <a:pPr algn="ctr">
              <a:defRPr/>
            </a:pPr>
            <a:r>
              <a:rPr lang="ru-RU" sz="1600" dirty="0">
                <a:latin typeface="+mn-lt"/>
              </a:rPr>
              <a:t>Азартная игра, при которой исход основанного на риске соглашения о выигрыше, заключаемого двумя или несколькими участниками пари между собой либо с организатором данного вида азартной игры, зависит от события, относительно которого неизвестно, наступит оно или нет</a:t>
            </a:r>
            <a:endParaRPr lang="ru-RU" dirty="0">
              <a:latin typeface="+mn-lt"/>
            </a:endParaRPr>
          </a:p>
        </p:txBody>
      </p:sp>
    </p:spTree>
    <p:extLst>
      <p:ext uri="{BB962C8B-B14F-4D97-AF65-F5344CB8AC3E}">
        <p14:creationId xmlns:p14="http://schemas.microsoft.com/office/powerpoint/2010/main" val="1940583094"/>
      </p:ext>
    </p:extLst>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utoShape 5"/>
          <p:cNvSpPr>
            <a:spLocks noChangeArrowheads="1"/>
          </p:cNvSpPr>
          <p:nvPr/>
        </p:nvSpPr>
        <p:spPr bwMode="auto">
          <a:xfrm>
            <a:off x="699049" y="304282"/>
            <a:ext cx="7339358" cy="942627"/>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2000" b="1" dirty="0">
                <a:latin typeface="+mj-lt"/>
              </a:rPr>
              <a:t>Ограничения осуществления деятельности </a:t>
            </a:r>
          </a:p>
          <a:p>
            <a:pPr marL="342900" indent="-342900" algn="ctr">
              <a:defRPr/>
            </a:pPr>
            <a:r>
              <a:rPr lang="ru-RU" sz="2000" b="1" dirty="0">
                <a:latin typeface="+mj-lt"/>
              </a:rPr>
              <a:t>по организации и проведению азартных игр</a:t>
            </a:r>
          </a:p>
        </p:txBody>
      </p:sp>
      <p:sp>
        <p:nvSpPr>
          <p:cNvPr id="11" name="Прямоугольник 10"/>
          <p:cNvSpPr/>
          <p:nvPr/>
        </p:nvSpPr>
        <p:spPr>
          <a:xfrm>
            <a:off x="8498690" y="586591"/>
            <a:ext cx="740971" cy="492443"/>
          </a:xfrm>
          <a:prstGeom prst="rect">
            <a:avLst/>
          </a:prstGeom>
        </p:spPr>
        <p:txBody>
          <a:bodyPr wrap="none">
            <a:spAutoFit/>
          </a:bodyPr>
          <a:lstStyle/>
          <a:p>
            <a:r>
              <a:rPr lang="ru-RU" sz="2600" b="1" dirty="0">
                <a:solidFill>
                  <a:srgbClr val="40464F"/>
                </a:solidFill>
              </a:rPr>
              <a:t>254</a:t>
            </a:r>
          </a:p>
        </p:txBody>
      </p:sp>
      <p:sp>
        <p:nvSpPr>
          <p:cNvPr id="37" name="AutoShape 5"/>
          <p:cNvSpPr>
            <a:spLocks noChangeArrowheads="1"/>
          </p:cNvSpPr>
          <p:nvPr/>
        </p:nvSpPr>
        <p:spPr bwMode="auto">
          <a:xfrm>
            <a:off x="4948928" y="3084241"/>
            <a:ext cx="3702071" cy="1721992"/>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25000" lnSpcReduction="20000"/>
          </a:bodyPr>
          <a:lstStyle/>
          <a:p>
            <a:pPr algn="ctr">
              <a:defRPr/>
            </a:pPr>
            <a:endParaRPr lang="ru-RU" sz="2000" b="1" u="sng" dirty="0">
              <a:solidFill>
                <a:schemeClr val="tx2">
                  <a:lumMod val="50000"/>
                </a:schemeClr>
              </a:solidFill>
            </a:endParaRPr>
          </a:p>
          <a:p>
            <a:pPr algn="ctr">
              <a:lnSpc>
                <a:spcPct val="120000"/>
              </a:lnSpc>
              <a:defRPr/>
            </a:pPr>
            <a:r>
              <a:rPr lang="ru-RU" sz="4800" b="1" dirty="0">
                <a:solidFill>
                  <a:schemeClr val="tx2">
                    <a:lumMod val="50000"/>
                  </a:schemeClr>
                </a:solidFill>
              </a:rPr>
              <a:t>Игорные зоны не могут быть созданы на землях населенных пунктов, за исключением участков предоставленных для олимпийских объектов федерального значения, строительство которых не осуществлялось за счет бюджетных средств или средств </a:t>
            </a:r>
            <a:r>
              <a:rPr lang="ru-RU" sz="4800" b="1" dirty="0" err="1">
                <a:solidFill>
                  <a:schemeClr val="tx2">
                    <a:lumMod val="50000"/>
                  </a:schemeClr>
                </a:solidFill>
              </a:rPr>
              <a:t>Госкорпорации</a:t>
            </a:r>
            <a:r>
              <a:rPr lang="ru-RU" sz="4800" b="1" dirty="0">
                <a:solidFill>
                  <a:schemeClr val="tx2">
                    <a:lumMod val="50000"/>
                  </a:schemeClr>
                </a:solidFill>
              </a:rPr>
              <a:t> по развитию города Сочи</a:t>
            </a:r>
          </a:p>
        </p:txBody>
      </p:sp>
      <p:sp>
        <p:nvSpPr>
          <p:cNvPr id="38" name="AutoShape 5"/>
          <p:cNvSpPr>
            <a:spLocks noChangeArrowheads="1"/>
          </p:cNvSpPr>
          <p:nvPr/>
        </p:nvSpPr>
        <p:spPr bwMode="auto">
          <a:xfrm>
            <a:off x="319869" y="1756285"/>
            <a:ext cx="2947033" cy="1054614"/>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77500" lnSpcReduction="20000"/>
          </a:bodyPr>
          <a:lstStyle/>
          <a:p>
            <a:pPr algn="ctr">
              <a:lnSpc>
                <a:spcPct val="120000"/>
              </a:lnSpc>
              <a:defRPr/>
            </a:pPr>
            <a:r>
              <a:rPr lang="ru-RU" sz="1600" b="1" dirty="0">
                <a:solidFill>
                  <a:schemeClr val="tx2">
                    <a:lumMod val="50000"/>
                  </a:schemeClr>
                </a:solidFill>
              </a:rPr>
              <a:t>Деятельность осуществляется исключительно организаторами азартных игр в соответствии с законодательством</a:t>
            </a:r>
          </a:p>
        </p:txBody>
      </p:sp>
      <p:sp>
        <p:nvSpPr>
          <p:cNvPr id="39" name="AutoShape 5"/>
          <p:cNvSpPr>
            <a:spLocks noChangeArrowheads="1"/>
          </p:cNvSpPr>
          <p:nvPr/>
        </p:nvSpPr>
        <p:spPr bwMode="auto">
          <a:xfrm>
            <a:off x="5877098" y="1752756"/>
            <a:ext cx="2992847" cy="1175594"/>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77500" lnSpcReduction="20000"/>
          </a:bodyPr>
          <a:lstStyle/>
          <a:p>
            <a:pPr algn="ctr">
              <a:lnSpc>
                <a:spcPct val="120000"/>
              </a:lnSpc>
              <a:defRPr/>
            </a:pPr>
            <a:r>
              <a:rPr lang="ru-RU" sz="1600" b="1" dirty="0">
                <a:solidFill>
                  <a:schemeClr val="tx2">
                    <a:lumMod val="50000"/>
                  </a:schemeClr>
                </a:solidFill>
              </a:rPr>
              <a:t>Игорные заведения (за исключением букмекерских контор, тотализаторов, их пунктов приема ставок) открываются исключительно в игорных зонах</a:t>
            </a:r>
          </a:p>
        </p:txBody>
      </p:sp>
      <p:cxnSp>
        <p:nvCxnSpPr>
          <p:cNvPr id="43" name="Прямая со стрелкой 9"/>
          <p:cNvCxnSpPr>
            <a:cxnSpLocks noChangeShapeType="1"/>
            <a:stCxn id="10" idx="2"/>
          </p:cNvCxnSpPr>
          <p:nvPr/>
        </p:nvCxnSpPr>
        <p:spPr bwMode="auto">
          <a:xfrm>
            <a:off x="4368728" y="1246909"/>
            <a:ext cx="1160401" cy="1837332"/>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49" name="Прямая со стрелкой 9"/>
          <p:cNvCxnSpPr>
            <a:cxnSpLocks noChangeShapeType="1"/>
            <a:stCxn id="10" idx="2"/>
            <a:endCxn id="39" idx="0"/>
          </p:cNvCxnSpPr>
          <p:nvPr/>
        </p:nvCxnSpPr>
        <p:spPr bwMode="auto">
          <a:xfrm>
            <a:off x="4368728" y="1246909"/>
            <a:ext cx="3004794" cy="505847"/>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52" name="Прямая со стрелкой 9"/>
          <p:cNvCxnSpPr>
            <a:cxnSpLocks noChangeShapeType="1"/>
            <a:stCxn id="10" idx="2"/>
          </p:cNvCxnSpPr>
          <p:nvPr/>
        </p:nvCxnSpPr>
        <p:spPr bwMode="auto">
          <a:xfrm flipH="1">
            <a:off x="3418316" y="1246909"/>
            <a:ext cx="950412" cy="1762298"/>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56" name="Прямая со стрелкой 9"/>
          <p:cNvCxnSpPr>
            <a:cxnSpLocks noChangeShapeType="1"/>
            <a:stCxn id="10" idx="2"/>
            <a:endCxn id="38" idx="0"/>
          </p:cNvCxnSpPr>
          <p:nvPr/>
        </p:nvCxnSpPr>
        <p:spPr bwMode="auto">
          <a:xfrm flipH="1">
            <a:off x="1793386" y="1246909"/>
            <a:ext cx="2575342" cy="509376"/>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sp>
        <p:nvSpPr>
          <p:cNvPr id="33" name="AutoShape 5"/>
          <p:cNvSpPr>
            <a:spLocks noChangeArrowheads="1"/>
          </p:cNvSpPr>
          <p:nvPr/>
        </p:nvSpPr>
        <p:spPr bwMode="auto">
          <a:xfrm>
            <a:off x="699049" y="2928350"/>
            <a:ext cx="2719267" cy="1016887"/>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85000" lnSpcReduction="10000"/>
          </a:bodyPr>
          <a:lstStyle/>
          <a:p>
            <a:pPr algn="ctr">
              <a:lnSpc>
                <a:spcPct val="120000"/>
              </a:lnSpc>
              <a:defRPr/>
            </a:pPr>
            <a:r>
              <a:rPr lang="ru-RU" sz="1400" b="1" dirty="0">
                <a:solidFill>
                  <a:schemeClr val="tx2">
                    <a:lumMod val="50000"/>
                  </a:schemeClr>
                </a:solidFill>
              </a:rPr>
              <a:t>Деятельность осуществляется исключительно в игорных заведениях, соответствующих установленным требованиям</a:t>
            </a:r>
          </a:p>
        </p:txBody>
      </p:sp>
      <p:sp>
        <p:nvSpPr>
          <p:cNvPr id="24" name="AutoShape 5"/>
          <p:cNvSpPr>
            <a:spLocks noChangeArrowheads="1"/>
          </p:cNvSpPr>
          <p:nvPr/>
        </p:nvSpPr>
        <p:spPr bwMode="auto">
          <a:xfrm>
            <a:off x="1035990" y="4050910"/>
            <a:ext cx="3241300" cy="2165340"/>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Autofit/>
          </a:bodyPr>
          <a:lstStyle/>
          <a:p>
            <a:pPr algn="ctr">
              <a:lnSpc>
                <a:spcPct val="120000"/>
              </a:lnSpc>
              <a:defRPr/>
            </a:pPr>
            <a:r>
              <a:rPr lang="ru-RU" sz="1200" b="1" dirty="0">
                <a:solidFill>
                  <a:schemeClr val="tx2">
                    <a:lumMod val="50000"/>
                  </a:schemeClr>
                </a:solidFill>
              </a:rPr>
              <a:t>Запрещена деятельность с использованием информационно-телекоммуникационных сетей, в том числе сети «Интернет», а также средств связи, за исключением случаев приема интерактивных ставок и выплаты по ним выигрышей в букмекерских конторах и (или) тотализаторах)</a:t>
            </a:r>
          </a:p>
        </p:txBody>
      </p:sp>
      <p:sp>
        <p:nvSpPr>
          <p:cNvPr id="26" name="AutoShape 5"/>
          <p:cNvSpPr>
            <a:spLocks noChangeArrowheads="1"/>
          </p:cNvSpPr>
          <p:nvPr/>
        </p:nvSpPr>
        <p:spPr bwMode="auto">
          <a:xfrm>
            <a:off x="4496502" y="4892888"/>
            <a:ext cx="3702071" cy="1721992"/>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defRPr/>
            </a:pPr>
            <a:r>
              <a:rPr lang="ru-RU" sz="1200" b="1" dirty="0">
                <a:solidFill>
                  <a:schemeClr val="tx2">
                    <a:lumMod val="50000"/>
                  </a:schemeClr>
                </a:solidFill>
              </a:rPr>
              <a:t>Не допускается прием ставок в букмекерских конторах или тотализаторах путем перевода денежных средств, за исключением денежных средств, признаваемых законом интерактивной ставкой</a:t>
            </a:r>
          </a:p>
        </p:txBody>
      </p:sp>
      <p:cxnSp>
        <p:nvCxnSpPr>
          <p:cNvPr id="32" name="Прямая со стрелкой 9"/>
          <p:cNvCxnSpPr>
            <a:cxnSpLocks noChangeShapeType="1"/>
            <a:stCxn id="10" idx="2"/>
          </p:cNvCxnSpPr>
          <p:nvPr/>
        </p:nvCxnSpPr>
        <p:spPr bwMode="auto">
          <a:xfrm flipH="1">
            <a:off x="3733088" y="1246909"/>
            <a:ext cx="635640" cy="2819528"/>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34" name="Прямая со стрелкой 9"/>
          <p:cNvCxnSpPr>
            <a:cxnSpLocks noChangeShapeType="1"/>
            <a:stCxn id="10" idx="2"/>
          </p:cNvCxnSpPr>
          <p:nvPr/>
        </p:nvCxnSpPr>
        <p:spPr bwMode="auto">
          <a:xfrm>
            <a:off x="4368728" y="1246909"/>
            <a:ext cx="352901" cy="3645979"/>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1119064767"/>
      </p:ext>
    </p:extLst>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95536" y="116632"/>
            <a:ext cx="7879222" cy="4001095"/>
          </a:xfrm>
          <a:prstGeom prst="rect">
            <a:avLst/>
          </a:prstGeom>
        </p:spPr>
        <p:txBody>
          <a:bodyPr wrap="square">
            <a:spAutoFit/>
          </a:bodyPr>
          <a:lstStyle/>
          <a:p>
            <a:pPr algn="ctr" eaLnBrk="0" fontAlgn="base" hangingPunct="0">
              <a:spcBef>
                <a:spcPct val="0"/>
              </a:spcBef>
              <a:spcAft>
                <a:spcPct val="0"/>
              </a:spcAft>
              <a:defRPr/>
            </a:pPr>
            <a:r>
              <a:rPr lang="ru-RU" sz="1600" kern="0" dirty="0"/>
              <a:t>Гражданское право (особенная часть)</a:t>
            </a:r>
          </a:p>
          <a:p>
            <a:pPr algn="ctr" eaLnBrk="0" fontAlgn="base" hangingPunct="0">
              <a:spcBef>
                <a:spcPct val="0"/>
              </a:spcBef>
              <a:spcAft>
                <a:spcPct val="0"/>
              </a:spcAft>
              <a:defRPr/>
            </a:pPr>
            <a:r>
              <a:rPr lang="ru-RU" sz="1600" kern="0" dirty="0"/>
              <a:t>направление подготовки </a:t>
            </a:r>
          </a:p>
          <a:p>
            <a:pPr algn="ctr" eaLnBrk="0" fontAlgn="base" hangingPunct="0">
              <a:spcBef>
                <a:spcPct val="0"/>
              </a:spcBef>
              <a:spcAft>
                <a:spcPct val="0"/>
              </a:spcAft>
              <a:defRPr/>
            </a:pPr>
            <a:r>
              <a:rPr lang="ru-RU" sz="1600" kern="0" dirty="0"/>
              <a:t>«Правовое обеспечение национальной безопасности»</a:t>
            </a:r>
          </a:p>
          <a:p>
            <a:pPr algn="ctr" eaLnBrk="0" fontAlgn="base" hangingPunct="0">
              <a:spcBef>
                <a:spcPct val="0"/>
              </a:spcBef>
              <a:spcAft>
                <a:spcPct val="0"/>
              </a:spcAft>
              <a:defRPr/>
            </a:pPr>
            <a:r>
              <a:rPr lang="ru-RU" sz="1600" kern="0" dirty="0"/>
              <a:t>(уровень </a:t>
            </a:r>
            <a:r>
              <a:rPr lang="ru-RU" sz="1600" kern="0" dirty="0" err="1"/>
              <a:t>специалитета</a:t>
            </a:r>
            <a:r>
              <a:rPr lang="ru-RU" sz="1600" kern="0" dirty="0"/>
              <a:t>)</a:t>
            </a:r>
          </a:p>
          <a:p>
            <a:pPr algn="ctr" eaLnBrk="0" fontAlgn="base" hangingPunct="0">
              <a:spcBef>
                <a:spcPct val="0"/>
              </a:spcBef>
              <a:spcAft>
                <a:spcPct val="0"/>
              </a:spcAft>
              <a:defRPr/>
            </a:pPr>
            <a:endParaRPr lang="ru-RU" sz="28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Модуль 9. Внедоговорные </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(правоохранительные) обязательства</a:t>
            </a:r>
          </a:p>
          <a:p>
            <a:pPr algn="ctr" eaLnBrk="0" fontAlgn="base" hangingPunct="0">
              <a:spcBef>
                <a:spcPct val="0"/>
              </a:spcBef>
              <a:spcAft>
                <a:spcPct val="0"/>
              </a:spcAft>
              <a:defRPr/>
            </a:pP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      Лекция. Тема 1.</a:t>
            </a:r>
            <a:r>
              <a:rPr lang="en-US" sz="2400" b="1" kern="0" dirty="0">
                <a:solidFill>
                  <a:srgbClr val="FF8600"/>
                </a:solidFill>
                <a:effectLst>
                  <a:outerShdw blurRad="38100" dist="38100" dir="2700000" algn="tl">
                    <a:srgbClr val="000000"/>
                  </a:outerShdw>
                </a:effectLst>
              </a:rPr>
              <a:t>    </a:t>
            </a: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Обязательства, возникшие вследствие неосновательного обогащения</a:t>
            </a:r>
          </a:p>
        </p:txBody>
      </p:sp>
      <p:sp>
        <p:nvSpPr>
          <p:cNvPr id="4" name="TextBox 3"/>
          <p:cNvSpPr txBox="1"/>
          <p:nvPr/>
        </p:nvSpPr>
        <p:spPr>
          <a:xfrm>
            <a:off x="8438593" y="610935"/>
            <a:ext cx="827584" cy="461665"/>
          </a:xfrm>
          <a:prstGeom prst="rect">
            <a:avLst/>
          </a:prstGeom>
          <a:noFill/>
        </p:spPr>
        <p:txBody>
          <a:bodyPr wrap="square" rtlCol="0">
            <a:spAutoFit/>
          </a:bodyPr>
          <a:lstStyle/>
          <a:p>
            <a:pPr algn="ctr" fontAlgn="base">
              <a:spcBef>
                <a:spcPct val="0"/>
              </a:spcBef>
              <a:spcAft>
                <a:spcPct val="0"/>
              </a:spcAft>
            </a:pPr>
            <a:r>
              <a:rPr lang="ru-RU" sz="2400" b="1" dirty="0">
                <a:solidFill>
                  <a:srgbClr val="40464F"/>
                </a:solidFill>
              </a:rPr>
              <a:t>255</a:t>
            </a:r>
          </a:p>
        </p:txBody>
      </p:sp>
      <p:sp>
        <p:nvSpPr>
          <p:cNvPr id="2" name="Прямоугольник 1">
            <a:extLst>
              <a:ext uri="{FF2B5EF4-FFF2-40B4-BE49-F238E27FC236}">
                <a16:creationId xmlns:a16="http://schemas.microsoft.com/office/drawing/2014/main" xmlns="" id="{BAF947E1-F662-2947-B638-E7DE2ED7AE65}"/>
              </a:ext>
            </a:extLst>
          </p:cNvPr>
          <p:cNvSpPr/>
          <p:nvPr/>
        </p:nvSpPr>
        <p:spPr>
          <a:xfrm>
            <a:off x="4132707" y="5142216"/>
            <a:ext cx="4572000" cy="1323439"/>
          </a:xfrm>
          <a:prstGeom prst="rect">
            <a:avLst/>
          </a:prstGeom>
        </p:spPr>
        <p:txBody>
          <a:bodyPr>
            <a:spAutoFit/>
          </a:bodyPr>
          <a:lstStyle/>
          <a:p>
            <a:pPr algn="r">
              <a:defRPr/>
            </a:pPr>
            <a:r>
              <a:rPr lang="ru-RU" sz="1600" b="1" dirty="0">
                <a:effectLst>
                  <a:outerShdw blurRad="38100" dist="38100" dir="2700000" algn="tl">
                    <a:srgbClr val="000000">
                      <a:alpha val="43137"/>
                    </a:srgbClr>
                  </a:outerShdw>
                </a:effectLst>
              </a:rPr>
              <a:t>Козлова Елена Борисовна</a:t>
            </a:r>
            <a:r>
              <a:rPr lang="ru-RU" sz="1600" dirty="0">
                <a:effectLst>
                  <a:outerShdw blurRad="38100" dist="38100" dir="2700000" algn="tl">
                    <a:srgbClr val="000000">
                      <a:alpha val="43137"/>
                    </a:srgbClr>
                  </a:outerShdw>
                </a:effectLst>
              </a:rPr>
              <a:t> </a:t>
            </a:r>
          </a:p>
          <a:p>
            <a:pPr algn="r">
              <a:defRPr/>
            </a:pPr>
            <a:r>
              <a:rPr lang="ru-RU" sz="1600" dirty="0">
                <a:effectLst>
                  <a:outerShdw blurRad="38100" dist="38100" dir="2700000" algn="tl">
                    <a:srgbClr val="000000">
                      <a:alpha val="43137"/>
                    </a:srgbClr>
                  </a:outerShdw>
                </a:effectLst>
              </a:rPr>
              <a:t>профессор кафедры  гражданского и предпринимательского права</a:t>
            </a:r>
          </a:p>
          <a:p>
            <a:pPr algn="r">
              <a:defRPr/>
            </a:pPr>
            <a:r>
              <a:rPr lang="ru-RU" sz="1600" dirty="0">
                <a:effectLst>
                  <a:outerShdw blurRad="38100" dist="38100" dir="2700000" algn="tl">
                    <a:srgbClr val="000000">
                      <a:alpha val="43137"/>
                    </a:srgbClr>
                  </a:outerShdw>
                </a:effectLst>
              </a:rPr>
              <a:t>ВГУЮ (РПА Минюста России),</a:t>
            </a:r>
          </a:p>
          <a:p>
            <a:pPr algn="r">
              <a:defRPr/>
            </a:pPr>
            <a:r>
              <a:rPr lang="ru-RU" sz="1600" dirty="0">
                <a:effectLst>
                  <a:outerShdw blurRad="38100" dist="38100" dir="2700000" algn="tl">
                    <a:srgbClr val="000000">
                      <a:alpha val="43137"/>
                    </a:srgbClr>
                  </a:outerShdw>
                </a:effectLst>
              </a:rPr>
              <a:t>доктор юридических наук, доцент</a:t>
            </a:r>
          </a:p>
        </p:txBody>
      </p:sp>
      <p:sp>
        <p:nvSpPr>
          <p:cNvPr id="3" name="Прямоугольник 2">
            <a:extLst>
              <a:ext uri="{FF2B5EF4-FFF2-40B4-BE49-F238E27FC236}">
                <a16:creationId xmlns:a16="http://schemas.microsoft.com/office/drawing/2014/main" xmlns="" id="{73200973-370E-4D49-826C-79771E85D82B}"/>
              </a:ext>
            </a:extLst>
          </p:cNvPr>
          <p:cNvSpPr/>
          <p:nvPr/>
        </p:nvSpPr>
        <p:spPr>
          <a:xfrm>
            <a:off x="676809" y="6190734"/>
            <a:ext cx="2436071" cy="369332"/>
          </a:xfrm>
          <a:prstGeom prst="rect">
            <a:avLst/>
          </a:prstGeom>
        </p:spPr>
        <p:txBody>
          <a:bodyPr wrap="none">
            <a:spAutoFit/>
          </a:bodyPr>
          <a:lstStyle/>
          <a:p>
            <a:r>
              <a:rPr lang="ru-RU" dirty="0"/>
              <a:t>© Козлова Е.Б., 2020</a:t>
            </a:r>
          </a:p>
        </p:txBody>
      </p:sp>
    </p:spTree>
    <p:extLst>
      <p:ext uri="{BB962C8B-B14F-4D97-AF65-F5344CB8AC3E}">
        <p14:creationId xmlns:p14="http://schemas.microsoft.com/office/powerpoint/2010/main" val="2611739410"/>
      </p:ext>
    </p:extLst>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bwMode="auto">
          <a:xfrm>
            <a:off x="282118" y="246872"/>
            <a:ext cx="8047236" cy="2172132"/>
          </a:xfrm>
          <a:prstGeom prst="rect">
            <a:avLst/>
          </a:prstGeom>
          <a:solidFill>
            <a:schemeClr val="accent1">
              <a:lumMod val="50000"/>
            </a:schemeClr>
          </a:solidFill>
          <a:ln w="38100">
            <a:solidFill>
              <a:schemeClr val="tx2">
                <a:lumMod val="75000"/>
              </a:schemeClr>
            </a:solidFill>
            <a:prstDash val="dash"/>
            <a:miter lim="800000"/>
            <a:headEnd/>
            <a:tailEnd/>
          </a:ln>
          <a:effectLst/>
        </p:spPr>
        <p:txBody>
          <a:bodyPr anchor="ctr"/>
          <a:lstStyle/>
          <a:p>
            <a:pPr algn="ctr" eaLnBrk="0" hangingPunct="0">
              <a:defRPr/>
            </a:pPr>
            <a:r>
              <a:rPr lang="ru-RU" kern="0" dirty="0">
                <a:effectLst>
                  <a:outerShdw blurRad="38100" dist="38100" dir="2700000" algn="tl">
                    <a:srgbClr val="000000"/>
                  </a:outerShdw>
                </a:effectLst>
                <a:latin typeface="+mj-lt"/>
                <a:ea typeface="+mj-ea"/>
                <a:cs typeface="+mj-cs"/>
              </a:rPr>
              <a:t>Лицо, которое </a:t>
            </a:r>
            <a:r>
              <a:rPr lang="ru-RU" b="1" u="sng" kern="0" dirty="0">
                <a:solidFill>
                  <a:schemeClr val="tx2"/>
                </a:solidFill>
                <a:effectLst>
                  <a:outerShdw blurRad="38100" dist="38100" dir="2700000" algn="tl">
                    <a:srgbClr val="000000"/>
                  </a:outerShdw>
                </a:effectLst>
                <a:latin typeface="+mj-lt"/>
                <a:ea typeface="+mj-ea"/>
                <a:cs typeface="+mj-cs"/>
              </a:rPr>
              <a:t>без установленных законом, иными правовыми актами или сделкой оснований приобрело или сберегло имущество (приобретатель) за счет другого лица (потерпевшего)</a:t>
            </a:r>
            <a:r>
              <a:rPr lang="ru-RU" kern="0" dirty="0">
                <a:effectLst>
                  <a:outerShdw blurRad="38100" dist="38100" dir="2700000" algn="tl">
                    <a:srgbClr val="000000"/>
                  </a:outerShdw>
                </a:effectLst>
                <a:latin typeface="+mj-lt"/>
                <a:ea typeface="+mj-ea"/>
                <a:cs typeface="+mj-cs"/>
              </a:rPr>
              <a:t>, обязано возвратить последнему неосновательно приобретенное или сбереженное имущество (п. 1 ст. 1102 ГК РФ)</a:t>
            </a:r>
          </a:p>
          <a:p>
            <a:pPr algn="ctr" eaLnBrk="0" hangingPunct="0">
              <a:defRPr/>
            </a:pPr>
            <a:endParaRPr lang="ru-RU" sz="1050" kern="0" dirty="0">
              <a:effectLst>
                <a:outerShdw blurRad="38100" dist="38100" dir="2700000" algn="tl">
                  <a:srgbClr val="000000"/>
                </a:outerShdw>
              </a:effectLst>
              <a:latin typeface="+mj-lt"/>
              <a:ea typeface="+mj-ea"/>
              <a:cs typeface="+mj-cs"/>
            </a:endParaRPr>
          </a:p>
          <a:p>
            <a:pPr algn="ctr" eaLnBrk="0" hangingPunct="0">
              <a:defRPr/>
            </a:pPr>
            <a:r>
              <a:rPr lang="ru-RU" b="1" kern="0" dirty="0">
                <a:solidFill>
                  <a:schemeClr val="tx2"/>
                </a:solidFill>
                <a:effectLst>
                  <a:outerShdw blurRad="38100" dist="38100" dir="2700000" algn="tl">
                    <a:srgbClr val="000000"/>
                  </a:outerShdw>
                </a:effectLst>
                <a:latin typeface="+mj-lt"/>
                <a:ea typeface="+mj-ea"/>
                <a:cs typeface="+mj-cs"/>
              </a:rPr>
              <a:t>(</a:t>
            </a:r>
            <a:r>
              <a:rPr lang="ru-RU" b="1" kern="0" dirty="0" err="1">
                <a:solidFill>
                  <a:schemeClr val="tx2"/>
                </a:solidFill>
                <a:effectLst>
                  <a:outerShdw blurRad="38100" dist="38100" dir="2700000" algn="tl">
                    <a:srgbClr val="000000"/>
                  </a:outerShdw>
                </a:effectLst>
                <a:latin typeface="+mj-lt"/>
                <a:ea typeface="+mj-ea"/>
                <a:cs typeface="+mj-cs"/>
              </a:rPr>
              <a:t>кондикционное</a:t>
            </a:r>
            <a:r>
              <a:rPr lang="ru-RU" b="1" kern="0" dirty="0">
                <a:solidFill>
                  <a:schemeClr val="tx2"/>
                </a:solidFill>
                <a:effectLst>
                  <a:outerShdw blurRad="38100" dist="38100" dir="2700000" algn="tl">
                    <a:srgbClr val="000000"/>
                  </a:outerShdw>
                </a:effectLst>
                <a:latin typeface="+mj-lt"/>
                <a:ea typeface="+mj-ea"/>
                <a:cs typeface="+mj-cs"/>
              </a:rPr>
              <a:t> обязательство)</a:t>
            </a:r>
          </a:p>
        </p:txBody>
      </p:sp>
      <p:sp>
        <p:nvSpPr>
          <p:cNvPr id="5" name="Прямоугольник 4"/>
          <p:cNvSpPr/>
          <p:nvPr/>
        </p:nvSpPr>
        <p:spPr>
          <a:xfrm>
            <a:off x="8498691" y="586591"/>
            <a:ext cx="740971" cy="492443"/>
          </a:xfrm>
          <a:prstGeom prst="rect">
            <a:avLst/>
          </a:prstGeom>
        </p:spPr>
        <p:txBody>
          <a:bodyPr wrap="none">
            <a:spAutoFit/>
          </a:bodyPr>
          <a:lstStyle/>
          <a:p>
            <a:r>
              <a:rPr lang="ru-RU" sz="2600" b="1" dirty="0">
                <a:solidFill>
                  <a:srgbClr val="40464F"/>
                </a:solidFill>
              </a:rPr>
              <a:t>256</a:t>
            </a:r>
          </a:p>
        </p:txBody>
      </p:sp>
      <p:sp>
        <p:nvSpPr>
          <p:cNvPr id="6" name="AutoShape 5"/>
          <p:cNvSpPr>
            <a:spLocks noChangeArrowheads="1"/>
          </p:cNvSpPr>
          <p:nvPr/>
        </p:nvSpPr>
        <p:spPr bwMode="auto">
          <a:xfrm>
            <a:off x="2058683" y="2790434"/>
            <a:ext cx="5162203" cy="955962"/>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b="1" dirty="0">
                <a:latin typeface="+mn-lt"/>
              </a:rPr>
              <a:t>Условия возникновения </a:t>
            </a:r>
            <a:r>
              <a:rPr lang="ru-RU" b="1" dirty="0" err="1">
                <a:latin typeface="+mn-lt"/>
              </a:rPr>
              <a:t>кондикционного</a:t>
            </a:r>
            <a:r>
              <a:rPr lang="ru-RU" b="1" dirty="0">
                <a:latin typeface="+mn-lt"/>
              </a:rPr>
              <a:t> обязательства</a:t>
            </a:r>
            <a:endParaRPr lang="ru-RU" b="1" dirty="0">
              <a:latin typeface="Tahoma" pitchFamily="34" charset="0"/>
            </a:endParaRPr>
          </a:p>
        </p:txBody>
      </p:sp>
      <p:sp>
        <p:nvSpPr>
          <p:cNvPr id="7" name="AutoShape 5"/>
          <p:cNvSpPr>
            <a:spLocks noChangeArrowheads="1"/>
          </p:cNvSpPr>
          <p:nvPr/>
        </p:nvSpPr>
        <p:spPr bwMode="auto">
          <a:xfrm>
            <a:off x="920685" y="4109392"/>
            <a:ext cx="3385050" cy="703677"/>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92500" lnSpcReduction="20000"/>
          </a:bodyPr>
          <a:lstStyle/>
          <a:p>
            <a:pPr algn="ctr">
              <a:lnSpc>
                <a:spcPct val="120000"/>
              </a:lnSpc>
              <a:defRPr/>
            </a:pPr>
            <a:r>
              <a:rPr lang="ru-RU" b="1" u="sng" dirty="0">
                <a:solidFill>
                  <a:schemeClr val="tx2">
                    <a:lumMod val="50000"/>
                  </a:schemeClr>
                </a:solidFill>
              </a:rPr>
              <a:t>Приобретение имущества </a:t>
            </a:r>
          </a:p>
          <a:p>
            <a:pPr algn="ctr">
              <a:lnSpc>
                <a:spcPct val="120000"/>
              </a:lnSpc>
              <a:defRPr/>
            </a:pPr>
            <a:r>
              <a:rPr lang="ru-RU" b="1" u="sng" dirty="0">
                <a:solidFill>
                  <a:schemeClr val="tx2">
                    <a:lumMod val="50000"/>
                  </a:schemeClr>
                </a:solidFill>
              </a:rPr>
              <a:t>за счет другого лица</a:t>
            </a:r>
            <a:endParaRPr lang="ru-RU" b="1" dirty="0">
              <a:solidFill>
                <a:schemeClr val="tx2">
                  <a:lumMod val="50000"/>
                </a:schemeClr>
              </a:solidFill>
            </a:endParaRPr>
          </a:p>
        </p:txBody>
      </p:sp>
      <p:sp>
        <p:nvSpPr>
          <p:cNvPr id="9" name="AutoShape 5"/>
          <p:cNvSpPr>
            <a:spLocks noChangeArrowheads="1"/>
          </p:cNvSpPr>
          <p:nvPr/>
        </p:nvSpPr>
        <p:spPr bwMode="auto">
          <a:xfrm>
            <a:off x="4944305" y="3927894"/>
            <a:ext cx="3385049" cy="703675"/>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Autofit/>
          </a:bodyPr>
          <a:lstStyle/>
          <a:p>
            <a:pPr algn="ctr">
              <a:lnSpc>
                <a:spcPct val="120000"/>
              </a:lnSpc>
              <a:defRPr/>
            </a:pPr>
            <a:r>
              <a:rPr lang="ru-RU" sz="1700" b="1" u="sng" dirty="0">
                <a:solidFill>
                  <a:schemeClr val="tx2">
                    <a:lumMod val="50000"/>
                  </a:schemeClr>
                </a:solidFill>
              </a:rPr>
              <a:t>Сбережение имущества за счет другого лица</a:t>
            </a:r>
            <a:endParaRPr lang="ru-RU" sz="1700" b="1" dirty="0">
              <a:solidFill>
                <a:schemeClr val="tx2">
                  <a:lumMod val="50000"/>
                </a:schemeClr>
              </a:solidFill>
            </a:endParaRPr>
          </a:p>
        </p:txBody>
      </p:sp>
      <p:cxnSp>
        <p:nvCxnSpPr>
          <p:cNvPr id="12" name="Прямая со стрелкой 9"/>
          <p:cNvCxnSpPr>
            <a:cxnSpLocks noChangeShapeType="1"/>
            <a:stCxn id="6" idx="2"/>
            <a:endCxn id="9" idx="0"/>
          </p:cNvCxnSpPr>
          <p:nvPr/>
        </p:nvCxnSpPr>
        <p:spPr bwMode="auto">
          <a:xfrm>
            <a:off x="4639785" y="3746396"/>
            <a:ext cx="1997045" cy="181498"/>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14" name="Прямая со стрелкой 9"/>
          <p:cNvCxnSpPr>
            <a:cxnSpLocks noChangeShapeType="1"/>
            <a:stCxn id="6" idx="2"/>
            <a:endCxn id="7" idx="0"/>
          </p:cNvCxnSpPr>
          <p:nvPr/>
        </p:nvCxnSpPr>
        <p:spPr bwMode="auto">
          <a:xfrm flipH="1">
            <a:off x="2613210" y="3746396"/>
            <a:ext cx="2026575" cy="362996"/>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sp>
        <p:nvSpPr>
          <p:cNvPr id="26" name="AutoShape 6"/>
          <p:cNvSpPr>
            <a:spLocks noChangeArrowheads="1"/>
          </p:cNvSpPr>
          <p:nvPr/>
        </p:nvSpPr>
        <p:spPr bwMode="auto">
          <a:xfrm>
            <a:off x="182881" y="5068091"/>
            <a:ext cx="4256116" cy="1341022"/>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a:bodyPr>
          <a:lstStyle/>
          <a:p>
            <a:pPr algn="ctr">
              <a:defRPr/>
            </a:pPr>
            <a:r>
              <a:rPr lang="ru-RU" sz="1600" dirty="0">
                <a:latin typeface="+mn-lt"/>
              </a:rPr>
              <a:t>Увеличение объема имущества у одного лица и одновременное его уменьшение его у другого лица</a:t>
            </a:r>
            <a:endParaRPr lang="ru-RU" dirty="0">
              <a:latin typeface="+mn-lt"/>
            </a:endParaRPr>
          </a:p>
        </p:txBody>
      </p:sp>
      <p:sp>
        <p:nvSpPr>
          <p:cNvPr id="43" name="AutoShape 6"/>
          <p:cNvSpPr>
            <a:spLocks noChangeArrowheads="1"/>
          </p:cNvSpPr>
          <p:nvPr/>
        </p:nvSpPr>
        <p:spPr bwMode="auto">
          <a:xfrm>
            <a:off x="4572000" y="4879571"/>
            <a:ext cx="4438995" cy="1687484"/>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lnSpcReduction="10000"/>
          </a:bodyPr>
          <a:lstStyle/>
          <a:p>
            <a:pPr algn="ctr">
              <a:defRPr/>
            </a:pPr>
            <a:r>
              <a:rPr lang="ru-RU" sz="1600" dirty="0">
                <a:latin typeface="+mn-lt"/>
              </a:rPr>
              <a:t>Лицо должно было израсходовать свои денежные средства или иное имущество, но не израсходовало их либо благодаря затратам другого лица, либо в результате невыплаты другому лицу положенного вознаграждения</a:t>
            </a:r>
            <a:endParaRPr lang="ru-RU" dirty="0">
              <a:latin typeface="+mn-lt"/>
            </a:endParaRPr>
          </a:p>
        </p:txBody>
      </p:sp>
      <p:cxnSp>
        <p:nvCxnSpPr>
          <p:cNvPr id="45" name="Прямая со стрелкой 9"/>
          <p:cNvCxnSpPr>
            <a:cxnSpLocks noChangeShapeType="1"/>
            <a:stCxn id="7" idx="2"/>
          </p:cNvCxnSpPr>
          <p:nvPr/>
        </p:nvCxnSpPr>
        <p:spPr bwMode="auto">
          <a:xfrm>
            <a:off x="2613210" y="4813069"/>
            <a:ext cx="0" cy="255022"/>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48" name="Прямая со стрелкой 9"/>
          <p:cNvCxnSpPr>
            <a:cxnSpLocks noChangeShapeType="1"/>
          </p:cNvCxnSpPr>
          <p:nvPr/>
        </p:nvCxnSpPr>
        <p:spPr bwMode="auto">
          <a:xfrm>
            <a:off x="6611092" y="4631569"/>
            <a:ext cx="0" cy="255022"/>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1146775472"/>
      </p:ext>
    </p:extLst>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8498691" y="586591"/>
            <a:ext cx="740971" cy="492443"/>
          </a:xfrm>
          <a:prstGeom prst="rect">
            <a:avLst/>
          </a:prstGeom>
        </p:spPr>
        <p:txBody>
          <a:bodyPr wrap="none">
            <a:spAutoFit/>
          </a:bodyPr>
          <a:lstStyle/>
          <a:p>
            <a:r>
              <a:rPr lang="ru-RU" sz="2600" b="1" dirty="0">
                <a:solidFill>
                  <a:srgbClr val="40464F"/>
                </a:solidFill>
              </a:rPr>
              <a:t>257</a:t>
            </a:r>
          </a:p>
        </p:txBody>
      </p:sp>
      <p:sp>
        <p:nvSpPr>
          <p:cNvPr id="6" name="AutoShape 5"/>
          <p:cNvSpPr>
            <a:spLocks noChangeArrowheads="1"/>
          </p:cNvSpPr>
          <p:nvPr/>
        </p:nvSpPr>
        <p:spPr bwMode="auto">
          <a:xfrm>
            <a:off x="1999211" y="224489"/>
            <a:ext cx="5162203" cy="724203"/>
          </a:xfrm>
          <a:prstGeom prst="roundRect">
            <a:avLst>
              <a:gd name="adj" fmla="val 16667"/>
            </a:avLst>
          </a:prstGeom>
          <a:solidFill>
            <a:schemeClr val="bg1">
              <a:lumMod val="20000"/>
              <a:lumOff val="80000"/>
            </a:schemeClr>
          </a:solidFill>
          <a:ln w="38100">
            <a:solidFill>
              <a:schemeClr val="bg1">
                <a:lumMod val="75000"/>
              </a:schemeClr>
            </a:solidFill>
            <a:round/>
            <a:headEnd/>
            <a:tailEnd/>
          </a:ln>
          <a:effectLst/>
        </p:spPr>
        <p:txBody>
          <a:bodyPr wrap="square" anchor="ctr"/>
          <a:lstStyle/>
          <a:p>
            <a:pPr marL="342900" indent="-342900" algn="ctr">
              <a:defRPr/>
            </a:pPr>
            <a:r>
              <a:rPr lang="ru-RU" b="1" dirty="0">
                <a:solidFill>
                  <a:schemeClr val="bg1">
                    <a:lumMod val="75000"/>
                  </a:schemeClr>
                </a:solidFill>
                <a:latin typeface="+mn-lt"/>
              </a:rPr>
              <a:t>Основания возникновения </a:t>
            </a:r>
            <a:r>
              <a:rPr lang="ru-RU" b="1" dirty="0" err="1">
                <a:solidFill>
                  <a:schemeClr val="bg1">
                    <a:lumMod val="75000"/>
                  </a:schemeClr>
                </a:solidFill>
                <a:latin typeface="+mn-lt"/>
              </a:rPr>
              <a:t>кондикционного</a:t>
            </a:r>
            <a:r>
              <a:rPr lang="ru-RU" b="1" dirty="0">
                <a:solidFill>
                  <a:schemeClr val="bg1">
                    <a:lumMod val="75000"/>
                  </a:schemeClr>
                </a:solidFill>
                <a:latin typeface="+mn-lt"/>
              </a:rPr>
              <a:t> обязательства</a:t>
            </a:r>
            <a:endParaRPr lang="ru-RU" b="1" dirty="0">
              <a:solidFill>
                <a:schemeClr val="bg1">
                  <a:lumMod val="75000"/>
                </a:schemeClr>
              </a:solidFill>
              <a:latin typeface="Tahoma" pitchFamily="34" charset="0"/>
            </a:endParaRPr>
          </a:p>
        </p:txBody>
      </p:sp>
      <p:sp>
        <p:nvSpPr>
          <p:cNvPr id="7" name="AutoShape 5"/>
          <p:cNvSpPr>
            <a:spLocks noChangeArrowheads="1"/>
          </p:cNvSpPr>
          <p:nvPr/>
        </p:nvSpPr>
        <p:spPr bwMode="auto">
          <a:xfrm>
            <a:off x="430493" y="1408808"/>
            <a:ext cx="3385050" cy="703677"/>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b="1" u="sng" dirty="0">
                <a:solidFill>
                  <a:schemeClr val="tx2">
                    <a:lumMod val="50000"/>
                  </a:schemeClr>
                </a:solidFill>
              </a:rPr>
              <a:t>Действия</a:t>
            </a:r>
            <a:endParaRPr lang="ru-RU" b="1" dirty="0">
              <a:solidFill>
                <a:schemeClr val="tx2">
                  <a:lumMod val="50000"/>
                </a:schemeClr>
              </a:solidFill>
            </a:endParaRPr>
          </a:p>
        </p:txBody>
      </p:sp>
      <p:sp>
        <p:nvSpPr>
          <p:cNvPr id="9" name="AutoShape 5"/>
          <p:cNvSpPr>
            <a:spLocks noChangeArrowheads="1"/>
          </p:cNvSpPr>
          <p:nvPr/>
        </p:nvSpPr>
        <p:spPr bwMode="auto">
          <a:xfrm>
            <a:off x="5468889" y="1408810"/>
            <a:ext cx="3385049" cy="703675"/>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Autofit/>
          </a:bodyPr>
          <a:lstStyle/>
          <a:p>
            <a:pPr algn="ctr">
              <a:lnSpc>
                <a:spcPct val="120000"/>
              </a:lnSpc>
              <a:defRPr/>
            </a:pPr>
            <a:r>
              <a:rPr lang="ru-RU" sz="1700" b="1" u="sng" dirty="0">
                <a:solidFill>
                  <a:schemeClr val="tx2">
                    <a:lumMod val="50000"/>
                  </a:schemeClr>
                </a:solidFill>
              </a:rPr>
              <a:t>События</a:t>
            </a:r>
            <a:endParaRPr lang="ru-RU" sz="1700" b="1" dirty="0">
              <a:solidFill>
                <a:schemeClr val="tx2">
                  <a:lumMod val="50000"/>
                </a:schemeClr>
              </a:solidFill>
            </a:endParaRPr>
          </a:p>
        </p:txBody>
      </p:sp>
      <p:cxnSp>
        <p:nvCxnSpPr>
          <p:cNvPr id="12" name="Прямая со стрелкой 9"/>
          <p:cNvCxnSpPr>
            <a:cxnSpLocks noChangeShapeType="1"/>
            <a:stCxn id="6" idx="2"/>
            <a:endCxn id="9" idx="0"/>
          </p:cNvCxnSpPr>
          <p:nvPr/>
        </p:nvCxnSpPr>
        <p:spPr bwMode="auto">
          <a:xfrm>
            <a:off x="4580313" y="948692"/>
            <a:ext cx="2581101" cy="460118"/>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14" name="Прямая со стрелкой 9"/>
          <p:cNvCxnSpPr>
            <a:cxnSpLocks noChangeShapeType="1"/>
            <a:stCxn id="6" idx="2"/>
            <a:endCxn id="7" idx="0"/>
          </p:cNvCxnSpPr>
          <p:nvPr/>
        </p:nvCxnSpPr>
        <p:spPr bwMode="auto">
          <a:xfrm flipH="1">
            <a:off x="2123018" y="948692"/>
            <a:ext cx="2457295" cy="460116"/>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sp>
        <p:nvSpPr>
          <p:cNvPr id="43" name="AutoShape 6"/>
          <p:cNvSpPr>
            <a:spLocks noChangeArrowheads="1"/>
          </p:cNvSpPr>
          <p:nvPr/>
        </p:nvSpPr>
        <p:spPr bwMode="auto">
          <a:xfrm>
            <a:off x="1305098" y="2394442"/>
            <a:ext cx="6567055" cy="805958"/>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lnSpcReduction="10000"/>
          </a:bodyPr>
          <a:lstStyle/>
          <a:p>
            <a:pPr algn="ctr">
              <a:defRPr/>
            </a:pPr>
            <a:r>
              <a:rPr lang="ru-RU" sz="1400" dirty="0" err="1">
                <a:latin typeface="+mn-lt"/>
              </a:rPr>
              <a:t>Кондикционное</a:t>
            </a:r>
            <a:r>
              <a:rPr lang="ru-RU" sz="1400" dirty="0">
                <a:latin typeface="+mn-lt"/>
              </a:rPr>
              <a:t> обязательство возникает независимо от того, явилось ли неосновательное обогащение результатом поведения приобретателя имущества, потерпевшего, третьих лиц либо произошло помимо их воли</a:t>
            </a:r>
          </a:p>
        </p:txBody>
      </p:sp>
      <p:cxnSp>
        <p:nvCxnSpPr>
          <p:cNvPr id="45" name="Прямая со стрелкой 9"/>
          <p:cNvCxnSpPr>
            <a:cxnSpLocks noChangeShapeType="1"/>
            <a:stCxn id="6" idx="2"/>
            <a:endCxn id="43" idx="0"/>
          </p:cNvCxnSpPr>
          <p:nvPr/>
        </p:nvCxnSpPr>
        <p:spPr bwMode="auto">
          <a:xfrm>
            <a:off x="4580313" y="948692"/>
            <a:ext cx="8313" cy="1445750"/>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sp>
        <p:nvSpPr>
          <p:cNvPr id="25" name="AutoShape 5"/>
          <p:cNvSpPr>
            <a:spLocks noChangeArrowheads="1"/>
          </p:cNvSpPr>
          <p:nvPr/>
        </p:nvSpPr>
        <p:spPr bwMode="auto">
          <a:xfrm>
            <a:off x="430493" y="3576991"/>
            <a:ext cx="4158133" cy="756305"/>
          </a:xfrm>
          <a:prstGeom prst="roundRect">
            <a:avLst>
              <a:gd name="adj" fmla="val 16667"/>
            </a:avLst>
          </a:prstGeom>
          <a:solidFill>
            <a:schemeClr val="bg1">
              <a:lumMod val="20000"/>
              <a:lumOff val="80000"/>
            </a:schemeClr>
          </a:solidFill>
          <a:ln w="38100">
            <a:solidFill>
              <a:schemeClr val="bg1">
                <a:lumMod val="75000"/>
              </a:schemeClr>
            </a:solidFill>
            <a:round/>
            <a:headEnd/>
            <a:tailEnd/>
          </a:ln>
          <a:effectLst/>
        </p:spPr>
        <p:txBody>
          <a:bodyPr wrap="square" anchor="ctr"/>
          <a:lstStyle/>
          <a:p>
            <a:pPr marL="342900" indent="-342900" algn="ctr">
              <a:defRPr/>
            </a:pPr>
            <a:r>
              <a:rPr lang="ru-RU" sz="1600" b="1" dirty="0">
                <a:solidFill>
                  <a:schemeClr val="bg1">
                    <a:lumMod val="75000"/>
                  </a:schemeClr>
                </a:solidFill>
                <a:latin typeface="+mn-lt"/>
              </a:rPr>
              <a:t>Способы исполнения </a:t>
            </a:r>
            <a:r>
              <a:rPr lang="ru-RU" sz="1600" b="1" dirty="0" err="1">
                <a:solidFill>
                  <a:schemeClr val="bg1">
                    <a:lumMod val="75000"/>
                  </a:schemeClr>
                </a:solidFill>
                <a:latin typeface="+mn-lt"/>
              </a:rPr>
              <a:t>кондикционного</a:t>
            </a:r>
            <a:r>
              <a:rPr lang="ru-RU" sz="1600" b="1" dirty="0">
                <a:solidFill>
                  <a:schemeClr val="bg1">
                    <a:lumMod val="75000"/>
                  </a:schemeClr>
                </a:solidFill>
                <a:latin typeface="+mn-lt"/>
              </a:rPr>
              <a:t> обязательства</a:t>
            </a:r>
            <a:endParaRPr lang="ru-RU" sz="1600" b="1" dirty="0">
              <a:solidFill>
                <a:schemeClr val="bg1">
                  <a:lumMod val="75000"/>
                </a:schemeClr>
              </a:solidFill>
              <a:latin typeface="Tahoma" pitchFamily="34" charset="0"/>
            </a:endParaRPr>
          </a:p>
        </p:txBody>
      </p:sp>
      <p:sp>
        <p:nvSpPr>
          <p:cNvPr id="27" name="AutoShape 5"/>
          <p:cNvSpPr>
            <a:spLocks noChangeArrowheads="1"/>
          </p:cNvSpPr>
          <p:nvPr/>
        </p:nvSpPr>
        <p:spPr bwMode="auto">
          <a:xfrm>
            <a:off x="207553" y="4789654"/>
            <a:ext cx="2967909" cy="703677"/>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70000" lnSpcReduction="20000"/>
          </a:bodyPr>
          <a:lstStyle/>
          <a:p>
            <a:pPr algn="ctr">
              <a:lnSpc>
                <a:spcPct val="120000"/>
              </a:lnSpc>
              <a:defRPr/>
            </a:pPr>
            <a:r>
              <a:rPr lang="ru-RU" b="1" dirty="0">
                <a:solidFill>
                  <a:schemeClr val="tx2">
                    <a:lumMod val="50000"/>
                  </a:schemeClr>
                </a:solidFill>
              </a:rPr>
              <a:t>Возвращение неосновательного обогащения в натуре</a:t>
            </a:r>
          </a:p>
        </p:txBody>
      </p:sp>
      <p:sp>
        <p:nvSpPr>
          <p:cNvPr id="28" name="AutoShape 5"/>
          <p:cNvSpPr>
            <a:spLocks noChangeArrowheads="1"/>
          </p:cNvSpPr>
          <p:nvPr/>
        </p:nvSpPr>
        <p:spPr bwMode="auto">
          <a:xfrm>
            <a:off x="5468888" y="4856156"/>
            <a:ext cx="3385050" cy="703677"/>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85000" lnSpcReduction="10000"/>
          </a:bodyPr>
          <a:lstStyle/>
          <a:p>
            <a:pPr algn="ctr">
              <a:lnSpc>
                <a:spcPct val="120000"/>
              </a:lnSpc>
              <a:defRPr/>
            </a:pPr>
            <a:r>
              <a:rPr lang="ru-RU" b="1" dirty="0">
                <a:solidFill>
                  <a:schemeClr val="tx2">
                    <a:lumMod val="50000"/>
                  </a:schemeClr>
                </a:solidFill>
              </a:rPr>
              <a:t>Возмещение стоимости неосновательного обогащения</a:t>
            </a:r>
          </a:p>
        </p:txBody>
      </p:sp>
      <p:sp>
        <p:nvSpPr>
          <p:cNvPr id="37" name="AutoShape 5"/>
          <p:cNvSpPr>
            <a:spLocks noChangeArrowheads="1"/>
          </p:cNvSpPr>
          <p:nvPr/>
        </p:nvSpPr>
        <p:spPr bwMode="auto">
          <a:xfrm>
            <a:off x="2181209" y="5664149"/>
            <a:ext cx="5162202" cy="703677"/>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70000" lnSpcReduction="20000"/>
          </a:bodyPr>
          <a:lstStyle/>
          <a:p>
            <a:pPr algn="ctr">
              <a:lnSpc>
                <a:spcPct val="120000"/>
              </a:lnSpc>
              <a:defRPr/>
            </a:pPr>
            <a:r>
              <a:rPr lang="ru-RU" b="1" dirty="0">
                <a:solidFill>
                  <a:schemeClr val="tx2">
                    <a:lumMod val="50000"/>
                  </a:schemeClr>
                </a:solidFill>
              </a:rPr>
              <a:t>Восстановление прежнего положения, существовавшего до неосновательной передачи права</a:t>
            </a:r>
          </a:p>
        </p:txBody>
      </p:sp>
      <p:cxnSp>
        <p:nvCxnSpPr>
          <p:cNvPr id="38" name="Прямая со стрелкой 9"/>
          <p:cNvCxnSpPr>
            <a:cxnSpLocks noChangeShapeType="1"/>
            <a:stCxn id="25" idx="2"/>
            <a:endCxn id="28" idx="0"/>
          </p:cNvCxnSpPr>
          <p:nvPr/>
        </p:nvCxnSpPr>
        <p:spPr bwMode="auto">
          <a:xfrm>
            <a:off x="2509560" y="4333296"/>
            <a:ext cx="4651853" cy="522860"/>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39" name="Прямая со стрелкой 9"/>
          <p:cNvCxnSpPr>
            <a:cxnSpLocks noChangeShapeType="1"/>
            <a:stCxn id="25" idx="2"/>
            <a:endCxn id="27" idx="0"/>
          </p:cNvCxnSpPr>
          <p:nvPr/>
        </p:nvCxnSpPr>
        <p:spPr bwMode="auto">
          <a:xfrm flipH="1">
            <a:off x="1691508" y="4333296"/>
            <a:ext cx="818052" cy="456358"/>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44" name="Прямая со стрелкой 9"/>
          <p:cNvCxnSpPr>
            <a:cxnSpLocks noChangeShapeType="1"/>
            <a:stCxn id="25" idx="2"/>
            <a:endCxn id="37" idx="0"/>
          </p:cNvCxnSpPr>
          <p:nvPr/>
        </p:nvCxnSpPr>
        <p:spPr bwMode="auto">
          <a:xfrm>
            <a:off x="2509560" y="4333296"/>
            <a:ext cx="2252750" cy="1330853"/>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sp>
        <p:nvSpPr>
          <p:cNvPr id="55" name="AutoShape 5"/>
          <p:cNvSpPr>
            <a:spLocks noChangeArrowheads="1"/>
          </p:cNvSpPr>
          <p:nvPr/>
        </p:nvSpPr>
        <p:spPr bwMode="auto">
          <a:xfrm>
            <a:off x="5378335" y="3358342"/>
            <a:ext cx="3657601" cy="1193604"/>
          </a:xfrm>
          <a:prstGeom prst="roundRect">
            <a:avLst>
              <a:gd name="adj" fmla="val 16667"/>
            </a:avLst>
          </a:prstGeom>
          <a:solidFill>
            <a:schemeClr val="tx1">
              <a:lumMod val="95000"/>
            </a:schemeClr>
          </a:solidFill>
          <a:ln w="38100">
            <a:solidFill>
              <a:srgbClr val="FF0000"/>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62500" lnSpcReduction="20000"/>
          </a:bodyPr>
          <a:lstStyle/>
          <a:p>
            <a:pPr algn="ctr">
              <a:lnSpc>
                <a:spcPct val="120000"/>
              </a:lnSpc>
              <a:defRPr/>
            </a:pPr>
            <a:r>
              <a:rPr lang="ru-RU" b="1" dirty="0">
                <a:solidFill>
                  <a:srgbClr val="FF0000"/>
                </a:solidFill>
              </a:rPr>
              <a:t>Возмещение приобретателем потерпевшему неполученных доходов, начисление процентов за пользование чужими денежными средствами на сумму неосновательного обогащения.</a:t>
            </a:r>
          </a:p>
        </p:txBody>
      </p:sp>
      <p:cxnSp>
        <p:nvCxnSpPr>
          <p:cNvPr id="61" name="Прямая со стрелкой 9"/>
          <p:cNvCxnSpPr>
            <a:cxnSpLocks noChangeShapeType="1"/>
            <a:stCxn id="25" idx="3"/>
            <a:endCxn id="55" idx="1"/>
          </p:cNvCxnSpPr>
          <p:nvPr/>
        </p:nvCxnSpPr>
        <p:spPr bwMode="auto">
          <a:xfrm>
            <a:off x="4588626" y="3955144"/>
            <a:ext cx="789709" cy="0"/>
          </a:xfrm>
          <a:prstGeom prst="straightConnector1">
            <a:avLst/>
          </a:prstGeom>
          <a:noFill/>
          <a:ln w="38100" algn="ctr">
            <a:solidFill>
              <a:srgbClr val="FF0000"/>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3706045196"/>
      </p:ext>
    </p:extLst>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utoShape 5"/>
          <p:cNvSpPr>
            <a:spLocks noChangeArrowheads="1"/>
          </p:cNvSpPr>
          <p:nvPr/>
        </p:nvSpPr>
        <p:spPr bwMode="auto">
          <a:xfrm>
            <a:off x="798802" y="749036"/>
            <a:ext cx="7339358" cy="942627"/>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2000" b="1" dirty="0">
                <a:latin typeface="+mj-lt"/>
              </a:rPr>
              <a:t>Нормы о неосновательном обогащении подлежат применению к требованиям:</a:t>
            </a:r>
          </a:p>
        </p:txBody>
      </p:sp>
      <p:sp>
        <p:nvSpPr>
          <p:cNvPr id="11" name="Прямоугольник 10"/>
          <p:cNvSpPr/>
          <p:nvPr/>
        </p:nvSpPr>
        <p:spPr>
          <a:xfrm>
            <a:off x="8464918" y="586591"/>
            <a:ext cx="740971" cy="492443"/>
          </a:xfrm>
          <a:prstGeom prst="rect">
            <a:avLst/>
          </a:prstGeom>
        </p:spPr>
        <p:txBody>
          <a:bodyPr wrap="none">
            <a:spAutoFit/>
          </a:bodyPr>
          <a:lstStyle/>
          <a:p>
            <a:r>
              <a:rPr lang="ru-RU" sz="2600" b="1" dirty="0">
                <a:solidFill>
                  <a:srgbClr val="40464F"/>
                </a:solidFill>
              </a:rPr>
              <a:t>258</a:t>
            </a:r>
          </a:p>
        </p:txBody>
      </p:sp>
      <p:sp>
        <p:nvSpPr>
          <p:cNvPr id="38" name="AutoShape 5"/>
          <p:cNvSpPr>
            <a:spLocks noChangeArrowheads="1"/>
          </p:cNvSpPr>
          <p:nvPr/>
        </p:nvSpPr>
        <p:spPr bwMode="auto">
          <a:xfrm>
            <a:off x="654521" y="2490306"/>
            <a:ext cx="2947033" cy="1175594"/>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600" b="1" dirty="0">
                <a:solidFill>
                  <a:schemeClr val="tx2">
                    <a:lumMod val="50000"/>
                  </a:schemeClr>
                </a:solidFill>
              </a:rPr>
              <a:t>О возврате исполненного по недействительной сделке</a:t>
            </a:r>
          </a:p>
        </p:txBody>
      </p:sp>
      <p:sp>
        <p:nvSpPr>
          <p:cNvPr id="39" name="AutoShape 5"/>
          <p:cNvSpPr>
            <a:spLocks noChangeArrowheads="1"/>
          </p:cNvSpPr>
          <p:nvPr/>
        </p:nvSpPr>
        <p:spPr bwMode="auto">
          <a:xfrm>
            <a:off x="5361709" y="2547298"/>
            <a:ext cx="2992847" cy="1175594"/>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92500" lnSpcReduction="20000"/>
          </a:bodyPr>
          <a:lstStyle/>
          <a:p>
            <a:pPr algn="ctr">
              <a:lnSpc>
                <a:spcPct val="120000"/>
              </a:lnSpc>
              <a:defRPr/>
            </a:pPr>
            <a:r>
              <a:rPr lang="ru-RU" sz="1600" b="1" dirty="0">
                <a:solidFill>
                  <a:schemeClr val="tx2">
                    <a:lumMod val="50000"/>
                  </a:schemeClr>
                </a:solidFill>
              </a:rPr>
              <a:t>Одной стороны в обязательстве к другой о возврате исполненного по обязательству</a:t>
            </a:r>
          </a:p>
        </p:txBody>
      </p:sp>
      <p:cxnSp>
        <p:nvCxnSpPr>
          <p:cNvPr id="43" name="Прямая со стрелкой 9"/>
          <p:cNvCxnSpPr>
            <a:cxnSpLocks noChangeShapeType="1"/>
            <a:stCxn id="10" idx="2"/>
          </p:cNvCxnSpPr>
          <p:nvPr/>
        </p:nvCxnSpPr>
        <p:spPr bwMode="auto">
          <a:xfrm>
            <a:off x="4468481" y="1691663"/>
            <a:ext cx="826726" cy="2371506"/>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49" name="Прямая со стрелкой 9"/>
          <p:cNvCxnSpPr>
            <a:cxnSpLocks noChangeShapeType="1"/>
            <a:stCxn id="10" idx="2"/>
            <a:endCxn id="39" idx="0"/>
          </p:cNvCxnSpPr>
          <p:nvPr/>
        </p:nvCxnSpPr>
        <p:spPr bwMode="auto">
          <a:xfrm>
            <a:off x="4468481" y="1691663"/>
            <a:ext cx="2389652" cy="855635"/>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52" name="Прямая со стрелкой 9"/>
          <p:cNvCxnSpPr>
            <a:cxnSpLocks noChangeShapeType="1"/>
            <a:stCxn id="10" idx="2"/>
          </p:cNvCxnSpPr>
          <p:nvPr/>
        </p:nvCxnSpPr>
        <p:spPr bwMode="auto">
          <a:xfrm flipH="1">
            <a:off x="3715789" y="1691663"/>
            <a:ext cx="752692" cy="2371505"/>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56" name="Прямая со стрелкой 9"/>
          <p:cNvCxnSpPr>
            <a:cxnSpLocks noChangeShapeType="1"/>
            <a:stCxn id="10" idx="2"/>
            <a:endCxn id="38" idx="0"/>
          </p:cNvCxnSpPr>
          <p:nvPr/>
        </p:nvCxnSpPr>
        <p:spPr bwMode="auto">
          <a:xfrm flipH="1">
            <a:off x="2128038" y="1691663"/>
            <a:ext cx="2340443" cy="798643"/>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sp>
        <p:nvSpPr>
          <p:cNvPr id="33" name="AutoShape 5"/>
          <p:cNvSpPr>
            <a:spLocks noChangeArrowheads="1"/>
          </p:cNvSpPr>
          <p:nvPr/>
        </p:nvSpPr>
        <p:spPr bwMode="auto">
          <a:xfrm>
            <a:off x="1373760" y="4063169"/>
            <a:ext cx="2719267" cy="1298540"/>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400" b="1" dirty="0">
                <a:solidFill>
                  <a:schemeClr val="tx2">
                    <a:lumMod val="50000"/>
                  </a:schemeClr>
                </a:solidFill>
              </a:rPr>
              <a:t>Об истребовании имущества собственником из чужого незаконного владения</a:t>
            </a:r>
          </a:p>
        </p:txBody>
      </p:sp>
      <p:sp>
        <p:nvSpPr>
          <p:cNvPr id="16" name="AutoShape 5"/>
          <p:cNvSpPr>
            <a:spLocks noChangeArrowheads="1"/>
          </p:cNvSpPr>
          <p:nvPr/>
        </p:nvSpPr>
        <p:spPr bwMode="auto">
          <a:xfrm>
            <a:off x="4555374" y="4063168"/>
            <a:ext cx="2992847" cy="1298541"/>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85000" lnSpcReduction="20000"/>
          </a:bodyPr>
          <a:lstStyle/>
          <a:p>
            <a:pPr algn="ctr">
              <a:lnSpc>
                <a:spcPct val="120000"/>
              </a:lnSpc>
              <a:defRPr/>
            </a:pPr>
            <a:r>
              <a:rPr lang="ru-RU" sz="1600" b="1" dirty="0">
                <a:solidFill>
                  <a:schemeClr val="tx2">
                    <a:lumMod val="50000"/>
                  </a:schemeClr>
                </a:solidFill>
              </a:rPr>
              <a:t>О возмещении вреда, </a:t>
            </a:r>
          </a:p>
          <a:p>
            <a:pPr algn="ctr">
              <a:lnSpc>
                <a:spcPct val="120000"/>
              </a:lnSpc>
              <a:defRPr/>
            </a:pPr>
            <a:r>
              <a:rPr lang="ru-RU" sz="1600" b="1" dirty="0">
                <a:solidFill>
                  <a:schemeClr val="tx2">
                    <a:lumMod val="50000"/>
                  </a:schemeClr>
                </a:solidFill>
              </a:rPr>
              <a:t>в том числе причиненного недобросовестным поведением обогатившегося лица</a:t>
            </a:r>
          </a:p>
        </p:txBody>
      </p:sp>
    </p:spTree>
    <p:extLst>
      <p:ext uri="{BB962C8B-B14F-4D97-AF65-F5344CB8AC3E}">
        <p14:creationId xmlns:p14="http://schemas.microsoft.com/office/powerpoint/2010/main" val="1134998224"/>
      </p:ext>
    </p:extLst>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utoShape 5"/>
          <p:cNvSpPr>
            <a:spLocks noChangeArrowheads="1"/>
          </p:cNvSpPr>
          <p:nvPr/>
        </p:nvSpPr>
        <p:spPr bwMode="auto">
          <a:xfrm>
            <a:off x="798802" y="749036"/>
            <a:ext cx="7339358" cy="942627"/>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lstStyle/>
          <a:p>
            <a:pPr marL="342900" indent="-342900" algn="ctr">
              <a:defRPr/>
            </a:pPr>
            <a:r>
              <a:rPr lang="ru-RU" sz="2000" b="1" dirty="0">
                <a:latin typeface="+mj-lt"/>
              </a:rPr>
              <a:t>Не подлежат возврату в качестве неосновательного обогащения:</a:t>
            </a:r>
          </a:p>
        </p:txBody>
      </p:sp>
      <p:sp>
        <p:nvSpPr>
          <p:cNvPr id="11" name="Прямоугольник 10"/>
          <p:cNvSpPr/>
          <p:nvPr/>
        </p:nvSpPr>
        <p:spPr>
          <a:xfrm>
            <a:off x="8498690" y="586591"/>
            <a:ext cx="740971" cy="492443"/>
          </a:xfrm>
          <a:prstGeom prst="rect">
            <a:avLst/>
          </a:prstGeom>
        </p:spPr>
        <p:txBody>
          <a:bodyPr wrap="none">
            <a:spAutoFit/>
          </a:bodyPr>
          <a:lstStyle/>
          <a:p>
            <a:r>
              <a:rPr lang="ru-RU" sz="2600" b="1" dirty="0">
                <a:solidFill>
                  <a:srgbClr val="40464F"/>
                </a:solidFill>
              </a:rPr>
              <a:t>259</a:t>
            </a:r>
          </a:p>
        </p:txBody>
      </p:sp>
      <p:sp>
        <p:nvSpPr>
          <p:cNvPr id="38" name="AutoShape 5"/>
          <p:cNvSpPr>
            <a:spLocks noChangeArrowheads="1"/>
          </p:cNvSpPr>
          <p:nvPr/>
        </p:nvSpPr>
        <p:spPr bwMode="auto">
          <a:xfrm>
            <a:off x="654521" y="2490306"/>
            <a:ext cx="2947033" cy="1175594"/>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77500" lnSpcReduction="20000"/>
          </a:bodyPr>
          <a:lstStyle/>
          <a:p>
            <a:pPr algn="ctr">
              <a:lnSpc>
                <a:spcPct val="120000"/>
              </a:lnSpc>
              <a:defRPr/>
            </a:pPr>
            <a:r>
              <a:rPr lang="ru-RU" sz="1600" b="1" dirty="0">
                <a:solidFill>
                  <a:schemeClr val="tx2">
                    <a:lumMod val="50000"/>
                  </a:schemeClr>
                </a:solidFill>
              </a:rPr>
              <a:t>Имущество, переданное во исполнение обязательства до наступления срока исполнения, если иное не предусмотрено обязательством</a:t>
            </a:r>
          </a:p>
        </p:txBody>
      </p:sp>
      <p:sp>
        <p:nvSpPr>
          <p:cNvPr id="39" name="AutoShape 5"/>
          <p:cNvSpPr>
            <a:spLocks noChangeArrowheads="1"/>
          </p:cNvSpPr>
          <p:nvPr/>
        </p:nvSpPr>
        <p:spPr bwMode="auto">
          <a:xfrm>
            <a:off x="5361709" y="2490306"/>
            <a:ext cx="2992847" cy="1175594"/>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92500" lnSpcReduction="20000"/>
          </a:bodyPr>
          <a:lstStyle/>
          <a:p>
            <a:pPr algn="ctr">
              <a:lnSpc>
                <a:spcPct val="120000"/>
              </a:lnSpc>
              <a:defRPr/>
            </a:pPr>
            <a:r>
              <a:rPr lang="ru-RU" sz="1600" b="1" dirty="0">
                <a:solidFill>
                  <a:schemeClr val="tx2">
                    <a:lumMod val="50000"/>
                  </a:schemeClr>
                </a:solidFill>
              </a:rPr>
              <a:t>Имущество, переданное во исполнение обязательства по истечение срока исковой давности</a:t>
            </a:r>
          </a:p>
        </p:txBody>
      </p:sp>
      <p:cxnSp>
        <p:nvCxnSpPr>
          <p:cNvPr id="43" name="Прямая со стрелкой 9"/>
          <p:cNvCxnSpPr>
            <a:cxnSpLocks noChangeShapeType="1"/>
            <a:stCxn id="10" idx="2"/>
          </p:cNvCxnSpPr>
          <p:nvPr/>
        </p:nvCxnSpPr>
        <p:spPr bwMode="auto">
          <a:xfrm>
            <a:off x="4468481" y="1691663"/>
            <a:ext cx="826726" cy="2371506"/>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49" name="Прямая со стрелкой 9"/>
          <p:cNvCxnSpPr>
            <a:cxnSpLocks noChangeShapeType="1"/>
            <a:stCxn id="10" idx="2"/>
            <a:endCxn id="39" idx="0"/>
          </p:cNvCxnSpPr>
          <p:nvPr/>
        </p:nvCxnSpPr>
        <p:spPr bwMode="auto">
          <a:xfrm>
            <a:off x="4468481" y="1691663"/>
            <a:ext cx="2389652" cy="798643"/>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52" name="Прямая со стрелкой 9"/>
          <p:cNvCxnSpPr>
            <a:cxnSpLocks noChangeShapeType="1"/>
            <a:stCxn id="10" idx="2"/>
          </p:cNvCxnSpPr>
          <p:nvPr/>
        </p:nvCxnSpPr>
        <p:spPr bwMode="auto">
          <a:xfrm flipH="1">
            <a:off x="3715789" y="1691663"/>
            <a:ext cx="752692" cy="2371505"/>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cxnSp>
        <p:nvCxnSpPr>
          <p:cNvPr id="56" name="Прямая со стрелкой 9"/>
          <p:cNvCxnSpPr>
            <a:cxnSpLocks noChangeShapeType="1"/>
            <a:stCxn id="10" idx="2"/>
            <a:endCxn id="38" idx="0"/>
          </p:cNvCxnSpPr>
          <p:nvPr/>
        </p:nvCxnSpPr>
        <p:spPr bwMode="auto">
          <a:xfrm flipH="1">
            <a:off x="2128038" y="1691663"/>
            <a:ext cx="2340443" cy="798643"/>
          </a:xfrm>
          <a:prstGeom prst="straightConnector1">
            <a:avLst/>
          </a:prstGeom>
          <a:noFill/>
          <a:ln w="38100" algn="ctr">
            <a:solidFill>
              <a:schemeClr val="tx2"/>
            </a:solidFill>
            <a:round/>
            <a:headEnd/>
            <a:tailEnd type="arrow" w="med" len="med"/>
          </a:ln>
          <a:effectLst>
            <a:outerShdw dist="23000" dir="5400000" rotWithShape="0">
              <a:srgbClr val="000000">
                <a:alpha val="34999"/>
              </a:srgbClr>
            </a:outerShdw>
          </a:effectLst>
        </p:spPr>
      </p:cxnSp>
      <p:sp>
        <p:nvSpPr>
          <p:cNvPr id="33" name="AutoShape 5"/>
          <p:cNvSpPr>
            <a:spLocks noChangeArrowheads="1"/>
          </p:cNvSpPr>
          <p:nvPr/>
        </p:nvSpPr>
        <p:spPr bwMode="auto">
          <a:xfrm>
            <a:off x="882287" y="4063167"/>
            <a:ext cx="3407080" cy="1963559"/>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lnSpcReduction="10000"/>
          </a:bodyPr>
          <a:lstStyle/>
          <a:p>
            <a:pPr algn="ctr">
              <a:lnSpc>
                <a:spcPct val="120000"/>
              </a:lnSpc>
              <a:defRPr/>
            </a:pPr>
            <a:r>
              <a:rPr lang="ru-RU" sz="1400" b="1" dirty="0">
                <a:solidFill>
                  <a:schemeClr val="tx2">
                    <a:lumMod val="50000"/>
                  </a:schemeClr>
                </a:solidFill>
              </a:rPr>
              <a:t>Заработная плата и иные денежные средства, предоставленные гражданину в качестве средства к существованию, при отсутствии недобросовестности с его стороны и счетной ошибки</a:t>
            </a:r>
          </a:p>
        </p:txBody>
      </p:sp>
      <p:sp>
        <p:nvSpPr>
          <p:cNvPr id="16" name="AutoShape 5"/>
          <p:cNvSpPr>
            <a:spLocks noChangeArrowheads="1"/>
          </p:cNvSpPr>
          <p:nvPr/>
        </p:nvSpPr>
        <p:spPr bwMode="auto">
          <a:xfrm>
            <a:off x="4564826" y="4063169"/>
            <a:ext cx="3407080" cy="1963558"/>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fontScale="77500" lnSpcReduction="20000"/>
          </a:bodyPr>
          <a:lstStyle/>
          <a:p>
            <a:pPr algn="ctr">
              <a:lnSpc>
                <a:spcPct val="120000"/>
              </a:lnSpc>
              <a:defRPr/>
            </a:pPr>
            <a:r>
              <a:rPr lang="ru-RU" sz="1600" b="1" dirty="0">
                <a:solidFill>
                  <a:schemeClr val="tx2">
                    <a:lumMod val="50000"/>
                  </a:schemeClr>
                </a:solidFill>
              </a:rPr>
              <a:t>Денежные суммы и иное имущество, предоставленные во исполнение несуществующего обязательства, если приобретатель докажет, что лицо, требующее возврата имущества, знало об отсутствии обязательства либо предоставило имущество в целях благотворительности</a:t>
            </a:r>
          </a:p>
        </p:txBody>
      </p:sp>
    </p:spTree>
    <p:extLst>
      <p:ext uri="{BB962C8B-B14F-4D97-AF65-F5344CB8AC3E}">
        <p14:creationId xmlns:p14="http://schemas.microsoft.com/office/powerpoint/2010/main" val="20660232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268760"/>
            <a:ext cx="8229600" cy="4487863"/>
          </a:xfrm>
          <a:effectLst>
            <a:innerShdw blurRad="63500" dist="50800" dir="13500000">
              <a:prstClr val="black">
                <a:alpha val="50000"/>
              </a:prstClr>
            </a:innerShdw>
          </a:effectLst>
        </p:spPr>
        <p:txBody>
          <a:bodyPr>
            <a:normAutofit/>
          </a:bodyPr>
          <a:lstStyle/>
          <a:p>
            <a:pPr algn="ctr">
              <a:defRPr/>
            </a:pPr>
            <a:r>
              <a:rPr lang="ru-RU" b="1" dirty="0"/>
              <a:t/>
            </a:r>
            <a:br>
              <a:rPr lang="ru-RU" b="1" dirty="0"/>
            </a:br>
            <a:r>
              <a:rPr lang="ru-RU" sz="2800" b="1" dirty="0"/>
              <a:t>Тема 2:</a:t>
            </a:r>
            <a:br>
              <a:rPr lang="ru-RU" sz="2800" b="1" dirty="0"/>
            </a:br>
            <a:r>
              <a:rPr lang="ru-RU" sz="2800" b="1" dirty="0"/>
              <a:t> </a:t>
            </a:r>
            <a:br>
              <a:rPr lang="ru-RU" sz="2800" b="1" dirty="0"/>
            </a:br>
            <a:r>
              <a:rPr lang="ru-RU" sz="2800" b="1" dirty="0"/>
              <a:t>Заключение гражданско-правового договора и перемена лиц в договорном обязательстве</a:t>
            </a:r>
            <a:br>
              <a:rPr lang="ru-RU" sz="2800" b="1" dirty="0"/>
            </a:br>
            <a:r>
              <a:rPr lang="ru-RU" sz="2800" b="1" dirty="0"/>
              <a:t/>
            </a:r>
            <a:br>
              <a:rPr lang="ru-RU" sz="2800" b="1" dirty="0"/>
            </a:br>
            <a:r>
              <a:rPr lang="ru-RU" sz="2800" b="1" dirty="0"/>
              <a:t/>
            </a:r>
            <a:br>
              <a:rPr lang="ru-RU" sz="2800" b="1" dirty="0"/>
            </a:br>
            <a:endParaRPr lang="ru-RU" dirty="0"/>
          </a:p>
        </p:txBody>
      </p:sp>
      <p:sp>
        <p:nvSpPr>
          <p:cNvPr id="4" name="TextBox 3"/>
          <p:cNvSpPr txBox="1"/>
          <p:nvPr/>
        </p:nvSpPr>
        <p:spPr>
          <a:xfrm>
            <a:off x="8528249" y="548680"/>
            <a:ext cx="641121" cy="861774"/>
          </a:xfrm>
          <a:prstGeom prst="rect">
            <a:avLst/>
          </a:prstGeom>
          <a:noFill/>
        </p:spPr>
        <p:txBody>
          <a:bodyPr wrap="none" rtlCol="0">
            <a:spAutoFit/>
          </a:bodyPr>
          <a:lstStyle/>
          <a:p>
            <a:r>
              <a:rPr lang="ru-RU" sz="3200" b="1" dirty="0">
                <a:solidFill>
                  <a:srgbClr val="40464F"/>
                </a:solidFill>
              </a:rPr>
              <a:t>26</a:t>
            </a:r>
          </a:p>
          <a:p>
            <a:endParaRPr lang="ru-RU" dirty="0"/>
          </a:p>
        </p:txBody>
      </p:sp>
    </p:spTree>
    <p:extLst>
      <p:ext uri="{BB962C8B-B14F-4D97-AF65-F5344CB8AC3E}">
        <p14:creationId xmlns:p14="http://schemas.microsoft.com/office/powerpoint/2010/main" val="3322345531"/>
      </p:ext>
    </p:extLst>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95536" y="116632"/>
            <a:ext cx="7879222" cy="4001095"/>
          </a:xfrm>
          <a:prstGeom prst="rect">
            <a:avLst/>
          </a:prstGeom>
        </p:spPr>
        <p:txBody>
          <a:bodyPr wrap="square">
            <a:spAutoFit/>
          </a:bodyPr>
          <a:lstStyle/>
          <a:p>
            <a:pPr algn="ctr" eaLnBrk="0" fontAlgn="base" hangingPunct="0">
              <a:spcBef>
                <a:spcPct val="0"/>
              </a:spcBef>
              <a:spcAft>
                <a:spcPct val="0"/>
              </a:spcAft>
              <a:defRPr/>
            </a:pPr>
            <a:r>
              <a:rPr lang="ru-RU" sz="1600" kern="0" dirty="0"/>
              <a:t>Гражданское право (особенная часть)</a:t>
            </a:r>
          </a:p>
          <a:p>
            <a:pPr algn="ctr" eaLnBrk="0" fontAlgn="base" hangingPunct="0">
              <a:spcBef>
                <a:spcPct val="0"/>
              </a:spcBef>
              <a:spcAft>
                <a:spcPct val="0"/>
              </a:spcAft>
              <a:defRPr/>
            </a:pPr>
            <a:r>
              <a:rPr lang="ru-RU" sz="1600" kern="0" dirty="0"/>
              <a:t>направление подготовки </a:t>
            </a:r>
          </a:p>
          <a:p>
            <a:pPr algn="ctr" eaLnBrk="0" fontAlgn="base" hangingPunct="0">
              <a:spcBef>
                <a:spcPct val="0"/>
              </a:spcBef>
              <a:spcAft>
                <a:spcPct val="0"/>
              </a:spcAft>
              <a:defRPr/>
            </a:pPr>
            <a:r>
              <a:rPr lang="ru-RU" sz="1600" kern="0" dirty="0"/>
              <a:t>«Правовое обеспечение национальной безопасности»</a:t>
            </a:r>
          </a:p>
          <a:p>
            <a:pPr algn="ctr" eaLnBrk="0" fontAlgn="base" hangingPunct="0">
              <a:spcBef>
                <a:spcPct val="0"/>
              </a:spcBef>
              <a:spcAft>
                <a:spcPct val="0"/>
              </a:spcAft>
              <a:defRPr/>
            </a:pPr>
            <a:r>
              <a:rPr lang="ru-RU" sz="1600" kern="0" dirty="0"/>
              <a:t>(уровень </a:t>
            </a:r>
            <a:r>
              <a:rPr lang="ru-RU" sz="1600" kern="0" dirty="0" err="1"/>
              <a:t>специалитета</a:t>
            </a:r>
            <a:r>
              <a:rPr lang="ru-RU" sz="1600" kern="0" dirty="0"/>
              <a:t>)</a:t>
            </a:r>
          </a:p>
          <a:p>
            <a:pPr algn="ctr" eaLnBrk="0" fontAlgn="base" hangingPunct="0">
              <a:spcBef>
                <a:spcPct val="0"/>
              </a:spcBef>
              <a:spcAft>
                <a:spcPct val="0"/>
              </a:spcAft>
              <a:defRPr/>
            </a:pPr>
            <a:endParaRPr lang="ru-RU" sz="28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Модуль 9. Внедоговорные </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(правоохранительные) обязательства</a:t>
            </a:r>
          </a:p>
          <a:p>
            <a:pPr algn="ctr" eaLnBrk="0" fontAlgn="base" hangingPunct="0">
              <a:spcBef>
                <a:spcPct val="0"/>
              </a:spcBef>
              <a:spcAft>
                <a:spcPct val="0"/>
              </a:spcAft>
              <a:defRPr/>
            </a:pP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      Лекция. Тема 1.</a:t>
            </a:r>
            <a:r>
              <a:rPr lang="en-US" sz="2400" b="1" kern="0" dirty="0">
                <a:solidFill>
                  <a:srgbClr val="FF8600"/>
                </a:solidFill>
                <a:effectLst>
                  <a:outerShdw blurRad="38100" dist="38100" dir="2700000" algn="tl">
                    <a:srgbClr val="000000"/>
                  </a:outerShdw>
                </a:effectLst>
              </a:rPr>
              <a:t>    </a:t>
            </a: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Обязательства, возникшие вследствие неосновательного обогащения</a:t>
            </a:r>
          </a:p>
        </p:txBody>
      </p:sp>
      <p:sp>
        <p:nvSpPr>
          <p:cNvPr id="4" name="TextBox 3"/>
          <p:cNvSpPr txBox="1"/>
          <p:nvPr/>
        </p:nvSpPr>
        <p:spPr>
          <a:xfrm>
            <a:off x="8438593" y="610935"/>
            <a:ext cx="827584" cy="461665"/>
          </a:xfrm>
          <a:prstGeom prst="rect">
            <a:avLst/>
          </a:prstGeom>
          <a:noFill/>
        </p:spPr>
        <p:txBody>
          <a:bodyPr wrap="square" rtlCol="0">
            <a:spAutoFit/>
          </a:bodyPr>
          <a:lstStyle/>
          <a:p>
            <a:pPr algn="ctr" fontAlgn="base">
              <a:spcBef>
                <a:spcPct val="0"/>
              </a:spcBef>
              <a:spcAft>
                <a:spcPct val="0"/>
              </a:spcAft>
            </a:pPr>
            <a:r>
              <a:rPr lang="ru-RU" sz="2400" b="1" dirty="0">
                <a:solidFill>
                  <a:srgbClr val="40464F"/>
                </a:solidFill>
              </a:rPr>
              <a:t>255</a:t>
            </a:r>
          </a:p>
        </p:txBody>
      </p:sp>
      <p:sp>
        <p:nvSpPr>
          <p:cNvPr id="2" name="Прямоугольник 1">
            <a:extLst>
              <a:ext uri="{FF2B5EF4-FFF2-40B4-BE49-F238E27FC236}">
                <a16:creationId xmlns:a16="http://schemas.microsoft.com/office/drawing/2014/main" xmlns="" id="{BAF947E1-F662-2947-B638-E7DE2ED7AE65}"/>
              </a:ext>
            </a:extLst>
          </p:cNvPr>
          <p:cNvSpPr/>
          <p:nvPr/>
        </p:nvSpPr>
        <p:spPr>
          <a:xfrm>
            <a:off x="4132707" y="5142216"/>
            <a:ext cx="4572000" cy="1323439"/>
          </a:xfrm>
          <a:prstGeom prst="rect">
            <a:avLst/>
          </a:prstGeom>
        </p:spPr>
        <p:txBody>
          <a:bodyPr>
            <a:spAutoFit/>
          </a:bodyPr>
          <a:lstStyle/>
          <a:p>
            <a:pPr algn="r">
              <a:defRPr/>
            </a:pPr>
            <a:r>
              <a:rPr lang="ru-RU" sz="1600" b="1" dirty="0">
                <a:effectLst>
                  <a:outerShdw blurRad="38100" dist="38100" dir="2700000" algn="tl">
                    <a:srgbClr val="000000">
                      <a:alpha val="43137"/>
                    </a:srgbClr>
                  </a:outerShdw>
                </a:effectLst>
              </a:rPr>
              <a:t>Козлова Елена Борисовна</a:t>
            </a:r>
            <a:r>
              <a:rPr lang="ru-RU" sz="1600" dirty="0">
                <a:effectLst>
                  <a:outerShdw blurRad="38100" dist="38100" dir="2700000" algn="tl">
                    <a:srgbClr val="000000">
                      <a:alpha val="43137"/>
                    </a:srgbClr>
                  </a:outerShdw>
                </a:effectLst>
              </a:rPr>
              <a:t> </a:t>
            </a:r>
          </a:p>
          <a:p>
            <a:pPr algn="r">
              <a:defRPr/>
            </a:pPr>
            <a:r>
              <a:rPr lang="ru-RU" sz="1600" dirty="0">
                <a:effectLst>
                  <a:outerShdw blurRad="38100" dist="38100" dir="2700000" algn="tl">
                    <a:srgbClr val="000000">
                      <a:alpha val="43137"/>
                    </a:srgbClr>
                  </a:outerShdw>
                </a:effectLst>
              </a:rPr>
              <a:t>профессор кафедры  гражданского и предпринимательского права</a:t>
            </a:r>
          </a:p>
          <a:p>
            <a:pPr algn="r">
              <a:defRPr/>
            </a:pPr>
            <a:r>
              <a:rPr lang="ru-RU" sz="1600" dirty="0">
                <a:effectLst>
                  <a:outerShdw blurRad="38100" dist="38100" dir="2700000" algn="tl">
                    <a:srgbClr val="000000">
                      <a:alpha val="43137"/>
                    </a:srgbClr>
                  </a:outerShdw>
                </a:effectLst>
              </a:rPr>
              <a:t>ВГУЮ (РПА Минюста России),</a:t>
            </a:r>
          </a:p>
          <a:p>
            <a:pPr algn="r">
              <a:defRPr/>
            </a:pPr>
            <a:r>
              <a:rPr lang="ru-RU" sz="1600" dirty="0">
                <a:effectLst>
                  <a:outerShdw blurRad="38100" dist="38100" dir="2700000" algn="tl">
                    <a:srgbClr val="000000">
                      <a:alpha val="43137"/>
                    </a:srgbClr>
                  </a:outerShdw>
                </a:effectLst>
              </a:rPr>
              <a:t>доктор юридических наук, доцент</a:t>
            </a:r>
          </a:p>
        </p:txBody>
      </p:sp>
      <p:sp>
        <p:nvSpPr>
          <p:cNvPr id="3" name="Прямоугольник 2">
            <a:extLst>
              <a:ext uri="{FF2B5EF4-FFF2-40B4-BE49-F238E27FC236}">
                <a16:creationId xmlns:a16="http://schemas.microsoft.com/office/drawing/2014/main" xmlns="" id="{73200973-370E-4D49-826C-79771E85D82B}"/>
              </a:ext>
            </a:extLst>
          </p:cNvPr>
          <p:cNvSpPr/>
          <p:nvPr/>
        </p:nvSpPr>
        <p:spPr>
          <a:xfrm>
            <a:off x="676809" y="6190734"/>
            <a:ext cx="2436071" cy="369332"/>
          </a:xfrm>
          <a:prstGeom prst="rect">
            <a:avLst/>
          </a:prstGeom>
        </p:spPr>
        <p:txBody>
          <a:bodyPr wrap="none">
            <a:spAutoFit/>
          </a:bodyPr>
          <a:lstStyle/>
          <a:p>
            <a:r>
              <a:rPr lang="ru-RU" dirty="0"/>
              <a:t>© Козлова Е.Б., 2020</a:t>
            </a:r>
          </a:p>
        </p:txBody>
      </p:sp>
    </p:spTree>
    <p:extLst>
      <p:ext uri="{BB962C8B-B14F-4D97-AF65-F5344CB8AC3E}">
        <p14:creationId xmlns:p14="http://schemas.microsoft.com/office/powerpoint/2010/main" val="2629489661"/>
      </p:ext>
    </p:extLst>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666572" y="1366927"/>
            <a:ext cx="7879222" cy="2246769"/>
          </a:xfrm>
          <a:prstGeom prst="rect">
            <a:avLst/>
          </a:prstGeom>
        </p:spPr>
        <p:txBody>
          <a:bodyPr wrap="square">
            <a:spAutoFit/>
          </a:bodyPr>
          <a:lstStyle/>
          <a:p>
            <a:pPr algn="ctr" eaLnBrk="0" hangingPunct="0">
              <a:defRPr/>
            </a:pPr>
            <a:r>
              <a:rPr lang="ru-RU" sz="2800" b="1" kern="0" dirty="0">
                <a:solidFill>
                  <a:schemeClr val="tx2"/>
                </a:solidFill>
                <a:effectLst>
                  <a:outerShdw blurRad="38100" dist="38100" dir="2700000" algn="tl">
                    <a:srgbClr val="000000"/>
                  </a:outerShdw>
                </a:effectLst>
                <a:latin typeface="+mn-lt"/>
              </a:rPr>
              <a:t>Тема 5.6.</a:t>
            </a:r>
          </a:p>
          <a:p>
            <a:pPr algn="ctr" eaLnBrk="0" hangingPunct="0">
              <a:defRPr/>
            </a:pPr>
            <a:endParaRPr lang="ru-RU" sz="2800" b="1" kern="0" dirty="0">
              <a:solidFill>
                <a:schemeClr val="tx2"/>
              </a:solidFill>
              <a:effectLst>
                <a:outerShdw blurRad="38100" dist="38100" dir="2700000" algn="tl">
                  <a:srgbClr val="000000"/>
                </a:outerShdw>
              </a:effectLst>
              <a:latin typeface="+mn-lt"/>
            </a:endParaRPr>
          </a:p>
          <a:p>
            <a:pPr algn="ctr" eaLnBrk="0" hangingPunct="0">
              <a:defRPr/>
            </a:pPr>
            <a:r>
              <a:rPr lang="ru-RU" sz="2800" b="1" dirty="0">
                <a:solidFill>
                  <a:schemeClr val="tx2"/>
                </a:solidFill>
              </a:rPr>
              <a:t>Права на результаты интеллектуальной деятельности и средства индивидуализации</a:t>
            </a:r>
          </a:p>
        </p:txBody>
      </p:sp>
      <p:sp>
        <p:nvSpPr>
          <p:cNvPr id="4" name="TextBox 3"/>
          <p:cNvSpPr txBox="1"/>
          <p:nvPr/>
        </p:nvSpPr>
        <p:spPr>
          <a:xfrm>
            <a:off x="8487915" y="615182"/>
            <a:ext cx="827584" cy="492443"/>
          </a:xfrm>
          <a:prstGeom prst="rect">
            <a:avLst/>
          </a:prstGeom>
          <a:noFill/>
        </p:spPr>
        <p:txBody>
          <a:bodyPr wrap="square" rtlCol="0">
            <a:spAutoFit/>
          </a:bodyPr>
          <a:lstStyle/>
          <a:p>
            <a:r>
              <a:rPr lang="ru-RU" sz="2600" b="1" dirty="0">
                <a:solidFill>
                  <a:srgbClr val="40464F"/>
                </a:solidFill>
              </a:rPr>
              <a:t>225</a:t>
            </a:r>
          </a:p>
        </p:txBody>
      </p:sp>
    </p:spTree>
    <p:extLst>
      <p:ext uri="{BB962C8B-B14F-4D97-AF65-F5344CB8AC3E}">
        <p14:creationId xmlns:p14="http://schemas.microsoft.com/office/powerpoint/2010/main" val="4085610657"/>
      </p:ext>
    </p:extLst>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583001"/>
          </a:xfrm>
        </p:spPr>
        <p:txBody>
          <a:bodyPr>
            <a:normAutofit/>
          </a:bodyPr>
          <a:lstStyle/>
          <a:p>
            <a:pPr algn="ctr">
              <a:defRPr/>
            </a:pPr>
            <a:r>
              <a:rPr lang="ru-RU" sz="2400" b="1" dirty="0">
                <a:solidFill>
                  <a:srgbClr val="FF8600"/>
                </a:solidFill>
              </a:rPr>
              <a:t>Объекты интеллектуальных прав</a:t>
            </a:r>
            <a:endParaRPr lang="ru-RU" sz="2400" dirty="0">
              <a:solidFill>
                <a:srgbClr val="FF8600"/>
              </a:solidFill>
            </a:endParaRPr>
          </a:p>
        </p:txBody>
      </p:sp>
      <p:sp>
        <p:nvSpPr>
          <p:cNvPr id="24" name="AutoShape 6"/>
          <p:cNvSpPr>
            <a:spLocks noChangeArrowheads="1"/>
          </p:cNvSpPr>
          <p:nvPr/>
        </p:nvSpPr>
        <p:spPr bwMode="auto">
          <a:xfrm>
            <a:off x="2828843" y="1000126"/>
            <a:ext cx="6014216" cy="3562350"/>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Autofit/>
          </a:bodyPr>
          <a:lstStyle/>
          <a:p>
            <a:pPr algn="ctr">
              <a:defRPr/>
            </a:pPr>
            <a:r>
              <a:rPr lang="ru-RU" sz="1400" dirty="0">
                <a:latin typeface="+mn-lt"/>
              </a:rPr>
              <a:t>Ст. 1259 содержит открытый перечень данных объектов: литературные, художественные, музыкальные и т.д.</a:t>
            </a:r>
          </a:p>
          <a:p>
            <a:pPr algn="ctr">
              <a:defRPr/>
            </a:pPr>
            <a:endParaRPr lang="ru-RU" sz="800" dirty="0">
              <a:latin typeface="+mn-lt"/>
            </a:endParaRPr>
          </a:p>
          <a:p>
            <a:pPr lvl="0" algn="ctr" eaLnBrk="0" hangingPunct="0">
              <a:spcBef>
                <a:spcPct val="20000"/>
              </a:spcBef>
              <a:buClr>
                <a:schemeClr val="hlink"/>
              </a:buClr>
              <a:buSzPct val="65000"/>
              <a:defRPr/>
            </a:pPr>
            <a:r>
              <a:rPr lang="ru-RU" sz="1400" dirty="0">
                <a:latin typeface="+mn-lt"/>
              </a:rPr>
              <a:t>Литературное произведение: </a:t>
            </a:r>
            <a:r>
              <a:rPr lang="ru-RU" sz="1400" b="1" i="1" dirty="0">
                <a:solidFill>
                  <a:schemeClr val="accent4">
                    <a:lumMod val="60000"/>
                    <a:lumOff val="40000"/>
                  </a:schemeClr>
                </a:solidFill>
                <a:latin typeface="+mn-lt"/>
              </a:rPr>
              <a:t>«Продукт духовного творчества, облеченный в письменную или словесную форму и предназначенный к обращению в обществе»</a:t>
            </a:r>
          </a:p>
          <a:p>
            <a:pPr lvl="0" algn="ctr" eaLnBrk="0" hangingPunct="0">
              <a:spcBef>
                <a:spcPct val="20000"/>
              </a:spcBef>
              <a:buClr>
                <a:schemeClr val="hlink"/>
              </a:buClr>
              <a:buSzPct val="65000"/>
              <a:defRPr/>
            </a:pPr>
            <a:r>
              <a:rPr lang="ru-RU" sz="1400" i="1" dirty="0">
                <a:latin typeface="+mn-lt"/>
              </a:rPr>
              <a:t>(</a:t>
            </a:r>
            <a:r>
              <a:rPr lang="ru-RU" sz="1400" i="1" dirty="0" err="1">
                <a:latin typeface="+mn-lt"/>
              </a:rPr>
              <a:t>Шершеневич</a:t>
            </a:r>
            <a:r>
              <a:rPr lang="ru-RU" sz="1400" i="1" dirty="0">
                <a:latin typeface="+mn-lt"/>
              </a:rPr>
              <a:t> Г.Ф. Авторское право на литературные произведения. Казань, 1891. С. 154).</a:t>
            </a:r>
          </a:p>
          <a:p>
            <a:pPr lvl="0" algn="ctr" eaLnBrk="0" hangingPunct="0">
              <a:spcBef>
                <a:spcPct val="20000"/>
              </a:spcBef>
              <a:buClr>
                <a:schemeClr val="hlink"/>
              </a:buClr>
              <a:buSzPct val="65000"/>
              <a:defRPr/>
            </a:pPr>
            <a:endParaRPr lang="ru-RU" sz="800" i="1" dirty="0">
              <a:latin typeface="+mn-lt"/>
            </a:endParaRPr>
          </a:p>
          <a:p>
            <a:pPr algn="ctr" eaLnBrk="0" hangingPunct="0">
              <a:spcBef>
                <a:spcPct val="20000"/>
              </a:spcBef>
              <a:buClr>
                <a:schemeClr val="hlink"/>
              </a:buClr>
              <a:buSzPct val="65000"/>
              <a:defRPr/>
            </a:pPr>
            <a:r>
              <a:rPr lang="ru-RU" sz="1400" b="1" i="1" dirty="0">
                <a:solidFill>
                  <a:schemeClr val="accent4">
                    <a:lumMod val="60000"/>
                    <a:lumOff val="40000"/>
                  </a:schemeClr>
                </a:solidFill>
              </a:rPr>
              <a:t>«Всякое произведение умственного труда, требующее большей или меньшей творческой или организаторской деятельности, служит предметом литературной собственности»</a:t>
            </a:r>
          </a:p>
          <a:p>
            <a:pPr algn="ctr" eaLnBrk="0" hangingPunct="0">
              <a:spcBef>
                <a:spcPct val="20000"/>
              </a:spcBef>
              <a:buClr>
                <a:schemeClr val="hlink"/>
              </a:buClr>
              <a:buSzPct val="65000"/>
              <a:defRPr/>
            </a:pPr>
            <a:r>
              <a:rPr lang="ru-RU" sz="1400" i="1" dirty="0"/>
              <a:t>(Победоносцев К.П. Курс гражданского права. 1 часть: Вотчинные права. М., Статут, 2002)</a:t>
            </a:r>
          </a:p>
          <a:p>
            <a:pPr lvl="0" algn="ctr" eaLnBrk="0" hangingPunct="0">
              <a:spcBef>
                <a:spcPct val="20000"/>
              </a:spcBef>
              <a:buClr>
                <a:schemeClr val="hlink"/>
              </a:buClr>
              <a:buSzPct val="65000"/>
              <a:defRPr/>
            </a:pPr>
            <a:endParaRPr lang="ru-RU" sz="1000" dirty="0">
              <a:latin typeface="+mn-lt"/>
            </a:endParaRPr>
          </a:p>
        </p:txBody>
      </p:sp>
      <p:cxnSp>
        <p:nvCxnSpPr>
          <p:cNvPr id="42" name="Прямая со стрелкой 9"/>
          <p:cNvCxnSpPr>
            <a:cxnSpLocks noChangeShapeType="1"/>
            <a:stCxn id="26" idx="3"/>
          </p:cNvCxnSpPr>
          <p:nvPr/>
        </p:nvCxnSpPr>
        <p:spPr bwMode="auto">
          <a:xfrm>
            <a:off x="2447842" y="2129027"/>
            <a:ext cx="381000" cy="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2" name="Прямоугольник 1"/>
          <p:cNvSpPr/>
          <p:nvPr/>
        </p:nvSpPr>
        <p:spPr>
          <a:xfrm>
            <a:off x="8471803" y="602428"/>
            <a:ext cx="742511" cy="492443"/>
          </a:xfrm>
          <a:prstGeom prst="rect">
            <a:avLst/>
          </a:prstGeom>
        </p:spPr>
        <p:txBody>
          <a:bodyPr wrap="none">
            <a:spAutoFit/>
          </a:bodyPr>
          <a:lstStyle/>
          <a:p>
            <a:r>
              <a:rPr lang="ru-RU" sz="2600" b="1" dirty="0">
                <a:solidFill>
                  <a:srgbClr val="40464F"/>
                </a:solidFill>
              </a:rPr>
              <a:t>226</a:t>
            </a:r>
          </a:p>
        </p:txBody>
      </p:sp>
      <p:sp>
        <p:nvSpPr>
          <p:cNvPr id="26" name="AutoShape 6"/>
          <p:cNvSpPr>
            <a:spLocks noChangeArrowheads="1"/>
          </p:cNvSpPr>
          <p:nvPr/>
        </p:nvSpPr>
        <p:spPr bwMode="auto">
          <a:xfrm>
            <a:off x="319641" y="1743252"/>
            <a:ext cx="2128201" cy="77154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fontScale="92500" lnSpcReduction="20000"/>
          </a:bodyPr>
          <a:lstStyle/>
          <a:p>
            <a:pPr algn="ctr">
              <a:defRPr/>
            </a:pPr>
            <a:r>
              <a:rPr lang="ru-RU" sz="1600" dirty="0">
                <a:solidFill>
                  <a:schemeClr val="tx2"/>
                </a:solidFill>
                <a:latin typeface="+mn-lt"/>
              </a:rPr>
              <a:t>1. Произведения науки, литературы и искусства</a:t>
            </a:r>
          </a:p>
        </p:txBody>
      </p:sp>
      <p:sp>
        <p:nvSpPr>
          <p:cNvPr id="43" name="AutoShape 6"/>
          <p:cNvSpPr>
            <a:spLocks noChangeArrowheads="1"/>
          </p:cNvSpPr>
          <p:nvPr/>
        </p:nvSpPr>
        <p:spPr bwMode="auto">
          <a:xfrm>
            <a:off x="319641" y="5419009"/>
            <a:ext cx="2128201" cy="77154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dirty="0">
                <a:solidFill>
                  <a:schemeClr val="tx2"/>
                </a:solidFill>
                <a:latin typeface="+mn-lt"/>
              </a:rPr>
              <a:t>2. Исполнения</a:t>
            </a:r>
          </a:p>
        </p:txBody>
      </p:sp>
      <p:sp>
        <p:nvSpPr>
          <p:cNvPr id="44" name="AutoShape 6"/>
          <p:cNvSpPr>
            <a:spLocks noChangeArrowheads="1"/>
          </p:cNvSpPr>
          <p:nvPr/>
        </p:nvSpPr>
        <p:spPr bwMode="auto">
          <a:xfrm>
            <a:off x="2828842" y="4867276"/>
            <a:ext cx="6014217" cy="1724796"/>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a:bodyPr>
          <a:lstStyle/>
          <a:p>
            <a:pPr algn="ctr">
              <a:defRPr/>
            </a:pPr>
            <a:r>
              <a:rPr lang="ru-RU" sz="1600" b="1" u="sng" dirty="0">
                <a:latin typeface="+mn-lt"/>
              </a:rPr>
              <a:t>Исполнение </a:t>
            </a:r>
            <a:r>
              <a:rPr lang="ru-RU" sz="1600" dirty="0">
                <a:latin typeface="+mn-lt"/>
              </a:rPr>
              <a:t>- представление произведений посредством игры, декламации, пения, танца в живом исполнении.</a:t>
            </a:r>
          </a:p>
          <a:p>
            <a:pPr algn="ctr">
              <a:defRPr/>
            </a:pPr>
            <a:endParaRPr lang="ru-RU" sz="1600" dirty="0">
              <a:latin typeface="+mn-lt"/>
            </a:endParaRPr>
          </a:p>
          <a:p>
            <a:pPr algn="ctr">
              <a:defRPr/>
            </a:pPr>
            <a:r>
              <a:rPr lang="ru-RU" sz="1600" dirty="0">
                <a:latin typeface="+mn-lt"/>
              </a:rPr>
              <a:t>(перечень – Международная Конвенция об охране прав исполнителей, изготовителей фонограмм и вещательных организаций, Рим, 26.10.1961 г.)</a:t>
            </a:r>
            <a:endParaRPr lang="ru-RU" dirty="0">
              <a:latin typeface="+mn-lt"/>
            </a:endParaRPr>
          </a:p>
        </p:txBody>
      </p:sp>
      <p:cxnSp>
        <p:nvCxnSpPr>
          <p:cNvPr id="47" name="Прямая со стрелкой 9"/>
          <p:cNvCxnSpPr>
            <a:cxnSpLocks noChangeShapeType="1"/>
          </p:cNvCxnSpPr>
          <p:nvPr/>
        </p:nvCxnSpPr>
        <p:spPr bwMode="auto">
          <a:xfrm>
            <a:off x="2485900" y="5804787"/>
            <a:ext cx="304883" cy="2"/>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1246441431"/>
      </p:ext>
    </p:extLst>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583001"/>
          </a:xfrm>
        </p:spPr>
        <p:txBody>
          <a:bodyPr>
            <a:normAutofit/>
          </a:bodyPr>
          <a:lstStyle/>
          <a:p>
            <a:pPr algn="ctr">
              <a:defRPr/>
            </a:pPr>
            <a:r>
              <a:rPr lang="ru-RU" sz="2400" b="1" dirty="0">
                <a:solidFill>
                  <a:srgbClr val="FF8600"/>
                </a:solidFill>
              </a:rPr>
              <a:t>Объекты интеллектуальных прав</a:t>
            </a:r>
            <a:endParaRPr lang="ru-RU" sz="2400" dirty="0">
              <a:solidFill>
                <a:srgbClr val="FF8600"/>
              </a:solidFill>
            </a:endParaRPr>
          </a:p>
        </p:txBody>
      </p:sp>
      <p:sp>
        <p:nvSpPr>
          <p:cNvPr id="24" name="AutoShape 6"/>
          <p:cNvSpPr>
            <a:spLocks noChangeArrowheads="1"/>
          </p:cNvSpPr>
          <p:nvPr/>
        </p:nvSpPr>
        <p:spPr bwMode="auto">
          <a:xfrm>
            <a:off x="2828843" y="1428750"/>
            <a:ext cx="6014216" cy="2343149"/>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Autofit/>
          </a:bodyPr>
          <a:lstStyle/>
          <a:p>
            <a:pPr algn="ctr">
              <a:defRPr/>
            </a:pPr>
            <a:r>
              <a:rPr lang="ru-RU" sz="1600" dirty="0">
                <a:latin typeface="+mn-lt"/>
              </a:rPr>
              <a:t>Ст. 1261 ГК РФ:</a:t>
            </a:r>
          </a:p>
          <a:p>
            <a:pPr algn="ctr">
              <a:defRPr/>
            </a:pPr>
            <a:r>
              <a:rPr lang="ru-RU" sz="1600" b="1" u="sng" dirty="0">
                <a:latin typeface="+mn-lt"/>
              </a:rPr>
              <a:t>Программа  для ЭВМ</a:t>
            </a:r>
            <a:r>
              <a:rPr lang="ru-RU" sz="1600" dirty="0">
                <a:latin typeface="+mn-lt"/>
              </a:rPr>
              <a:t> – представленная в объективной форме совокупность данных и команд, предназначенных для функционирования ЭВМ и других компьютерных устройств в целях получения определенного результата, включая подготовительные материалы, полученные в ходе разработки программы для ЭВМ, и порождаемые ею аудиовизуальные отображения</a:t>
            </a:r>
          </a:p>
        </p:txBody>
      </p:sp>
      <p:cxnSp>
        <p:nvCxnSpPr>
          <p:cNvPr id="42" name="Прямая со стрелкой 9"/>
          <p:cNvCxnSpPr>
            <a:cxnSpLocks noChangeShapeType="1"/>
            <a:stCxn id="26" idx="3"/>
          </p:cNvCxnSpPr>
          <p:nvPr/>
        </p:nvCxnSpPr>
        <p:spPr bwMode="auto">
          <a:xfrm>
            <a:off x="2485898" y="2600324"/>
            <a:ext cx="381000" cy="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2" name="Прямоугольник 1"/>
          <p:cNvSpPr/>
          <p:nvPr/>
        </p:nvSpPr>
        <p:spPr>
          <a:xfrm>
            <a:off x="8471803" y="602428"/>
            <a:ext cx="742511" cy="492443"/>
          </a:xfrm>
          <a:prstGeom prst="rect">
            <a:avLst/>
          </a:prstGeom>
        </p:spPr>
        <p:txBody>
          <a:bodyPr wrap="none">
            <a:spAutoFit/>
          </a:bodyPr>
          <a:lstStyle/>
          <a:p>
            <a:r>
              <a:rPr lang="ru-RU" sz="2600" b="1" dirty="0">
                <a:solidFill>
                  <a:srgbClr val="40464F"/>
                </a:solidFill>
              </a:rPr>
              <a:t>227</a:t>
            </a:r>
          </a:p>
        </p:txBody>
      </p:sp>
      <p:sp>
        <p:nvSpPr>
          <p:cNvPr id="26" name="AutoShape 6"/>
          <p:cNvSpPr>
            <a:spLocks noChangeArrowheads="1"/>
          </p:cNvSpPr>
          <p:nvPr/>
        </p:nvSpPr>
        <p:spPr bwMode="auto">
          <a:xfrm>
            <a:off x="357697" y="2214549"/>
            <a:ext cx="2128201" cy="77154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sz="1600" dirty="0">
                <a:solidFill>
                  <a:schemeClr val="tx2"/>
                </a:solidFill>
                <a:latin typeface="+mn-lt"/>
              </a:rPr>
              <a:t>3. Программы для ЭВМ</a:t>
            </a:r>
          </a:p>
        </p:txBody>
      </p:sp>
      <p:sp>
        <p:nvSpPr>
          <p:cNvPr id="43" name="AutoShape 6"/>
          <p:cNvSpPr>
            <a:spLocks noChangeArrowheads="1"/>
          </p:cNvSpPr>
          <p:nvPr/>
        </p:nvSpPr>
        <p:spPr bwMode="auto">
          <a:xfrm>
            <a:off x="357698" y="4652258"/>
            <a:ext cx="2128201" cy="77154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dirty="0">
                <a:solidFill>
                  <a:schemeClr val="tx2"/>
                </a:solidFill>
                <a:latin typeface="+mn-lt"/>
              </a:rPr>
              <a:t>4. Базы данных</a:t>
            </a:r>
          </a:p>
        </p:txBody>
      </p:sp>
      <p:sp>
        <p:nvSpPr>
          <p:cNvPr id="44" name="AutoShape 6"/>
          <p:cNvSpPr>
            <a:spLocks noChangeArrowheads="1"/>
          </p:cNvSpPr>
          <p:nvPr/>
        </p:nvSpPr>
        <p:spPr bwMode="auto">
          <a:xfrm>
            <a:off x="2790783" y="4175635"/>
            <a:ext cx="6014217" cy="1724796"/>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a:bodyPr>
          <a:lstStyle/>
          <a:p>
            <a:pPr algn="ctr">
              <a:defRPr/>
            </a:pPr>
            <a:r>
              <a:rPr lang="ru-RU" sz="1600" dirty="0">
                <a:latin typeface="+mn-lt"/>
              </a:rPr>
              <a:t>Ст. 1260 ГК РФ:</a:t>
            </a:r>
          </a:p>
          <a:p>
            <a:pPr algn="ctr">
              <a:defRPr/>
            </a:pPr>
            <a:r>
              <a:rPr lang="ru-RU" sz="1600" b="1" u="sng" dirty="0">
                <a:latin typeface="+mn-lt"/>
              </a:rPr>
              <a:t>База данных </a:t>
            </a:r>
            <a:r>
              <a:rPr lang="ru-RU" sz="1600" dirty="0">
                <a:latin typeface="+mn-lt"/>
              </a:rPr>
              <a:t>– представленная в объективной форме совокупность самостоятельных материалов, систематизированных таким образом, чтобы эти материалы могли быть найдены и обработаны с помощью ЭВМ</a:t>
            </a:r>
            <a:endParaRPr lang="ru-RU" dirty="0">
              <a:latin typeface="+mn-lt"/>
            </a:endParaRPr>
          </a:p>
        </p:txBody>
      </p:sp>
      <p:cxnSp>
        <p:nvCxnSpPr>
          <p:cNvPr id="47" name="Прямая со стрелкой 9"/>
          <p:cNvCxnSpPr>
            <a:cxnSpLocks noChangeShapeType="1"/>
          </p:cNvCxnSpPr>
          <p:nvPr/>
        </p:nvCxnSpPr>
        <p:spPr bwMode="auto">
          <a:xfrm>
            <a:off x="2523959" y="5038030"/>
            <a:ext cx="304883" cy="2"/>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4289677252"/>
      </p:ext>
    </p:extLst>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583001"/>
          </a:xfrm>
        </p:spPr>
        <p:txBody>
          <a:bodyPr>
            <a:normAutofit/>
          </a:bodyPr>
          <a:lstStyle/>
          <a:p>
            <a:pPr algn="ctr">
              <a:defRPr/>
            </a:pPr>
            <a:r>
              <a:rPr lang="ru-RU" sz="2400" b="1" dirty="0">
                <a:solidFill>
                  <a:srgbClr val="FF8600"/>
                </a:solidFill>
              </a:rPr>
              <a:t>Объекты интеллектуальных прав</a:t>
            </a:r>
            <a:endParaRPr lang="ru-RU" sz="2400" dirty="0">
              <a:solidFill>
                <a:srgbClr val="FF8600"/>
              </a:solidFill>
            </a:endParaRPr>
          </a:p>
        </p:txBody>
      </p:sp>
      <p:sp>
        <p:nvSpPr>
          <p:cNvPr id="24" name="AutoShape 6"/>
          <p:cNvSpPr>
            <a:spLocks noChangeArrowheads="1"/>
          </p:cNvSpPr>
          <p:nvPr/>
        </p:nvSpPr>
        <p:spPr bwMode="auto">
          <a:xfrm>
            <a:off x="2849480" y="1094871"/>
            <a:ext cx="6014216" cy="2081703"/>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Autofit/>
          </a:bodyPr>
          <a:lstStyle/>
          <a:p>
            <a:pPr algn="ctr">
              <a:defRPr/>
            </a:pPr>
            <a:r>
              <a:rPr lang="ru-RU" sz="1600" dirty="0"/>
              <a:t>Ст. 3 Международной конвенции об охране прав исполнителей – любая исключительно звуковая запись звуков исполнения или других звуков</a:t>
            </a:r>
          </a:p>
          <a:p>
            <a:pPr algn="ctr">
              <a:defRPr/>
            </a:pPr>
            <a:endParaRPr lang="ru-RU" sz="1600" dirty="0"/>
          </a:p>
          <a:p>
            <a:pPr algn="ctr">
              <a:defRPr/>
            </a:pPr>
            <a:r>
              <a:rPr lang="ru-RU" sz="1600" dirty="0"/>
              <a:t>Ст. 1 Конвенции об охране интересов производителей фонограмм от незаконного воспроизводства их фонограмм (Женева, 29.10.1971): любая исключительно звуковая запись звуков</a:t>
            </a:r>
          </a:p>
        </p:txBody>
      </p:sp>
      <p:cxnSp>
        <p:nvCxnSpPr>
          <p:cNvPr id="42" name="Прямая со стрелкой 9"/>
          <p:cNvCxnSpPr>
            <a:cxnSpLocks noChangeShapeType="1"/>
            <a:stCxn id="26" idx="3"/>
          </p:cNvCxnSpPr>
          <p:nvPr/>
        </p:nvCxnSpPr>
        <p:spPr bwMode="auto">
          <a:xfrm>
            <a:off x="2485899" y="2214550"/>
            <a:ext cx="381000" cy="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2" name="Прямоугольник 1"/>
          <p:cNvSpPr/>
          <p:nvPr/>
        </p:nvSpPr>
        <p:spPr>
          <a:xfrm>
            <a:off x="8471803" y="602428"/>
            <a:ext cx="742511" cy="492443"/>
          </a:xfrm>
          <a:prstGeom prst="rect">
            <a:avLst/>
          </a:prstGeom>
        </p:spPr>
        <p:txBody>
          <a:bodyPr wrap="none">
            <a:spAutoFit/>
          </a:bodyPr>
          <a:lstStyle/>
          <a:p>
            <a:r>
              <a:rPr lang="ru-RU" sz="2600" b="1" dirty="0">
                <a:solidFill>
                  <a:srgbClr val="40464F"/>
                </a:solidFill>
              </a:rPr>
              <a:t>228</a:t>
            </a:r>
          </a:p>
        </p:txBody>
      </p:sp>
      <p:sp>
        <p:nvSpPr>
          <p:cNvPr id="26" name="AutoShape 6"/>
          <p:cNvSpPr>
            <a:spLocks noChangeArrowheads="1"/>
          </p:cNvSpPr>
          <p:nvPr/>
        </p:nvSpPr>
        <p:spPr bwMode="auto">
          <a:xfrm>
            <a:off x="357698" y="1828775"/>
            <a:ext cx="2128201" cy="77154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sz="1600" dirty="0">
                <a:solidFill>
                  <a:schemeClr val="tx2"/>
                </a:solidFill>
                <a:latin typeface="+mn-lt"/>
              </a:rPr>
              <a:t>5. Фонограммы</a:t>
            </a:r>
          </a:p>
        </p:txBody>
      </p:sp>
      <p:sp>
        <p:nvSpPr>
          <p:cNvPr id="43" name="AutoShape 6"/>
          <p:cNvSpPr>
            <a:spLocks noChangeArrowheads="1"/>
          </p:cNvSpPr>
          <p:nvPr/>
        </p:nvSpPr>
        <p:spPr bwMode="auto">
          <a:xfrm>
            <a:off x="357698" y="4171951"/>
            <a:ext cx="3061777" cy="144779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fontScale="85000" lnSpcReduction="20000"/>
          </a:bodyPr>
          <a:lstStyle/>
          <a:p>
            <a:pPr algn="ctr">
              <a:defRPr/>
            </a:pPr>
            <a:r>
              <a:rPr lang="ru-RU" dirty="0">
                <a:solidFill>
                  <a:schemeClr val="tx2"/>
                </a:solidFill>
                <a:latin typeface="+mn-lt"/>
              </a:rPr>
              <a:t>6. Сообщение в эфир или по кабелю радио- или телепередач </a:t>
            </a:r>
          </a:p>
          <a:p>
            <a:pPr algn="ctr">
              <a:defRPr/>
            </a:pPr>
            <a:r>
              <a:rPr lang="ru-RU" dirty="0">
                <a:solidFill>
                  <a:schemeClr val="tx2"/>
                </a:solidFill>
                <a:latin typeface="+mn-lt"/>
              </a:rPr>
              <a:t>(вещание организаций эфирного или кабельного вещания)</a:t>
            </a:r>
          </a:p>
        </p:txBody>
      </p:sp>
      <p:sp>
        <p:nvSpPr>
          <p:cNvPr id="44" name="AutoShape 6"/>
          <p:cNvSpPr>
            <a:spLocks noChangeArrowheads="1"/>
          </p:cNvSpPr>
          <p:nvPr/>
        </p:nvSpPr>
        <p:spPr bwMode="auto">
          <a:xfrm>
            <a:off x="3724358" y="3467100"/>
            <a:ext cx="5080643" cy="296227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a:bodyPr>
          <a:lstStyle/>
          <a:p>
            <a:pPr algn="ctr">
              <a:defRPr/>
            </a:pPr>
            <a:r>
              <a:rPr lang="ru-RU" sz="1600" dirty="0">
                <a:latin typeface="+mn-lt"/>
              </a:rPr>
              <a:t>Объект правовой охраны – процесс вещания (передача сигнала), под которым традиционно понимается передача беспроводными средствами, в </a:t>
            </a:r>
            <a:r>
              <a:rPr lang="ru-RU" sz="1600" dirty="0" err="1">
                <a:latin typeface="+mn-lt"/>
              </a:rPr>
              <a:t>т.ч</a:t>
            </a:r>
            <a:r>
              <a:rPr lang="ru-RU" sz="1600" dirty="0">
                <a:latin typeface="+mn-lt"/>
              </a:rPr>
              <a:t>. с помощью наземных или спутниковых средств, для прямого приема публикой или для представления представителей общественности сигналов (как кодированных, так и </a:t>
            </a:r>
            <a:r>
              <a:rPr lang="ru-RU" sz="1600" dirty="0" err="1">
                <a:latin typeface="+mn-lt"/>
              </a:rPr>
              <a:t>некодированных</a:t>
            </a:r>
            <a:r>
              <a:rPr lang="ru-RU" sz="1600" dirty="0">
                <a:latin typeface="+mn-lt"/>
              </a:rPr>
              <a:t>), несущих в себе звуки, изображения или данные в любой комбинации</a:t>
            </a:r>
          </a:p>
        </p:txBody>
      </p:sp>
      <p:cxnSp>
        <p:nvCxnSpPr>
          <p:cNvPr id="47" name="Прямая со стрелкой 9"/>
          <p:cNvCxnSpPr>
            <a:cxnSpLocks noChangeShapeType="1"/>
          </p:cNvCxnSpPr>
          <p:nvPr/>
        </p:nvCxnSpPr>
        <p:spPr bwMode="auto">
          <a:xfrm>
            <a:off x="3419475" y="4946849"/>
            <a:ext cx="304883" cy="2"/>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3722194761"/>
      </p:ext>
    </p:extLst>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583001"/>
          </a:xfrm>
        </p:spPr>
        <p:txBody>
          <a:bodyPr>
            <a:normAutofit/>
          </a:bodyPr>
          <a:lstStyle/>
          <a:p>
            <a:pPr algn="ctr">
              <a:defRPr/>
            </a:pPr>
            <a:r>
              <a:rPr lang="ru-RU" sz="2400" b="1" dirty="0">
                <a:solidFill>
                  <a:srgbClr val="FF8600"/>
                </a:solidFill>
              </a:rPr>
              <a:t>Объекты интеллектуальных прав</a:t>
            </a:r>
            <a:endParaRPr lang="ru-RU" sz="2400" dirty="0">
              <a:solidFill>
                <a:srgbClr val="FF8600"/>
              </a:solidFill>
            </a:endParaRPr>
          </a:p>
        </p:txBody>
      </p:sp>
      <p:sp>
        <p:nvSpPr>
          <p:cNvPr id="24" name="AutoShape 6"/>
          <p:cNvSpPr>
            <a:spLocks noChangeArrowheads="1"/>
          </p:cNvSpPr>
          <p:nvPr/>
        </p:nvSpPr>
        <p:spPr bwMode="auto">
          <a:xfrm>
            <a:off x="2828843" y="1428750"/>
            <a:ext cx="6014216" cy="2343149"/>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Autofit/>
          </a:bodyPr>
          <a:lstStyle/>
          <a:p>
            <a:pPr algn="ctr">
              <a:defRPr/>
            </a:pPr>
            <a:r>
              <a:rPr lang="ru-RU" sz="1600" dirty="0">
                <a:latin typeface="+mn-lt"/>
              </a:rPr>
              <a:t>Ст. 1350 ГК РФ:</a:t>
            </a:r>
          </a:p>
          <a:p>
            <a:pPr algn="ctr">
              <a:defRPr/>
            </a:pPr>
            <a:r>
              <a:rPr lang="ru-RU" sz="1600" b="1" u="sng" dirty="0">
                <a:latin typeface="+mn-lt"/>
              </a:rPr>
              <a:t>Изобретение</a:t>
            </a:r>
            <a:r>
              <a:rPr lang="ru-RU" sz="1600" b="1" dirty="0">
                <a:latin typeface="+mn-lt"/>
              </a:rPr>
              <a:t> - техническое решение в любой области, относящееся к продукту или способу (процессу осуществления действий над материальным объектом с помощью материальных средств), в том числе к применению продукта или способа по определенному назначению</a:t>
            </a:r>
            <a:endParaRPr lang="ru-RU" sz="1600" dirty="0">
              <a:latin typeface="+mn-lt"/>
            </a:endParaRPr>
          </a:p>
        </p:txBody>
      </p:sp>
      <p:cxnSp>
        <p:nvCxnSpPr>
          <p:cNvPr id="42" name="Прямая со стрелкой 9"/>
          <p:cNvCxnSpPr>
            <a:cxnSpLocks noChangeShapeType="1"/>
            <a:stCxn id="26" idx="3"/>
          </p:cNvCxnSpPr>
          <p:nvPr/>
        </p:nvCxnSpPr>
        <p:spPr bwMode="auto">
          <a:xfrm>
            <a:off x="2485898" y="2600324"/>
            <a:ext cx="381000" cy="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2" name="Прямоугольник 1"/>
          <p:cNvSpPr/>
          <p:nvPr/>
        </p:nvSpPr>
        <p:spPr>
          <a:xfrm>
            <a:off x="8471803" y="602428"/>
            <a:ext cx="742511" cy="492443"/>
          </a:xfrm>
          <a:prstGeom prst="rect">
            <a:avLst/>
          </a:prstGeom>
        </p:spPr>
        <p:txBody>
          <a:bodyPr wrap="none">
            <a:spAutoFit/>
          </a:bodyPr>
          <a:lstStyle/>
          <a:p>
            <a:r>
              <a:rPr lang="ru-RU" sz="2600" b="1" dirty="0">
                <a:solidFill>
                  <a:srgbClr val="40464F"/>
                </a:solidFill>
              </a:rPr>
              <a:t>229</a:t>
            </a:r>
          </a:p>
        </p:txBody>
      </p:sp>
      <p:sp>
        <p:nvSpPr>
          <p:cNvPr id="26" name="AutoShape 6"/>
          <p:cNvSpPr>
            <a:spLocks noChangeArrowheads="1"/>
          </p:cNvSpPr>
          <p:nvPr/>
        </p:nvSpPr>
        <p:spPr bwMode="auto">
          <a:xfrm>
            <a:off x="357697" y="2214549"/>
            <a:ext cx="2128201" cy="77154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sz="1600" dirty="0">
                <a:solidFill>
                  <a:schemeClr val="tx2"/>
                </a:solidFill>
                <a:latin typeface="+mn-lt"/>
              </a:rPr>
              <a:t>7. Изобретения</a:t>
            </a:r>
          </a:p>
        </p:txBody>
      </p:sp>
      <p:sp>
        <p:nvSpPr>
          <p:cNvPr id="43" name="AutoShape 6"/>
          <p:cNvSpPr>
            <a:spLocks noChangeArrowheads="1"/>
          </p:cNvSpPr>
          <p:nvPr/>
        </p:nvSpPr>
        <p:spPr bwMode="auto">
          <a:xfrm>
            <a:off x="357698" y="4463359"/>
            <a:ext cx="2747452" cy="1333500"/>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fontScale="92500" lnSpcReduction="20000"/>
          </a:bodyPr>
          <a:lstStyle/>
          <a:p>
            <a:pPr algn="ctr">
              <a:defRPr/>
            </a:pPr>
            <a:r>
              <a:rPr lang="ru-RU" dirty="0">
                <a:solidFill>
                  <a:schemeClr val="tx2"/>
                </a:solidFill>
                <a:latin typeface="+mn-lt"/>
              </a:rPr>
              <a:t>Условия патентоспособности изобретения</a:t>
            </a:r>
          </a:p>
          <a:p>
            <a:pPr algn="ctr">
              <a:defRPr/>
            </a:pPr>
            <a:endParaRPr lang="ru-RU" dirty="0">
              <a:solidFill>
                <a:schemeClr val="tx2"/>
              </a:solidFill>
              <a:latin typeface="+mn-lt"/>
            </a:endParaRPr>
          </a:p>
          <a:p>
            <a:pPr algn="ctr">
              <a:defRPr/>
            </a:pPr>
            <a:r>
              <a:rPr lang="ru-RU" dirty="0">
                <a:solidFill>
                  <a:schemeClr val="tx2"/>
                </a:solidFill>
                <a:latin typeface="+mn-lt"/>
              </a:rPr>
              <a:t>(ст. 1350 ГК РФ)</a:t>
            </a:r>
          </a:p>
        </p:txBody>
      </p:sp>
      <p:cxnSp>
        <p:nvCxnSpPr>
          <p:cNvPr id="47" name="Прямая со стрелкой 9"/>
          <p:cNvCxnSpPr>
            <a:cxnSpLocks noChangeShapeType="1"/>
            <a:stCxn id="43" idx="3"/>
            <a:endCxn id="10" idx="1"/>
          </p:cNvCxnSpPr>
          <p:nvPr/>
        </p:nvCxnSpPr>
        <p:spPr bwMode="auto">
          <a:xfrm flipV="1">
            <a:off x="3105150" y="4463359"/>
            <a:ext cx="687960" cy="666750"/>
          </a:xfrm>
          <a:prstGeom prst="straightConnector1">
            <a:avLst/>
          </a:prstGeom>
          <a:noFill/>
          <a:ln w="38100" algn="ctr">
            <a:solidFill>
              <a:schemeClr val="tx2">
                <a:lumMod val="75000"/>
              </a:schemeClr>
            </a:solidFill>
            <a:round/>
            <a:headEnd/>
            <a:tailEnd type="arrow" w="med" len="med"/>
          </a:ln>
          <a:effectLst>
            <a:outerShdw dist="23000" dir="5400000" rotWithShape="0">
              <a:srgbClr val="000000">
                <a:alpha val="34999"/>
              </a:srgbClr>
            </a:outerShdw>
          </a:effectLst>
        </p:spPr>
      </p:cxnSp>
      <p:sp>
        <p:nvSpPr>
          <p:cNvPr id="10" name="AutoShape 5"/>
          <p:cNvSpPr>
            <a:spLocks noChangeArrowheads="1"/>
          </p:cNvSpPr>
          <p:nvPr/>
        </p:nvSpPr>
        <p:spPr bwMode="auto">
          <a:xfrm>
            <a:off x="3793110" y="4002988"/>
            <a:ext cx="2719267" cy="920742"/>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600" b="1" dirty="0">
                <a:solidFill>
                  <a:schemeClr val="tx2">
                    <a:lumMod val="50000"/>
                  </a:schemeClr>
                </a:solidFill>
              </a:rPr>
              <a:t>Новизна</a:t>
            </a:r>
          </a:p>
        </p:txBody>
      </p:sp>
      <p:sp>
        <p:nvSpPr>
          <p:cNvPr id="11" name="AutoShape 5"/>
          <p:cNvSpPr>
            <a:spLocks noChangeArrowheads="1"/>
          </p:cNvSpPr>
          <p:nvPr/>
        </p:nvSpPr>
        <p:spPr bwMode="auto">
          <a:xfrm>
            <a:off x="6123791" y="4652258"/>
            <a:ext cx="2719267" cy="920742"/>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600" b="1" dirty="0">
                <a:solidFill>
                  <a:schemeClr val="tx2">
                    <a:lumMod val="50000"/>
                  </a:schemeClr>
                </a:solidFill>
              </a:rPr>
              <a:t>Изобретательский уровень</a:t>
            </a:r>
          </a:p>
        </p:txBody>
      </p:sp>
      <p:sp>
        <p:nvSpPr>
          <p:cNvPr id="12" name="AutoShape 5"/>
          <p:cNvSpPr>
            <a:spLocks noChangeArrowheads="1"/>
          </p:cNvSpPr>
          <p:nvPr/>
        </p:nvSpPr>
        <p:spPr bwMode="auto">
          <a:xfrm>
            <a:off x="3657517" y="5336488"/>
            <a:ext cx="2719267" cy="920742"/>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600" b="1" dirty="0">
                <a:solidFill>
                  <a:schemeClr val="tx2">
                    <a:lumMod val="50000"/>
                  </a:schemeClr>
                </a:solidFill>
              </a:rPr>
              <a:t>Промышленная применимость</a:t>
            </a:r>
          </a:p>
        </p:txBody>
      </p:sp>
      <p:cxnSp>
        <p:nvCxnSpPr>
          <p:cNvPr id="15" name="Прямая со стрелкой 9"/>
          <p:cNvCxnSpPr>
            <a:cxnSpLocks noChangeShapeType="1"/>
            <a:stCxn id="43" idx="3"/>
            <a:endCxn id="11" idx="1"/>
          </p:cNvCxnSpPr>
          <p:nvPr/>
        </p:nvCxnSpPr>
        <p:spPr bwMode="auto">
          <a:xfrm flipV="1">
            <a:off x="3105150" y="5112629"/>
            <a:ext cx="3018641" cy="17480"/>
          </a:xfrm>
          <a:prstGeom prst="straightConnector1">
            <a:avLst/>
          </a:prstGeom>
          <a:noFill/>
          <a:ln w="38100" algn="ctr">
            <a:solidFill>
              <a:schemeClr val="tx2">
                <a:lumMod val="75000"/>
              </a:schemeClr>
            </a:solidFill>
            <a:round/>
            <a:headEnd/>
            <a:tailEnd type="arrow" w="med" len="med"/>
          </a:ln>
          <a:effectLst>
            <a:outerShdw dist="23000" dir="5400000" rotWithShape="0">
              <a:srgbClr val="000000">
                <a:alpha val="34999"/>
              </a:srgbClr>
            </a:outerShdw>
          </a:effectLst>
        </p:spPr>
      </p:cxnSp>
      <p:cxnSp>
        <p:nvCxnSpPr>
          <p:cNvPr id="16" name="Прямая со стрелкой 9"/>
          <p:cNvCxnSpPr>
            <a:cxnSpLocks noChangeShapeType="1"/>
            <a:stCxn id="43" idx="3"/>
            <a:endCxn id="12" idx="1"/>
          </p:cNvCxnSpPr>
          <p:nvPr/>
        </p:nvCxnSpPr>
        <p:spPr bwMode="auto">
          <a:xfrm>
            <a:off x="3105150" y="5130109"/>
            <a:ext cx="552367" cy="666750"/>
          </a:xfrm>
          <a:prstGeom prst="straightConnector1">
            <a:avLst/>
          </a:prstGeom>
          <a:noFill/>
          <a:ln w="38100" algn="ctr">
            <a:solidFill>
              <a:schemeClr val="tx2">
                <a:lumMod val="75000"/>
              </a:schemeClr>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1702910741"/>
      </p:ext>
    </p:extLst>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583001"/>
          </a:xfrm>
        </p:spPr>
        <p:txBody>
          <a:bodyPr>
            <a:normAutofit/>
          </a:bodyPr>
          <a:lstStyle/>
          <a:p>
            <a:pPr algn="ctr">
              <a:defRPr/>
            </a:pPr>
            <a:r>
              <a:rPr lang="ru-RU" sz="2400" b="1" dirty="0">
                <a:solidFill>
                  <a:srgbClr val="FF8600"/>
                </a:solidFill>
              </a:rPr>
              <a:t>Объекты интеллектуальных прав</a:t>
            </a:r>
            <a:endParaRPr lang="ru-RU" sz="2400" dirty="0">
              <a:solidFill>
                <a:srgbClr val="FF8600"/>
              </a:solidFill>
            </a:endParaRPr>
          </a:p>
        </p:txBody>
      </p:sp>
      <p:sp>
        <p:nvSpPr>
          <p:cNvPr id="24" name="AutoShape 6"/>
          <p:cNvSpPr>
            <a:spLocks noChangeArrowheads="1"/>
          </p:cNvSpPr>
          <p:nvPr/>
        </p:nvSpPr>
        <p:spPr bwMode="auto">
          <a:xfrm>
            <a:off x="2828842" y="1757361"/>
            <a:ext cx="6014216" cy="168592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Autofit/>
          </a:bodyPr>
          <a:lstStyle/>
          <a:p>
            <a:pPr algn="ctr">
              <a:defRPr/>
            </a:pPr>
            <a:r>
              <a:rPr lang="ru-RU" sz="1600" dirty="0">
                <a:latin typeface="+mn-lt"/>
              </a:rPr>
              <a:t>Ст. 1351 ГК РФ:</a:t>
            </a:r>
          </a:p>
          <a:p>
            <a:pPr algn="ctr">
              <a:defRPr/>
            </a:pPr>
            <a:r>
              <a:rPr lang="ru-RU" sz="1600" b="1" u="sng" dirty="0">
                <a:latin typeface="+mn-lt"/>
              </a:rPr>
              <a:t>Полезная модель </a:t>
            </a:r>
            <a:r>
              <a:rPr lang="ru-RU" sz="1600" b="1" dirty="0">
                <a:latin typeface="+mn-lt"/>
              </a:rPr>
              <a:t>- техническое решение, относящееся к устройству </a:t>
            </a:r>
          </a:p>
          <a:p>
            <a:pPr algn="ctr">
              <a:defRPr/>
            </a:pPr>
            <a:r>
              <a:rPr lang="ru-RU" sz="1600" b="1" dirty="0">
                <a:latin typeface="+mn-lt"/>
              </a:rPr>
              <a:t>(«малое изобретение»)</a:t>
            </a:r>
            <a:endParaRPr lang="ru-RU" sz="1600" dirty="0">
              <a:latin typeface="+mn-lt"/>
            </a:endParaRPr>
          </a:p>
        </p:txBody>
      </p:sp>
      <p:cxnSp>
        <p:nvCxnSpPr>
          <p:cNvPr id="42" name="Прямая со стрелкой 9"/>
          <p:cNvCxnSpPr>
            <a:cxnSpLocks noChangeShapeType="1"/>
            <a:stCxn id="26" idx="3"/>
          </p:cNvCxnSpPr>
          <p:nvPr/>
        </p:nvCxnSpPr>
        <p:spPr bwMode="auto">
          <a:xfrm>
            <a:off x="2485898" y="2600324"/>
            <a:ext cx="381000" cy="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2" name="Прямоугольник 1"/>
          <p:cNvSpPr/>
          <p:nvPr/>
        </p:nvSpPr>
        <p:spPr>
          <a:xfrm>
            <a:off x="8471803" y="602428"/>
            <a:ext cx="742511" cy="492443"/>
          </a:xfrm>
          <a:prstGeom prst="rect">
            <a:avLst/>
          </a:prstGeom>
        </p:spPr>
        <p:txBody>
          <a:bodyPr wrap="none">
            <a:spAutoFit/>
          </a:bodyPr>
          <a:lstStyle/>
          <a:p>
            <a:r>
              <a:rPr lang="ru-RU" sz="2600" b="1" dirty="0">
                <a:solidFill>
                  <a:srgbClr val="40464F"/>
                </a:solidFill>
              </a:rPr>
              <a:t>230</a:t>
            </a:r>
          </a:p>
        </p:txBody>
      </p:sp>
      <p:sp>
        <p:nvSpPr>
          <p:cNvPr id="26" name="AutoShape 6"/>
          <p:cNvSpPr>
            <a:spLocks noChangeArrowheads="1"/>
          </p:cNvSpPr>
          <p:nvPr/>
        </p:nvSpPr>
        <p:spPr bwMode="auto">
          <a:xfrm>
            <a:off x="357697" y="2214549"/>
            <a:ext cx="2128201" cy="77154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sz="1600" dirty="0">
                <a:solidFill>
                  <a:schemeClr val="tx2"/>
                </a:solidFill>
                <a:latin typeface="+mn-lt"/>
              </a:rPr>
              <a:t>8. Полезные модели</a:t>
            </a:r>
          </a:p>
        </p:txBody>
      </p:sp>
      <p:sp>
        <p:nvSpPr>
          <p:cNvPr id="43" name="AutoShape 6"/>
          <p:cNvSpPr>
            <a:spLocks noChangeArrowheads="1"/>
          </p:cNvSpPr>
          <p:nvPr/>
        </p:nvSpPr>
        <p:spPr bwMode="auto">
          <a:xfrm>
            <a:off x="1112172" y="4411868"/>
            <a:ext cx="2747452" cy="1333500"/>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fontScale="92500" lnSpcReduction="20000"/>
          </a:bodyPr>
          <a:lstStyle/>
          <a:p>
            <a:pPr algn="ctr">
              <a:defRPr/>
            </a:pPr>
            <a:r>
              <a:rPr lang="ru-RU" dirty="0">
                <a:solidFill>
                  <a:schemeClr val="tx2"/>
                </a:solidFill>
                <a:latin typeface="+mn-lt"/>
              </a:rPr>
              <a:t>Условия патентоспособности изобретения</a:t>
            </a:r>
          </a:p>
          <a:p>
            <a:pPr algn="ctr">
              <a:defRPr/>
            </a:pPr>
            <a:endParaRPr lang="ru-RU" dirty="0">
              <a:solidFill>
                <a:schemeClr val="tx2"/>
              </a:solidFill>
              <a:latin typeface="+mn-lt"/>
            </a:endParaRPr>
          </a:p>
          <a:p>
            <a:pPr algn="ctr">
              <a:defRPr/>
            </a:pPr>
            <a:r>
              <a:rPr lang="ru-RU" dirty="0">
                <a:solidFill>
                  <a:schemeClr val="tx2"/>
                </a:solidFill>
                <a:latin typeface="+mn-lt"/>
              </a:rPr>
              <a:t>(ст. 1350 ГК РФ)</a:t>
            </a:r>
          </a:p>
        </p:txBody>
      </p:sp>
      <p:cxnSp>
        <p:nvCxnSpPr>
          <p:cNvPr id="47" name="Прямая со стрелкой 9"/>
          <p:cNvCxnSpPr>
            <a:cxnSpLocks noChangeShapeType="1"/>
            <a:stCxn id="43" idx="3"/>
            <a:endCxn id="10" idx="1"/>
          </p:cNvCxnSpPr>
          <p:nvPr/>
        </p:nvCxnSpPr>
        <p:spPr bwMode="auto">
          <a:xfrm flipV="1">
            <a:off x="3859624" y="4463359"/>
            <a:ext cx="1476536" cy="615259"/>
          </a:xfrm>
          <a:prstGeom prst="straightConnector1">
            <a:avLst/>
          </a:prstGeom>
          <a:noFill/>
          <a:ln w="38100" algn="ctr">
            <a:solidFill>
              <a:schemeClr val="tx2">
                <a:lumMod val="75000"/>
              </a:schemeClr>
            </a:solidFill>
            <a:round/>
            <a:headEnd/>
            <a:tailEnd type="arrow" w="med" len="med"/>
          </a:ln>
          <a:effectLst>
            <a:outerShdw dist="23000" dir="5400000" rotWithShape="0">
              <a:srgbClr val="000000">
                <a:alpha val="34999"/>
              </a:srgbClr>
            </a:outerShdw>
          </a:effectLst>
        </p:spPr>
      </p:cxnSp>
      <p:sp>
        <p:nvSpPr>
          <p:cNvPr id="10" name="AutoShape 5"/>
          <p:cNvSpPr>
            <a:spLocks noChangeArrowheads="1"/>
          </p:cNvSpPr>
          <p:nvPr/>
        </p:nvSpPr>
        <p:spPr bwMode="auto">
          <a:xfrm>
            <a:off x="5336160" y="4002988"/>
            <a:ext cx="2719267" cy="920742"/>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600" b="1" dirty="0">
                <a:solidFill>
                  <a:schemeClr val="tx2">
                    <a:lumMod val="50000"/>
                  </a:schemeClr>
                </a:solidFill>
              </a:rPr>
              <a:t>Новизна</a:t>
            </a:r>
          </a:p>
        </p:txBody>
      </p:sp>
      <p:sp>
        <p:nvSpPr>
          <p:cNvPr id="12" name="AutoShape 5"/>
          <p:cNvSpPr>
            <a:spLocks noChangeArrowheads="1"/>
          </p:cNvSpPr>
          <p:nvPr/>
        </p:nvSpPr>
        <p:spPr bwMode="auto">
          <a:xfrm>
            <a:off x="5336159" y="5336488"/>
            <a:ext cx="2719267" cy="920742"/>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600" b="1" dirty="0">
                <a:solidFill>
                  <a:schemeClr val="tx2">
                    <a:lumMod val="50000"/>
                  </a:schemeClr>
                </a:solidFill>
              </a:rPr>
              <a:t>Промышленная применимость</a:t>
            </a:r>
          </a:p>
        </p:txBody>
      </p:sp>
      <p:cxnSp>
        <p:nvCxnSpPr>
          <p:cNvPr id="16" name="Прямая со стрелкой 9"/>
          <p:cNvCxnSpPr>
            <a:cxnSpLocks noChangeShapeType="1"/>
            <a:stCxn id="43" idx="3"/>
            <a:endCxn id="12" idx="1"/>
          </p:cNvCxnSpPr>
          <p:nvPr/>
        </p:nvCxnSpPr>
        <p:spPr bwMode="auto">
          <a:xfrm>
            <a:off x="3859624" y="5078618"/>
            <a:ext cx="1476535" cy="718241"/>
          </a:xfrm>
          <a:prstGeom prst="straightConnector1">
            <a:avLst/>
          </a:prstGeom>
          <a:noFill/>
          <a:ln w="38100" algn="ctr">
            <a:solidFill>
              <a:schemeClr val="tx2">
                <a:lumMod val="75000"/>
              </a:schemeClr>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1058606789"/>
      </p:ext>
    </p:extLst>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583001"/>
          </a:xfrm>
        </p:spPr>
        <p:txBody>
          <a:bodyPr>
            <a:normAutofit/>
          </a:bodyPr>
          <a:lstStyle/>
          <a:p>
            <a:pPr algn="ctr">
              <a:defRPr/>
            </a:pPr>
            <a:r>
              <a:rPr lang="ru-RU" sz="2400" b="1" dirty="0">
                <a:solidFill>
                  <a:srgbClr val="FF8600"/>
                </a:solidFill>
              </a:rPr>
              <a:t>Объекты интеллектуальных прав</a:t>
            </a:r>
            <a:endParaRPr lang="ru-RU" sz="2400" dirty="0">
              <a:solidFill>
                <a:srgbClr val="FF8600"/>
              </a:solidFill>
            </a:endParaRPr>
          </a:p>
        </p:txBody>
      </p:sp>
      <p:sp>
        <p:nvSpPr>
          <p:cNvPr id="24" name="AutoShape 6"/>
          <p:cNvSpPr>
            <a:spLocks noChangeArrowheads="1"/>
          </p:cNvSpPr>
          <p:nvPr/>
        </p:nvSpPr>
        <p:spPr bwMode="auto">
          <a:xfrm>
            <a:off x="2828842" y="1304925"/>
            <a:ext cx="6014216" cy="2138361"/>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Autofit/>
          </a:bodyPr>
          <a:lstStyle/>
          <a:p>
            <a:pPr algn="ctr">
              <a:defRPr/>
            </a:pPr>
            <a:r>
              <a:rPr lang="ru-RU" sz="1600" dirty="0">
                <a:latin typeface="+mn-lt"/>
              </a:rPr>
              <a:t>Ст. 1352 ГК РФ:</a:t>
            </a:r>
          </a:p>
          <a:p>
            <a:pPr algn="ctr">
              <a:defRPr/>
            </a:pPr>
            <a:r>
              <a:rPr lang="ru-RU" sz="1600" b="1" u="sng" dirty="0">
                <a:latin typeface="+mn-lt"/>
              </a:rPr>
              <a:t>Промышленный образец </a:t>
            </a:r>
            <a:r>
              <a:rPr lang="ru-RU" sz="1600" b="1" dirty="0">
                <a:latin typeface="+mn-lt"/>
              </a:rPr>
              <a:t>-  решение внешнего вида изделия промышленного или кустарно-ремесленного производства</a:t>
            </a:r>
          </a:p>
          <a:p>
            <a:pPr algn="ctr">
              <a:defRPr/>
            </a:pPr>
            <a:r>
              <a:rPr lang="ru-RU" sz="1600" b="1" dirty="0">
                <a:latin typeface="+mn-lt"/>
              </a:rPr>
              <a:t>(существенные признаки – признаки,  определяющие эстетические особенности внешнего вида изделия: форма, цветовое решение, линии, фактура материала и т.д.)</a:t>
            </a:r>
            <a:endParaRPr lang="ru-RU" sz="1600" dirty="0">
              <a:latin typeface="+mn-lt"/>
            </a:endParaRPr>
          </a:p>
        </p:txBody>
      </p:sp>
      <p:cxnSp>
        <p:nvCxnSpPr>
          <p:cNvPr id="42" name="Прямая со стрелкой 9"/>
          <p:cNvCxnSpPr>
            <a:cxnSpLocks noChangeShapeType="1"/>
            <a:stCxn id="26" idx="3"/>
          </p:cNvCxnSpPr>
          <p:nvPr/>
        </p:nvCxnSpPr>
        <p:spPr bwMode="auto">
          <a:xfrm>
            <a:off x="2485898" y="2600324"/>
            <a:ext cx="381000" cy="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2" name="Прямоугольник 1"/>
          <p:cNvSpPr/>
          <p:nvPr/>
        </p:nvSpPr>
        <p:spPr>
          <a:xfrm>
            <a:off x="8471803" y="602428"/>
            <a:ext cx="742511" cy="492443"/>
          </a:xfrm>
          <a:prstGeom prst="rect">
            <a:avLst/>
          </a:prstGeom>
        </p:spPr>
        <p:txBody>
          <a:bodyPr wrap="none">
            <a:spAutoFit/>
          </a:bodyPr>
          <a:lstStyle/>
          <a:p>
            <a:r>
              <a:rPr lang="ru-RU" sz="2600" b="1" dirty="0">
                <a:solidFill>
                  <a:srgbClr val="40464F"/>
                </a:solidFill>
              </a:rPr>
              <a:t>231</a:t>
            </a:r>
          </a:p>
        </p:txBody>
      </p:sp>
      <p:sp>
        <p:nvSpPr>
          <p:cNvPr id="26" name="AutoShape 6"/>
          <p:cNvSpPr>
            <a:spLocks noChangeArrowheads="1"/>
          </p:cNvSpPr>
          <p:nvPr/>
        </p:nvSpPr>
        <p:spPr bwMode="auto">
          <a:xfrm>
            <a:off x="357697" y="2214549"/>
            <a:ext cx="2128201" cy="77154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sz="1600" dirty="0">
                <a:solidFill>
                  <a:schemeClr val="tx2"/>
                </a:solidFill>
                <a:latin typeface="+mn-lt"/>
              </a:rPr>
              <a:t>9. Промышленные образцы</a:t>
            </a:r>
          </a:p>
        </p:txBody>
      </p:sp>
      <p:sp>
        <p:nvSpPr>
          <p:cNvPr id="43" name="AutoShape 6"/>
          <p:cNvSpPr>
            <a:spLocks noChangeArrowheads="1"/>
          </p:cNvSpPr>
          <p:nvPr/>
        </p:nvSpPr>
        <p:spPr bwMode="auto">
          <a:xfrm>
            <a:off x="1112172" y="4411868"/>
            <a:ext cx="2747452" cy="1333500"/>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fontScale="92500" lnSpcReduction="20000"/>
          </a:bodyPr>
          <a:lstStyle/>
          <a:p>
            <a:pPr algn="ctr">
              <a:defRPr/>
            </a:pPr>
            <a:r>
              <a:rPr lang="ru-RU" dirty="0">
                <a:solidFill>
                  <a:schemeClr val="tx2"/>
                </a:solidFill>
                <a:latin typeface="+mn-lt"/>
              </a:rPr>
              <a:t>Условия патентоспособности изобретения</a:t>
            </a:r>
          </a:p>
          <a:p>
            <a:pPr algn="ctr">
              <a:defRPr/>
            </a:pPr>
            <a:endParaRPr lang="ru-RU" dirty="0">
              <a:solidFill>
                <a:schemeClr val="tx2"/>
              </a:solidFill>
              <a:latin typeface="+mn-lt"/>
            </a:endParaRPr>
          </a:p>
          <a:p>
            <a:pPr algn="ctr">
              <a:defRPr/>
            </a:pPr>
            <a:r>
              <a:rPr lang="ru-RU" dirty="0">
                <a:solidFill>
                  <a:schemeClr val="tx2"/>
                </a:solidFill>
                <a:latin typeface="+mn-lt"/>
              </a:rPr>
              <a:t>(ст. 1350 ГК РФ)</a:t>
            </a:r>
          </a:p>
        </p:txBody>
      </p:sp>
      <p:cxnSp>
        <p:nvCxnSpPr>
          <p:cNvPr id="47" name="Прямая со стрелкой 9"/>
          <p:cNvCxnSpPr>
            <a:cxnSpLocks noChangeShapeType="1"/>
            <a:stCxn id="43" idx="3"/>
            <a:endCxn id="10" idx="1"/>
          </p:cNvCxnSpPr>
          <p:nvPr/>
        </p:nvCxnSpPr>
        <p:spPr bwMode="auto">
          <a:xfrm flipV="1">
            <a:off x="3859624" y="4463359"/>
            <a:ext cx="1476536" cy="615259"/>
          </a:xfrm>
          <a:prstGeom prst="straightConnector1">
            <a:avLst/>
          </a:prstGeom>
          <a:noFill/>
          <a:ln w="38100" algn="ctr">
            <a:solidFill>
              <a:schemeClr val="tx2">
                <a:lumMod val="75000"/>
              </a:schemeClr>
            </a:solidFill>
            <a:round/>
            <a:headEnd/>
            <a:tailEnd type="arrow" w="med" len="med"/>
          </a:ln>
          <a:effectLst>
            <a:outerShdw dist="23000" dir="5400000" rotWithShape="0">
              <a:srgbClr val="000000">
                <a:alpha val="34999"/>
              </a:srgbClr>
            </a:outerShdw>
          </a:effectLst>
        </p:spPr>
      </p:cxnSp>
      <p:sp>
        <p:nvSpPr>
          <p:cNvPr id="10" name="AutoShape 5"/>
          <p:cNvSpPr>
            <a:spLocks noChangeArrowheads="1"/>
          </p:cNvSpPr>
          <p:nvPr/>
        </p:nvSpPr>
        <p:spPr bwMode="auto">
          <a:xfrm>
            <a:off x="5336160" y="4002988"/>
            <a:ext cx="2719267" cy="920742"/>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600" b="1" dirty="0">
                <a:solidFill>
                  <a:schemeClr val="tx2">
                    <a:lumMod val="50000"/>
                  </a:schemeClr>
                </a:solidFill>
              </a:rPr>
              <a:t>Новизна</a:t>
            </a:r>
          </a:p>
        </p:txBody>
      </p:sp>
      <p:sp>
        <p:nvSpPr>
          <p:cNvPr id="12" name="AutoShape 5"/>
          <p:cNvSpPr>
            <a:spLocks noChangeArrowheads="1"/>
          </p:cNvSpPr>
          <p:nvPr/>
        </p:nvSpPr>
        <p:spPr bwMode="auto">
          <a:xfrm>
            <a:off x="5336159" y="5336488"/>
            <a:ext cx="2719267" cy="920742"/>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600" b="1">
                <a:solidFill>
                  <a:schemeClr val="tx2">
                    <a:lumMod val="50000"/>
                  </a:schemeClr>
                </a:solidFill>
              </a:rPr>
              <a:t>Оригинальность</a:t>
            </a:r>
            <a:endParaRPr lang="ru-RU" sz="1600" b="1" dirty="0">
              <a:solidFill>
                <a:schemeClr val="tx2">
                  <a:lumMod val="50000"/>
                </a:schemeClr>
              </a:solidFill>
            </a:endParaRPr>
          </a:p>
        </p:txBody>
      </p:sp>
      <p:cxnSp>
        <p:nvCxnSpPr>
          <p:cNvPr id="16" name="Прямая со стрелкой 9"/>
          <p:cNvCxnSpPr>
            <a:cxnSpLocks noChangeShapeType="1"/>
            <a:stCxn id="43" idx="3"/>
            <a:endCxn id="12" idx="1"/>
          </p:cNvCxnSpPr>
          <p:nvPr/>
        </p:nvCxnSpPr>
        <p:spPr bwMode="auto">
          <a:xfrm>
            <a:off x="3859624" y="5078618"/>
            <a:ext cx="1476535" cy="718241"/>
          </a:xfrm>
          <a:prstGeom prst="straightConnector1">
            <a:avLst/>
          </a:prstGeom>
          <a:noFill/>
          <a:ln w="38100" algn="ctr">
            <a:solidFill>
              <a:schemeClr val="tx2">
                <a:lumMod val="75000"/>
              </a:schemeClr>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2848709131"/>
      </p:ext>
    </p:extLst>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583001"/>
          </a:xfrm>
        </p:spPr>
        <p:txBody>
          <a:bodyPr>
            <a:normAutofit/>
          </a:bodyPr>
          <a:lstStyle/>
          <a:p>
            <a:pPr algn="ctr">
              <a:defRPr/>
            </a:pPr>
            <a:r>
              <a:rPr lang="ru-RU" sz="2400" b="1" dirty="0">
                <a:solidFill>
                  <a:srgbClr val="FF8600"/>
                </a:solidFill>
              </a:rPr>
              <a:t>Объекты интеллектуальных прав</a:t>
            </a:r>
            <a:endParaRPr lang="ru-RU" sz="2400" dirty="0">
              <a:solidFill>
                <a:srgbClr val="FF8600"/>
              </a:solidFill>
            </a:endParaRPr>
          </a:p>
        </p:txBody>
      </p:sp>
      <p:sp>
        <p:nvSpPr>
          <p:cNvPr id="24" name="AutoShape 6"/>
          <p:cNvSpPr>
            <a:spLocks noChangeArrowheads="1"/>
          </p:cNvSpPr>
          <p:nvPr/>
        </p:nvSpPr>
        <p:spPr bwMode="auto">
          <a:xfrm>
            <a:off x="3028326" y="1094871"/>
            <a:ext cx="5835369" cy="203137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Autofit/>
          </a:bodyPr>
          <a:lstStyle/>
          <a:p>
            <a:pPr algn="ctr">
              <a:defRPr/>
            </a:pPr>
            <a:r>
              <a:rPr lang="ru-RU" sz="1600" dirty="0"/>
              <a:t>Сорта растений и породы животных, зарегистрированные в Государственном реестре охраняемых селекционных достижений (ведется ФГБУ «</a:t>
            </a:r>
            <a:r>
              <a:rPr lang="ru-RU" sz="1600" dirty="0" err="1"/>
              <a:t>Россорткомиссия</a:t>
            </a:r>
            <a:r>
              <a:rPr lang="ru-RU" sz="1600" dirty="0"/>
              <a:t>»), если эти результаты интеллектуальной деятельности отвечают установленным законом требованиям к таким селекционным достижениям </a:t>
            </a:r>
          </a:p>
          <a:p>
            <a:pPr algn="ctr">
              <a:defRPr/>
            </a:pPr>
            <a:r>
              <a:rPr lang="ru-RU" sz="1600" dirty="0"/>
              <a:t>(ст. 1412 ГК РФ)</a:t>
            </a:r>
          </a:p>
        </p:txBody>
      </p:sp>
      <p:cxnSp>
        <p:nvCxnSpPr>
          <p:cNvPr id="42" name="Прямая со стрелкой 9"/>
          <p:cNvCxnSpPr>
            <a:cxnSpLocks noChangeShapeType="1"/>
            <a:stCxn id="26" idx="3"/>
          </p:cNvCxnSpPr>
          <p:nvPr/>
        </p:nvCxnSpPr>
        <p:spPr bwMode="auto">
          <a:xfrm flipV="1">
            <a:off x="2653856" y="2214551"/>
            <a:ext cx="374470" cy="12086"/>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2" name="Прямоугольник 1"/>
          <p:cNvSpPr/>
          <p:nvPr/>
        </p:nvSpPr>
        <p:spPr>
          <a:xfrm>
            <a:off x="8471803" y="602428"/>
            <a:ext cx="740971" cy="492443"/>
          </a:xfrm>
          <a:prstGeom prst="rect">
            <a:avLst/>
          </a:prstGeom>
        </p:spPr>
        <p:txBody>
          <a:bodyPr wrap="none">
            <a:spAutoFit/>
          </a:bodyPr>
          <a:lstStyle/>
          <a:p>
            <a:r>
              <a:rPr lang="ru-RU" sz="2600" b="1" dirty="0">
                <a:solidFill>
                  <a:srgbClr val="40464F"/>
                </a:solidFill>
              </a:rPr>
              <a:t>232</a:t>
            </a:r>
          </a:p>
        </p:txBody>
      </p:sp>
      <p:sp>
        <p:nvSpPr>
          <p:cNvPr id="26" name="AutoShape 6"/>
          <p:cNvSpPr>
            <a:spLocks noChangeArrowheads="1"/>
          </p:cNvSpPr>
          <p:nvPr/>
        </p:nvSpPr>
        <p:spPr bwMode="auto">
          <a:xfrm>
            <a:off x="170954" y="1701525"/>
            <a:ext cx="2482902" cy="1050223"/>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sz="1600" dirty="0">
                <a:solidFill>
                  <a:schemeClr val="tx2"/>
                </a:solidFill>
                <a:latin typeface="+mn-lt"/>
              </a:rPr>
              <a:t>10. Селекционные достижения</a:t>
            </a:r>
          </a:p>
        </p:txBody>
      </p:sp>
      <p:sp>
        <p:nvSpPr>
          <p:cNvPr id="43" name="AutoShape 6"/>
          <p:cNvSpPr>
            <a:spLocks noChangeArrowheads="1"/>
          </p:cNvSpPr>
          <p:nvPr/>
        </p:nvSpPr>
        <p:spPr bwMode="auto">
          <a:xfrm>
            <a:off x="276292" y="3532231"/>
            <a:ext cx="3061777" cy="1043162"/>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dirty="0">
                <a:solidFill>
                  <a:schemeClr val="tx2"/>
                </a:solidFill>
                <a:latin typeface="+mn-lt"/>
              </a:rPr>
              <a:t>11. Типологии интегральных микросхем</a:t>
            </a:r>
          </a:p>
        </p:txBody>
      </p:sp>
      <p:sp>
        <p:nvSpPr>
          <p:cNvPr id="44" name="AutoShape 6"/>
          <p:cNvSpPr>
            <a:spLocks noChangeArrowheads="1"/>
          </p:cNvSpPr>
          <p:nvPr/>
        </p:nvSpPr>
        <p:spPr bwMode="auto">
          <a:xfrm>
            <a:off x="3724358" y="3329779"/>
            <a:ext cx="5080643" cy="1543801"/>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a:bodyPr>
          <a:lstStyle/>
          <a:p>
            <a:pPr algn="ctr">
              <a:defRPr/>
            </a:pPr>
            <a:r>
              <a:rPr lang="ru-RU" sz="1600" dirty="0">
                <a:latin typeface="+mn-lt"/>
              </a:rPr>
              <a:t>Зафиксированное на материальном носителе пространственно-геометрическое расположение совокупности элементов интегральной микросхемы и связей между ними </a:t>
            </a:r>
          </a:p>
          <a:p>
            <a:pPr algn="ctr">
              <a:defRPr/>
            </a:pPr>
            <a:r>
              <a:rPr lang="ru-RU" sz="1600" dirty="0">
                <a:latin typeface="+mn-lt"/>
              </a:rPr>
              <a:t>(ст. 1448)</a:t>
            </a:r>
          </a:p>
        </p:txBody>
      </p:sp>
      <p:cxnSp>
        <p:nvCxnSpPr>
          <p:cNvPr id="47" name="Прямая со стрелкой 9"/>
          <p:cNvCxnSpPr>
            <a:cxnSpLocks noChangeShapeType="1"/>
          </p:cNvCxnSpPr>
          <p:nvPr/>
        </p:nvCxnSpPr>
        <p:spPr bwMode="auto">
          <a:xfrm>
            <a:off x="3338069" y="4100159"/>
            <a:ext cx="386289" cy="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16" name="AutoShape 6"/>
          <p:cNvSpPr>
            <a:spLocks noChangeArrowheads="1"/>
          </p:cNvSpPr>
          <p:nvPr/>
        </p:nvSpPr>
        <p:spPr bwMode="auto">
          <a:xfrm>
            <a:off x="276292" y="5408077"/>
            <a:ext cx="2434549" cy="917686"/>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fontScale="92500" lnSpcReduction="10000"/>
          </a:bodyPr>
          <a:lstStyle/>
          <a:p>
            <a:pPr algn="ctr">
              <a:defRPr/>
            </a:pPr>
            <a:r>
              <a:rPr lang="ru-RU" dirty="0">
                <a:solidFill>
                  <a:schemeClr val="tx2"/>
                </a:solidFill>
                <a:latin typeface="+mn-lt"/>
              </a:rPr>
              <a:t>12. Секреты производства </a:t>
            </a:r>
          </a:p>
          <a:p>
            <a:pPr algn="ctr">
              <a:defRPr/>
            </a:pPr>
            <a:r>
              <a:rPr lang="ru-RU" dirty="0">
                <a:solidFill>
                  <a:schemeClr val="tx2"/>
                </a:solidFill>
                <a:latin typeface="+mn-lt"/>
              </a:rPr>
              <a:t>(ноу-хау)</a:t>
            </a:r>
          </a:p>
        </p:txBody>
      </p:sp>
      <p:sp>
        <p:nvSpPr>
          <p:cNvPr id="17" name="AutoShape 6"/>
          <p:cNvSpPr>
            <a:spLocks noChangeArrowheads="1"/>
          </p:cNvSpPr>
          <p:nvPr/>
        </p:nvSpPr>
        <p:spPr bwMode="auto">
          <a:xfrm>
            <a:off x="3223704" y="5055727"/>
            <a:ext cx="5639992" cy="163639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lnSpcReduction="10000"/>
          </a:bodyPr>
          <a:lstStyle/>
          <a:p>
            <a:pPr algn="ctr">
              <a:defRPr/>
            </a:pPr>
            <a:r>
              <a:rPr lang="ru-RU" sz="1600" dirty="0">
                <a:latin typeface="+mn-lt"/>
              </a:rPr>
              <a:t>Сведения любого характера о результатах интеллектуальной деятельности в научно-технической сфере и о способах осуществления профессиональной деятельности, имеющие действительную или потенциальную коммерческую ценность вследствие неизвестности их третьим лицам (ст. 1465 ГК РФ)</a:t>
            </a:r>
          </a:p>
        </p:txBody>
      </p:sp>
      <p:cxnSp>
        <p:nvCxnSpPr>
          <p:cNvPr id="18" name="Прямая со стрелкой 9"/>
          <p:cNvCxnSpPr>
            <a:cxnSpLocks noChangeShapeType="1"/>
            <a:stCxn id="16" idx="3"/>
            <a:endCxn id="17" idx="1"/>
          </p:cNvCxnSpPr>
          <p:nvPr/>
        </p:nvCxnSpPr>
        <p:spPr bwMode="auto">
          <a:xfrm>
            <a:off x="2710841" y="5866920"/>
            <a:ext cx="512863" cy="7005"/>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3603466636"/>
      </p:ext>
    </p:extLst>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3844" name="Прямая соединительная линия 11"/>
          <p:cNvCxnSpPr>
            <a:cxnSpLocks noChangeShapeType="1"/>
          </p:cNvCxnSpPr>
          <p:nvPr/>
        </p:nvCxnSpPr>
        <p:spPr bwMode="auto">
          <a:xfrm>
            <a:off x="3635375" y="1542865"/>
            <a:ext cx="1800225" cy="0"/>
          </a:xfrm>
          <a:prstGeom prst="line">
            <a:avLst/>
          </a:prstGeom>
          <a:noFill/>
          <a:ln w="38100" algn="ctr">
            <a:solidFill>
              <a:srgbClr val="838D9B"/>
            </a:solidFill>
            <a:round/>
            <a:headEnd/>
            <a:tailEnd/>
          </a:ln>
          <a:scene3d>
            <a:camera prst="orthographicFront"/>
            <a:lightRig rig="threePt" dir="t"/>
          </a:scene3d>
          <a:sp3d>
            <a:bevelT prst="convex"/>
          </a:sp3d>
        </p:spPr>
      </p:cxnSp>
      <p:sp>
        <p:nvSpPr>
          <p:cNvPr id="6" name="AutoShape 5"/>
          <p:cNvSpPr>
            <a:spLocks noChangeArrowheads="1"/>
          </p:cNvSpPr>
          <p:nvPr/>
        </p:nvSpPr>
        <p:spPr bwMode="auto">
          <a:xfrm>
            <a:off x="250825" y="1916113"/>
            <a:ext cx="3600450" cy="86518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dirty="0">
                <a:solidFill>
                  <a:schemeClr val="tx2"/>
                </a:solidFill>
                <a:latin typeface="+mn-lt"/>
              </a:rPr>
              <a:t>13. Фирменное наименование</a:t>
            </a:r>
          </a:p>
        </p:txBody>
      </p:sp>
      <p:sp>
        <p:nvSpPr>
          <p:cNvPr id="7" name="AutoShape 5"/>
          <p:cNvSpPr>
            <a:spLocks noChangeArrowheads="1"/>
          </p:cNvSpPr>
          <p:nvPr/>
        </p:nvSpPr>
        <p:spPr bwMode="auto">
          <a:xfrm>
            <a:off x="5218165" y="2276476"/>
            <a:ext cx="3675010" cy="935038"/>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dirty="0">
                <a:solidFill>
                  <a:srgbClr val="FF8600"/>
                </a:solidFill>
                <a:latin typeface="+mn-lt"/>
              </a:rPr>
              <a:t>16. Коммерческие обозначения</a:t>
            </a:r>
            <a:endParaRPr lang="ru-RU" b="1" u="sng" dirty="0">
              <a:solidFill>
                <a:srgbClr val="FF8600"/>
              </a:solidFill>
              <a:latin typeface="+mn-lt"/>
            </a:endParaRPr>
          </a:p>
        </p:txBody>
      </p:sp>
      <p:sp>
        <p:nvSpPr>
          <p:cNvPr id="8" name="AutoShape 5"/>
          <p:cNvSpPr>
            <a:spLocks noChangeArrowheads="1"/>
          </p:cNvSpPr>
          <p:nvPr/>
        </p:nvSpPr>
        <p:spPr bwMode="auto">
          <a:xfrm>
            <a:off x="4437058" y="4112418"/>
            <a:ext cx="4105275" cy="122396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marL="342900" indent="-342900" algn="ctr">
              <a:buAutoNum type="arabicPeriod" startAt="15"/>
            </a:pPr>
            <a:r>
              <a:rPr lang="ru-RU" dirty="0">
                <a:solidFill>
                  <a:srgbClr val="FF8600"/>
                </a:solidFill>
                <a:latin typeface="+mn-lt"/>
              </a:rPr>
              <a:t>Наименования мест </a:t>
            </a:r>
          </a:p>
          <a:p>
            <a:pPr algn="ctr"/>
            <a:r>
              <a:rPr lang="ru-RU" dirty="0">
                <a:solidFill>
                  <a:srgbClr val="FF8600"/>
                </a:solidFill>
                <a:latin typeface="+mn-lt"/>
              </a:rPr>
              <a:t>происхождения товаров</a:t>
            </a:r>
          </a:p>
        </p:txBody>
      </p:sp>
      <p:sp>
        <p:nvSpPr>
          <p:cNvPr id="10" name="AutoShape 5"/>
          <p:cNvSpPr>
            <a:spLocks noChangeArrowheads="1"/>
          </p:cNvSpPr>
          <p:nvPr/>
        </p:nvSpPr>
        <p:spPr bwMode="auto">
          <a:xfrm>
            <a:off x="179388" y="3211513"/>
            <a:ext cx="3673475" cy="100965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dirty="0">
                <a:solidFill>
                  <a:srgbClr val="FF8600"/>
                </a:solidFill>
                <a:latin typeface="+mn-lt"/>
              </a:rPr>
              <a:t>14. Товарные знаки </a:t>
            </a:r>
          </a:p>
          <a:p>
            <a:pPr algn="ctr"/>
            <a:r>
              <a:rPr lang="ru-RU" dirty="0">
                <a:solidFill>
                  <a:srgbClr val="FF8600"/>
                </a:solidFill>
                <a:latin typeface="+mn-lt"/>
              </a:rPr>
              <a:t>и знаки обслуживания</a:t>
            </a:r>
          </a:p>
        </p:txBody>
      </p:sp>
      <p:sp>
        <p:nvSpPr>
          <p:cNvPr id="16" name="Заголовок 1"/>
          <p:cNvSpPr txBox="1">
            <a:spLocks/>
          </p:cNvSpPr>
          <p:nvPr/>
        </p:nvSpPr>
        <p:spPr>
          <a:xfrm>
            <a:off x="755576" y="332656"/>
            <a:ext cx="7488832" cy="708467"/>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8600"/>
                </a:solidFill>
                <a:effectLst>
                  <a:outerShdw blurRad="50800" dist="38100" dir="2700000" algn="tl" rotWithShape="0">
                    <a:srgbClr val="000000">
                      <a:alpha val="43000"/>
                    </a:srgbClr>
                  </a:outerShdw>
                </a:effectLst>
              </a:rPr>
              <a:t>Объекты интеллектуальных прав</a:t>
            </a:r>
            <a:endParaRPr lang="ru-RU" sz="1600" b="1" dirty="0">
              <a:solidFill>
                <a:srgbClr val="FF8600"/>
              </a:solidFill>
              <a:effectLst>
                <a:outerShdw blurRad="50800" dist="38100" dir="2700000" algn="tl" rotWithShape="0">
                  <a:srgbClr val="000000">
                    <a:alpha val="43000"/>
                  </a:srgbClr>
                </a:outerShdw>
              </a:effectLst>
            </a:endParaRPr>
          </a:p>
        </p:txBody>
      </p:sp>
      <p:cxnSp>
        <p:nvCxnSpPr>
          <p:cNvPr id="18" name="Прямая со стрелкой 17"/>
          <p:cNvCxnSpPr/>
          <p:nvPr/>
        </p:nvCxnSpPr>
        <p:spPr bwMode="auto">
          <a:xfrm>
            <a:off x="4572000" y="1556792"/>
            <a:ext cx="646165" cy="2555626"/>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9" name="Прямая со стрелкой 18"/>
          <p:cNvCxnSpPr>
            <a:endCxn id="7" idx="1"/>
          </p:cNvCxnSpPr>
          <p:nvPr/>
        </p:nvCxnSpPr>
        <p:spPr bwMode="auto">
          <a:xfrm>
            <a:off x="4572000" y="1556792"/>
            <a:ext cx="646165" cy="1187203"/>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1" name="Прямая со стрелкой 20"/>
          <p:cNvCxnSpPr>
            <a:endCxn id="10" idx="3"/>
          </p:cNvCxnSpPr>
          <p:nvPr/>
        </p:nvCxnSpPr>
        <p:spPr bwMode="auto">
          <a:xfrm flipH="1">
            <a:off x="3852863" y="1556792"/>
            <a:ext cx="719137" cy="2159546"/>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2" name="Прямая со стрелкой 21"/>
          <p:cNvCxnSpPr>
            <a:endCxn id="6" idx="3"/>
          </p:cNvCxnSpPr>
          <p:nvPr/>
        </p:nvCxnSpPr>
        <p:spPr bwMode="auto">
          <a:xfrm flipH="1">
            <a:off x="3851275" y="1556792"/>
            <a:ext cx="720725" cy="791915"/>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233</a:t>
            </a:r>
          </a:p>
        </p:txBody>
      </p:sp>
    </p:spTree>
    <p:extLst>
      <p:ext uri="{BB962C8B-B14F-4D97-AF65-F5344CB8AC3E}">
        <p14:creationId xmlns:p14="http://schemas.microsoft.com/office/powerpoint/2010/main" val="13406790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bwMode="auto">
          <a:xfrm>
            <a:off x="468313" y="260350"/>
            <a:ext cx="8229600" cy="647700"/>
          </a:xfrm>
          <a:prstGeom prst="rect">
            <a:avLst/>
          </a:prstGeom>
          <a:noFill/>
          <a:ln w="9525">
            <a:noFill/>
            <a:miter lim="800000"/>
            <a:headEnd/>
            <a:tailEnd/>
          </a:ln>
          <a:effectLst/>
        </p:spPr>
        <p:txBody>
          <a:bodyPr anchor="ctr"/>
          <a:lstStyle/>
          <a:p>
            <a:pPr algn="ctr" eaLnBrk="0" hangingPunct="0">
              <a:defRPr/>
            </a:pPr>
            <a:endParaRPr lang="ru-RU" sz="2400" b="1" u="sng" kern="0" dirty="0">
              <a:solidFill>
                <a:schemeClr val="tx2"/>
              </a:solidFill>
              <a:effectLst>
                <a:outerShdw blurRad="38100" dist="38100" dir="2700000" algn="tl">
                  <a:srgbClr val="000000"/>
                </a:outerShdw>
              </a:effectLst>
              <a:latin typeface="+mj-lt"/>
              <a:ea typeface="+mj-ea"/>
              <a:cs typeface="+mj-cs"/>
            </a:endParaRPr>
          </a:p>
          <a:p>
            <a:pPr algn="ctr" eaLnBrk="0" hangingPunct="0">
              <a:defRPr/>
            </a:pPr>
            <a:r>
              <a:rPr lang="ru-RU" sz="2400" b="1" u="sng" kern="0" dirty="0">
                <a:solidFill>
                  <a:schemeClr val="tx2"/>
                </a:solidFill>
                <a:effectLst>
                  <a:outerShdw blurRad="38100" dist="38100" dir="2700000" algn="tl">
                    <a:srgbClr val="000000"/>
                  </a:outerShdw>
                </a:effectLst>
                <a:latin typeface="+mj-lt"/>
                <a:ea typeface="+mj-ea"/>
                <a:cs typeface="+mj-cs"/>
              </a:rPr>
              <a:t>Принцип свободы договора</a:t>
            </a:r>
          </a:p>
          <a:p>
            <a:pPr algn="ctr" eaLnBrk="0" hangingPunct="0">
              <a:defRPr/>
            </a:pPr>
            <a:endParaRPr lang="ru-RU" sz="1200" b="1" u="sng" kern="0" dirty="0">
              <a:solidFill>
                <a:schemeClr val="tx2"/>
              </a:solidFill>
              <a:effectLst>
                <a:outerShdw blurRad="38100" dist="38100" dir="2700000" algn="tl">
                  <a:srgbClr val="000000"/>
                </a:outerShdw>
              </a:effectLst>
              <a:latin typeface="+mj-lt"/>
              <a:ea typeface="+mj-ea"/>
              <a:cs typeface="+mj-cs"/>
            </a:endParaRPr>
          </a:p>
          <a:p>
            <a:pPr algn="ctr" eaLnBrk="0" hangingPunct="0">
              <a:defRPr/>
            </a:pPr>
            <a:endParaRPr lang="ru-RU" sz="2400" kern="0" dirty="0">
              <a:solidFill>
                <a:schemeClr val="tx2"/>
              </a:solidFill>
              <a:effectLst>
                <a:outerShdw blurRad="38100" dist="38100" dir="2700000" algn="tl">
                  <a:srgbClr val="000000"/>
                </a:outerShdw>
              </a:effectLst>
              <a:latin typeface="+mj-lt"/>
              <a:ea typeface="+mj-ea"/>
              <a:cs typeface="+mj-cs"/>
            </a:endParaRPr>
          </a:p>
        </p:txBody>
      </p:sp>
      <p:cxnSp>
        <p:nvCxnSpPr>
          <p:cNvPr id="32770" name="Прямая соединительная линия 3"/>
          <p:cNvCxnSpPr>
            <a:cxnSpLocks noChangeShapeType="1"/>
          </p:cNvCxnSpPr>
          <p:nvPr/>
        </p:nvCxnSpPr>
        <p:spPr bwMode="auto">
          <a:xfrm>
            <a:off x="3851275" y="2997200"/>
            <a:ext cx="1441450" cy="0"/>
          </a:xfrm>
          <a:prstGeom prst="line">
            <a:avLst/>
          </a:prstGeom>
          <a:noFill/>
          <a:ln w="38100" algn="ctr">
            <a:solidFill>
              <a:schemeClr val="tx1"/>
            </a:solidFill>
            <a:round/>
            <a:headEnd/>
            <a:tailEnd/>
          </a:ln>
        </p:spPr>
      </p:cxnSp>
      <p:sp>
        <p:nvSpPr>
          <p:cNvPr id="5" name="AutoShape 5"/>
          <p:cNvSpPr>
            <a:spLocks noChangeArrowheads="1"/>
          </p:cNvSpPr>
          <p:nvPr/>
        </p:nvSpPr>
        <p:spPr bwMode="auto">
          <a:xfrm>
            <a:off x="179388" y="3500438"/>
            <a:ext cx="3600524" cy="11525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n-lt"/>
              </a:rPr>
              <a:t>Возможность заключить </a:t>
            </a:r>
          </a:p>
          <a:p>
            <a:pPr algn="ctr">
              <a:defRPr/>
            </a:pPr>
            <a:r>
              <a:rPr lang="ru-RU" u="sng" dirty="0">
                <a:solidFill>
                  <a:srgbClr val="FF8600"/>
                </a:solidFill>
                <a:latin typeface="+mn-lt"/>
              </a:rPr>
              <a:t>НЕПОИМЕНОВАННЫЙ</a:t>
            </a:r>
            <a:r>
              <a:rPr lang="ru-RU" dirty="0">
                <a:solidFill>
                  <a:srgbClr val="FF8600"/>
                </a:solidFill>
                <a:latin typeface="+mn-lt"/>
              </a:rPr>
              <a:t> </a:t>
            </a:r>
            <a:r>
              <a:rPr lang="ru-RU" dirty="0">
                <a:latin typeface="+mn-lt"/>
              </a:rPr>
              <a:t>договор</a:t>
            </a:r>
          </a:p>
        </p:txBody>
      </p:sp>
      <p:sp>
        <p:nvSpPr>
          <p:cNvPr id="6" name="Заголовок 1"/>
          <p:cNvSpPr>
            <a:spLocks noGrp="1"/>
          </p:cNvSpPr>
          <p:nvPr>
            <p:ph type="title"/>
          </p:nvPr>
        </p:nvSpPr>
        <p:spPr>
          <a:xfrm>
            <a:off x="395288" y="1052513"/>
            <a:ext cx="8280400" cy="1655762"/>
          </a:xfrm>
          <a:solidFill>
            <a:schemeClr val="accent1">
              <a:lumMod val="50000"/>
            </a:schemeClr>
          </a:solidFill>
          <a:ln w="38100">
            <a:solidFill>
              <a:schemeClr val="tx2"/>
            </a:solidFill>
            <a:prstDash val="dash"/>
          </a:ln>
        </p:spPr>
        <p:txBody>
          <a:bodyPr>
            <a:normAutofit fontScale="90000"/>
          </a:bodyPr>
          <a:lstStyle/>
          <a:p>
            <a:pPr algn="ctr">
              <a:defRPr/>
            </a:pPr>
            <a:r>
              <a:rPr lang="ru-RU" sz="2400" b="1" u="sng" dirty="0">
                <a:solidFill>
                  <a:schemeClr val="tx1"/>
                </a:solidFill>
              </a:rPr>
              <a:t/>
            </a:r>
            <a:br>
              <a:rPr lang="ru-RU" sz="2400" b="1" u="sng" dirty="0">
                <a:solidFill>
                  <a:schemeClr val="tx1"/>
                </a:solidFill>
              </a:rPr>
            </a:br>
            <a:r>
              <a:rPr lang="ru-RU" sz="2400" b="1" u="sng" dirty="0">
                <a:solidFill>
                  <a:schemeClr val="tx1"/>
                </a:solidFill>
              </a:rPr>
              <a:t/>
            </a:r>
            <a:br>
              <a:rPr lang="ru-RU" sz="2400" b="1" u="sng" dirty="0">
                <a:solidFill>
                  <a:schemeClr val="tx1"/>
                </a:solidFill>
              </a:rPr>
            </a:br>
            <a:r>
              <a:rPr lang="ru-RU" sz="2400" b="1" u="sng" dirty="0">
                <a:solidFill>
                  <a:schemeClr val="tx1"/>
                </a:solidFill>
              </a:rPr>
              <a:t/>
            </a:r>
            <a:br>
              <a:rPr lang="ru-RU" sz="2400" b="1" u="sng" dirty="0">
                <a:solidFill>
                  <a:schemeClr val="tx1"/>
                </a:solidFill>
              </a:rPr>
            </a:br>
            <a:r>
              <a:rPr lang="ru-RU" sz="2400" b="1" u="sng" dirty="0">
                <a:solidFill>
                  <a:schemeClr val="tx1"/>
                </a:solidFill>
              </a:rPr>
              <a:t/>
            </a:r>
            <a:br>
              <a:rPr lang="ru-RU" sz="2400" b="1" u="sng" dirty="0">
                <a:solidFill>
                  <a:schemeClr val="tx1"/>
                </a:solidFill>
              </a:rPr>
            </a:br>
            <a:r>
              <a:rPr lang="ru-RU" sz="2400" b="1" u="sng" dirty="0">
                <a:solidFill>
                  <a:schemeClr val="tx1"/>
                </a:solidFill>
              </a:rPr>
              <a:t/>
            </a:r>
            <a:br>
              <a:rPr lang="ru-RU" sz="2400" b="1" u="sng" dirty="0">
                <a:solidFill>
                  <a:schemeClr val="tx1"/>
                </a:solidFill>
              </a:rPr>
            </a:br>
            <a:r>
              <a:rPr lang="ru-RU" sz="2400" b="1" u="sng" dirty="0">
                <a:solidFill>
                  <a:schemeClr val="tx1"/>
                </a:solidFill>
              </a:rPr>
              <a:t/>
            </a:r>
            <a:br>
              <a:rPr lang="ru-RU" sz="2400" b="1" u="sng" dirty="0">
                <a:solidFill>
                  <a:schemeClr val="tx1"/>
                </a:solidFill>
              </a:rPr>
            </a:br>
            <a:r>
              <a:rPr lang="ru-RU" sz="2400" b="1" u="sng" dirty="0">
                <a:solidFill>
                  <a:schemeClr val="tx1"/>
                </a:solidFill>
              </a:rPr>
              <a:t/>
            </a:r>
            <a:br>
              <a:rPr lang="ru-RU" sz="2400" b="1" u="sng" dirty="0">
                <a:solidFill>
                  <a:schemeClr val="tx1"/>
                </a:solidFill>
              </a:rPr>
            </a:br>
            <a:r>
              <a:rPr lang="ru-RU" sz="2400" b="1" u="sng" dirty="0">
                <a:solidFill>
                  <a:srgbClr val="FF8600"/>
                </a:solidFill>
                <a:latin typeface="+mn-lt"/>
              </a:rPr>
              <a:t>Принцип свободы договора </a:t>
            </a:r>
            <a:r>
              <a:rPr lang="ru-RU" sz="2400" b="1" dirty="0">
                <a:solidFill>
                  <a:srgbClr val="FF8600"/>
                </a:solidFill>
                <a:latin typeface="+mn-lt"/>
              </a:rPr>
              <a:t>– </a:t>
            </a:r>
            <a:br>
              <a:rPr lang="ru-RU" sz="2400" b="1" dirty="0">
                <a:solidFill>
                  <a:srgbClr val="FF8600"/>
                </a:solidFill>
                <a:latin typeface="+mn-lt"/>
              </a:rPr>
            </a:br>
            <a:r>
              <a:rPr lang="ru-RU" sz="2400" b="1" dirty="0">
                <a:solidFill>
                  <a:schemeClr val="tx1"/>
                </a:solidFill>
                <a:latin typeface="+mn-lt"/>
              </a:rPr>
              <a:t>г</a:t>
            </a:r>
            <a:r>
              <a:rPr lang="ru-RU" sz="2400" dirty="0">
                <a:solidFill>
                  <a:schemeClr val="tx1"/>
                </a:solidFill>
                <a:latin typeface="+mn-lt"/>
              </a:rPr>
              <a:t>раждане и юридические лица свободны в заключении договора (ст. 421 ГК РФ)</a:t>
            </a:r>
            <a:r>
              <a:rPr lang="ru-RU" sz="2400" b="1" dirty="0">
                <a:solidFill>
                  <a:srgbClr val="FFC000"/>
                </a:solidFill>
                <a:latin typeface="+mn-lt"/>
              </a:rPr>
              <a:t/>
            </a:r>
            <a:br>
              <a:rPr lang="ru-RU" sz="2400" b="1" dirty="0">
                <a:solidFill>
                  <a:srgbClr val="FFC000"/>
                </a:solidFill>
                <a:latin typeface="+mn-lt"/>
              </a:rPr>
            </a:br>
            <a:endParaRPr lang="ru-RU" sz="2400" dirty="0">
              <a:solidFill>
                <a:schemeClr val="tx1"/>
              </a:solidFill>
              <a:latin typeface="+mn-lt"/>
            </a:endParaRPr>
          </a:p>
        </p:txBody>
      </p:sp>
      <p:sp>
        <p:nvSpPr>
          <p:cNvPr id="7" name="AutoShape 5"/>
          <p:cNvSpPr>
            <a:spLocks noChangeArrowheads="1"/>
          </p:cNvSpPr>
          <p:nvPr/>
        </p:nvSpPr>
        <p:spPr bwMode="auto">
          <a:xfrm>
            <a:off x="4932041" y="3573463"/>
            <a:ext cx="3672210" cy="107967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n-lt"/>
              </a:rPr>
              <a:t>Возможность заключить </a:t>
            </a:r>
          </a:p>
          <a:p>
            <a:pPr algn="ctr">
              <a:defRPr/>
            </a:pPr>
            <a:r>
              <a:rPr lang="ru-RU" u="sng" dirty="0">
                <a:solidFill>
                  <a:srgbClr val="FF8600"/>
                </a:solidFill>
                <a:latin typeface="+mn-lt"/>
              </a:rPr>
              <a:t>СМЕШАННЫЙ</a:t>
            </a:r>
            <a:r>
              <a:rPr lang="ru-RU" dirty="0">
                <a:latin typeface="+mn-lt"/>
              </a:rPr>
              <a:t> договор</a:t>
            </a:r>
          </a:p>
        </p:txBody>
      </p:sp>
      <p:sp>
        <p:nvSpPr>
          <p:cNvPr id="8" name="AutoShape 5"/>
          <p:cNvSpPr>
            <a:spLocks noChangeArrowheads="1"/>
          </p:cNvSpPr>
          <p:nvPr/>
        </p:nvSpPr>
        <p:spPr bwMode="auto">
          <a:xfrm>
            <a:off x="1547813" y="5084763"/>
            <a:ext cx="6048375" cy="14398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u="sng" dirty="0">
                <a:solidFill>
                  <a:srgbClr val="FF8600"/>
                </a:solidFill>
                <a:latin typeface="+mn-lt"/>
              </a:rPr>
              <a:t>Условия</a:t>
            </a:r>
            <a:r>
              <a:rPr lang="ru-RU" u="sng" dirty="0">
                <a:solidFill>
                  <a:srgbClr val="FF8600"/>
                </a:solidFill>
                <a:latin typeface="Tahoma" pitchFamily="34" charset="0"/>
              </a:rPr>
              <a:t> </a:t>
            </a:r>
            <a:r>
              <a:rPr lang="ru-RU" u="sng" dirty="0">
                <a:solidFill>
                  <a:srgbClr val="FF8600"/>
                </a:solidFill>
                <a:latin typeface="+mn-lt"/>
              </a:rPr>
              <a:t>договора определяются по усмотрению </a:t>
            </a:r>
          </a:p>
          <a:p>
            <a:pPr algn="ctr">
              <a:defRPr/>
            </a:pPr>
            <a:r>
              <a:rPr lang="ru-RU" u="sng" dirty="0">
                <a:solidFill>
                  <a:srgbClr val="FF8600"/>
                </a:solidFill>
                <a:latin typeface="+mn-lt"/>
              </a:rPr>
              <a:t>сторон</a:t>
            </a:r>
            <a:r>
              <a:rPr lang="ru-RU" dirty="0">
                <a:latin typeface="+mn-lt"/>
              </a:rPr>
              <a:t>, кроме случаев, когда содержание </a:t>
            </a:r>
          </a:p>
          <a:p>
            <a:pPr algn="ctr">
              <a:defRPr/>
            </a:pPr>
            <a:r>
              <a:rPr lang="ru-RU" dirty="0">
                <a:latin typeface="+mn-lt"/>
              </a:rPr>
              <a:t>соответствующего условия предписано законом </a:t>
            </a:r>
          </a:p>
          <a:p>
            <a:pPr algn="ctr">
              <a:defRPr/>
            </a:pPr>
            <a:r>
              <a:rPr lang="ru-RU" dirty="0">
                <a:latin typeface="+mn-lt"/>
              </a:rPr>
              <a:t>или иными правовыми актами</a:t>
            </a:r>
            <a:endParaRPr lang="ru-RU" u="sng" dirty="0">
              <a:latin typeface="+mn-lt"/>
            </a:endParaRPr>
          </a:p>
        </p:txBody>
      </p:sp>
      <p:cxnSp>
        <p:nvCxnSpPr>
          <p:cNvPr id="9" name="Прямая со стрелкой 8"/>
          <p:cNvCxnSpPr>
            <a:endCxn id="5" idx="0"/>
          </p:cNvCxnSpPr>
          <p:nvPr/>
        </p:nvCxnSpPr>
        <p:spPr bwMode="auto">
          <a:xfrm flipH="1">
            <a:off x="1979650" y="2997200"/>
            <a:ext cx="2592350" cy="503238"/>
          </a:xfrm>
          <a:prstGeom prst="straightConnector1">
            <a:avLst/>
          </a:prstGeom>
          <a:ln w="38100" cmpd="sng">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0" name="Прямая со стрелкой 9"/>
          <p:cNvCxnSpPr>
            <a:endCxn id="8" idx="0"/>
          </p:cNvCxnSpPr>
          <p:nvPr/>
        </p:nvCxnSpPr>
        <p:spPr bwMode="auto">
          <a:xfrm>
            <a:off x="4572000" y="2997200"/>
            <a:ext cx="0" cy="2087563"/>
          </a:xfrm>
          <a:prstGeom prst="straightConnector1">
            <a:avLst/>
          </a:prstGeom>
          <a:ln w="38100" cmpd="sng">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1" name="Прямая со стрелкой 10"/>
          <p:cNvCxnSpPr>
            <a:endCxn id="7" idx="0"/>
          </p:cNvCxnSpPr>
          <p:nvPr/>
        </p:nvCxnSpPr>
        <p:spPr bwMode="auto">
          <a:xfrm>
            <a:off x="4572000" y="2997200"/>
            <a:ext cx="2196146" cy="576263"/>
          </a:xfrm>
          <a:prstGeom prst="straightConnector1">
            <a:avLst/>
          </a:prstGeom>
          <a:ln w="38100" cmpd="sng">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2" name="TextBox 11"/>
          <p:cNvSpPr txBox="1"/>
          <p:nvPr/>
        </p:nvSpPr>
        <p:spPr>
          <a:xfrm>
            <a:off x="8502879" y="548680"/>
            <a:ext cx="641121" cy="861774"/>
          </a:xfrm>
          <a:prstGeom prst="rect">
            <a:avLst/>
          </a:prstGeom>
          <a:noFill/>
        </p:spPr>
        <p:txBody>
          <a:bodyPr wrap="none" rtlCol="0">
            <a:spAutoFit/>
          </a:bodyPr>
          <a:lstStyle/>
          <a:p>
            <a:r>
              <a:rPr lang="ru-RU" sz="3200" b="1" dirty="0">
                <a:solidFill>
                  <a:srgbClr val="40464F"/>
                </a:solidFill>
              </a:rPr>
              <a:t>27</a:t>
            </a:r>
          </a:p>
          <a:p>
            <a:endParaRPr lang="ru-RU" dirty="0"/>
          </a:p>
        </p:txBody>
      </p:sp>
    </p:spTree>
    <p:extLst>
      <p:ext uri="{BB962C8B-B14F-4D97-AF65-F5344CB8AC3E}">
        <p14:creationId xmlns:p14="http://schemas.microsoft.com/office/powerpoint/2010/main" val="3484675300"/>
      </p:ext>
    </p:extLst>
  </p:cSld>
  <p:clrMapOvr>
    <a:masterClrMapping/>
  </p:clrMapOvr>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5"/>
          <p:cNvSpPr>
            <a:spLocks noChangeArrowheads="1"/>
          </p:cNvSpPr>
          <p:nvPr/>
        </p:nvSpPr>
        <p:spPr bwMode="auto">
          <a:xfrm>
            <a:off x="3010907" y="1492767"/>
            <a:ext cx="3600450" cy="86518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i="1" dirty="0">
                <a:latin typeface="+mn-lt"/>
              </a:rPr>
              <a:t>Традиционные признаки </a:t>
            </a:r>
          </a:p>
          <a:p>
            <a:pPr algn="ctr"/>
            <a:r>
              <a:rPr lang="ru-RU" i="1" dirty="0">
                <a:latin typeface="+mn-lt"/>
              </a:rPr>
              <a:t>объектов гражданских прав</a:t>
            </a:r>
          </a:p>
        </p:txBody>
      </p:sp>
      <p:sp>
        <p:nvSpPr>
          <p:cNvPr id="7" name="AutoShape 5"/>
          <p:cNvSpPr>
            <a:spLocks noChangeArrowheads="1"/>
          </p:cNvSpPr>
          <p:nvPr/>
        </p:nvSpPr>
        <p:spPr bwMode="auto">
          <a:xfrm>
            <a:off x="5218165" y="3032019"/>
            <a:ext cx="3675010" cy="935038"/>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dirty="0">
                <a:solidFill>
                  <a:srgbClr val="FF8600"/>
                </a:solidFill>
                <a:latin typeface="+mn-lt"/>
              </a:rPr>
              <a:t>Возможность правового </a:t>
            </a:r>
          </a:p>
          <a:p>
            <a:pPr algn="ctr"/>
            <a:r>
              <a:rPr lang="ru-RU" dirty="0">
                <a:solidFill>
                  <a:srgbClr val="FF8600"/>
                </a:solidFill>
                <a:latin typeface="+mn-lt"/>
              </a:rPr>
              <a:t>закрепления за </a:t>
            </a:r>
          </a:p>
          <a:p>
            <a:pPr algn="ctr"/>
            <a:r>
              <a:rPr lang="ru-RU" dirty="0">
                <a:solidFill>
                  <a:srgbClr val="FF8600"/>
                </a:solidFill>
                <a:latin typeface="+mn-lt"/>
              </a:rPr>
              <a:t>субъектом гражданского права</a:t>
            </a:r>
            <a:endParaRPr lang="ru-RU" b="1" u="sng" dirty="0">
              <a:solidFill>
                <a:srgbClr val="FF8600"/>
              </a:solidFill>
              <a:latin typeface="+mn-lt"/>
            </a:endParaRPr>
          </a:p>
        </p:txBody>
      </p:sp>
      <p:sp>
        <p:nvSpPr>
          <p:cNvPr id="8" name="AutoShape 5"/>
          <p:cNvSpPr>
            <a:spLocks noChangeArrowheads="1"/>
          </p:cNvSpPr>
          <p:nvPr/>
        </p:nvSpPr>
        <p:spPr bwMode="auto">
          <a:xfrm>
            <a:off x="2564309" y="4584611"/>
            <a:ext cx="5784977" cy="122396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dirty="0">
                <a:solidFill>
                  <a:srgbClr val="FF8600"/>
                </a:solidFill>
                <a:latin typeface="+mn-lt"/>
              </a:rPr>
              <a:t>Способность удовлетворять определенные </a:t>
            </a:r>
          </a:p>
          <a:p>
            <a:pPr algn="ctr"/>
            <a:r>
              <a:rPr lang="ru-RU" dirty="0">
                <a:solidFill>
                  <a:srgbClr val="FF8600"/>
                </a:solidFill>
                <a:latin typeface="+mn-lt"/>
              </a:rPr>
              <a:t>имущественные и неимущественные </a:t>
            </a:r>
          </a:p>
          <a:p>
            <a:pPr algn="ctr"/>
            <a:r>
              <a:rPr lang="ru-RU" dirty="0">
                <a:solidFill>
                  <a:srgbClr val="FF8600"/>
                </a:solidFill>
                <a:latin typeface="+mn-lt"/>
              </a:rPr>
              <a:t>потребности (интересы) </a:t>
            </a:r>
          </a:p>
          <a:p>
            <a:pPr algn="ctr"/>
            <a:r>
              <a:rPr lang="ru-RU" dirty="0">
                <a:solidFill>
                  <a:srgbClr val="FF8600"/>
                </a:solidFill>
                <a:latin typeface="+mn-lt"/>
              </a:rPr>
              <a:t>субъектов гражданского права</a:t>
            </a:r>
          </a:p>
        </p:txBody>
      </p:sp>
      <p:sp>
        <p:nvSpPr>
          <p:cNvPr id="10" name="AutoShape 5"/>
          <p:cNvSpPr>
            <a:spLocks noChangeArrowheads="1"/>
          </p:cNvSpPr>
          <p:nvPr/>
        </p:nvSpPr>
        <p:spPr bwMode="auto">
          <a:xfrm>
            <a:off x="301498" y="3032019"/>
            <a:ext cx="3673475" cy="100965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dirty="0">
                <a:solidFill>
                  <a:srgbClr val="FF8600"/>
                </a:solidFill>
                <a:latin typeface="+mn-lt"/>
              </a:rPr>
              <a:t>Признание объектом права </a:t>
            </a:r>
          </a:p>
          <a:p>
            <a:pPr algn="ctr"/>
            <a:r>
              <a:rPr lang="ru-RU" dirty="0">
                <a:solidFill>
                  <a:srgbClr val="FF8600"/>
                </a:solidFill>
                <a:latin typeface="+mn-lt"/>
              </a:rPr>
              <a:t>на основании закона</a:t>
            </a:r>
          </a:p>
        </p:txBody>
      </p:sp>
      <p:sp>
        <p:nvSpPr>
          <p:cNvPr id="16" name="Заголовок 1"/>
          <p:cNvSpPr txBox="1">
            <a:spLocks/>
          </p:cNvSpPr>
          <p:nvPr/>
        </p:nvSpPr>
        <p:spPr>
          <a:xfrm>
            <a:off x="755576" y="332656"/>
            <a:ext cx="7488832" cy="708467"/>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8600"/>
                </a:solidFill>
                <a:effectLst>
                  <a:outerShdw blurRad="50800" dist="38100" dir="2700000" algn="tl" rotWithShape="0">
                    <a:srgbClr val="000000">
                      <a:alpha val="43000"/>
                    </a:srgbClr>
                  </a:outerShdw>
                </a:effectLst>
              </a:rPr>
              <a:t>Признаки объектов интеллектуальных прав</a:t>
            </a:r>
            <a:endParaRPr lang="ru-RU" sz="1600" b="1" dirty="0">
              <a:solidFill>
                <a:srgbClr val="FF8600"/>
              </a:solidFill>
              <a:effectLst>
                <a:outerShdw blurRad="50800" dist="38100" dir="2700000" algn="tl" rotWithShape="0">
                  <a:srgbClr val="000000">
                    <a:alpha val="43000"/>
                  </a:srgbClr>
                </a:outerShdw>
              </a:effectLst>
            </a:endParaRPr>
          </a:p>
        </p:txBody>
      </p:sp>
      <p:cxnSp>
        <p:nvCxnSpPr>
          <p:cNvPr id="18" name="Прямая со стрелкой 17"/>
          <p:cNvCxnSpPr>
            <a:stCxn id="6" idx="2"/>
          </p:cNvCxnSpPr>
          <p:nvPr/>
        </p:nvCxnSpPr>
        <p:spPr bwMode="auto">
          <a:xfrm>
            <a:off x="4811132" y="2357954"/>
            <a:ext cx="15885" cy="2226657"/>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9" name="Прямая со стрелкой 18"/>
          <p:cNvCxnSpPr>
            <a:stCxn id="6" idx="2"/>
            <a:endCxn id="7" idx="0"/>
          </p:cNvCxnSpPr>
          <p:nvPr/>
        </p:nvCxnSpPr>
        <p:spPr bwMode="auto">
          <a:xfrm>
            <a:off x="4811132" y="2357954"/>
            <a:ext cx="2244538" cy="674065"/>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1" name="Прямая со стрелкой 20"/>
          <p:cNvCxnSpPr>
            <a:stCxn id="6" idx="2"/>
            <a:endCxn id="10" idx="0"/>
          </p:cNvCxnSpPr>
          <p:nvPr/>
        </p:nvCxnSpPr>
        <p:spPr bwMode="auto">
          <a:xfrm flipH="1">
            <a:off x="2138236" y="2357954"/>
            <a:ext cx="2672896" cy="674065"/>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8487384" y="548680"/>
            <a:ext cx="827584" cy="492443"/>
          </a:xfrm>
          <a:prstGeom prst="rect">
            <a:avLst/>
          </a:prstGeom>
          <a:noFill/>
        </p:spPr>
        <p:txBody>
          <a:bodyPr wrap="square" rtlCol="0">
            <a:spAutoFit/>
          </a:bodyPr>
          <a:lstStyle/>
          <a:p>
            <a:r>
              <a:rPr lang="ru-RU" sz="2600" b="1" dirty="0">
                <a:solidFill>
                  <a:srgbClr val="40464F"/>
                </a:solidFill>
              </a:rPr>
              <a:t>234</a:t>
            </a:r>
          </a:p>
        </p:txBody>
      </p:sp>
    </p:spTree>
    <p:extLst>
      <p:ext uri="{BB962C8B-B14F-4D97-AF65-F5344CB8AC3E}">
        <p14:creationId xmlns:p14="http://schemas.microsoft.com/office/powerpoint/2010/main" val="2152577583"/>
      </p:ext>
    </p:extLst>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utoShape 5"/>
          <p:cNvSpPr>
            <a:spLocks noChangeArrowheads="1"/>
          </p:cNvSpPr>
          <p:nvPr/>
        </p:nvSpPr>
        <p:spPr bwMode="auto">
          <a:xfrm>
            <a:off x="211657" y="2282886"/>
            <a:ext cx="3158284" cy="851498"/>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1600" dirty="0">
                <a:solidFill>
                  <a:srgbClr val="FF8600"/>
                </a:solidFill>
                <a:latin typeface="+mn-lt"/>
              </a:rPr>
              <a:t>1. Нематериальный характер</a:t>
            </a:r>
          </a:p>
        </p:txBody>
      </p:sp>
      <p:sp>
        <p:nvSpPr>
          <p:cNvPr id="16" name="Заголовок 1"/>
          <p:cNvSpPr txBox="1">
            <a:spLocks/>
          </p:cNvSpPr>
          <p:nvPr/>
        </p:nvSpPr>
        <p:spPr>
          <a:xfrm>
            <a:off x="755576" y="283808"/>
            <a:ext cx="7488832" cy="1083925"/>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8600"/>
                </a:solidFill>
                <a:effectLst>
                  <a:outerShdw blurRad="50800" dist="38100" dir="2700000" algn="tl" rotWithShape="0">
                    <a:srgbClr val="000000">
                      <a:alpha val="43000"/>
                    </a:srgbClr>
                  </a:outerShdw>
                </a:effectLst>
              </a:rPr>
              <a:t>Признаки объектов интеллектуальных прав</a:t>
            </a:r>
            <a:endParaRPr lang="ru-RU" sz="1600" b="1" dirty="0">
              <a:solidFill>
                <a:srgbClr val="FF8600"/>
              </a:solidFill>
              <a:effectLst>
                <a:outerShdw blurRad="50800" dist="38100" dir="2700000" algn="tl" rotWithShape="0">
                  <a:srgbClr val="000000">
                    <a:alpha val="43000"/>
                  </a:srgbClr>
                </a:outerShdw>
              </a:effectLst>
            </a:endParaRPr>
          </a:p>
        </p:txBody>
      </p:sp>
      <p:sp>
        <p:nvSpPr>
          <p:cNvPr id="14" name="TextBox 13"/>
          <p:cNvSpPr txBox="1"/>
          <p:nvPr/>
        </p:nvSpPr>
        <p:spPr>
          <a:xfrm>
            <a:off x="8487384" y="548680"/>
            <a:ext cx="827584" cy="492443"/>
          </a:xfrm>
          <a:prstGeom prst="rect">
            <a:avLst/>
          </a:prstGeom>
          <a:noFill/>
        </p:spPr>
        <p:txBody>
          <a:bodyPr wrap="square" rtlCol="0">
            <a:spAutoFit/>
          </a:bodyPr>
          <a:lstStyle/>
          <a:p>
            <a:r>
              <a:rPr lang="ru-RU" sz="2600" b="1" dirty="0">
                <a:solidFill>
                  <a:srgbClr val="40464F"/>
                </a:solidFill>
              </a:rPr>
              <a:t>235</a:t>
            </a:r>
          </a:p>
        </p:txBody>
      </p:sp>
      <p:sp>
        <p:nvSpPr>
          <p:cNvPr id="11" name="AutoShape 6"/>
          <p:cNvSpPr>
            <a:spLocks noChangeArrowheads="1"/>
          </p:cNvSpPr>
          <p:nvPr/>
        </p:nvSpPr>
        <p:spPr bwMode="auto">
          <a:xfrm>
            <a:off x="3899378" y="2202084"/>
            <a:ext cx="4964317" cy="2389591"/>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Autofit/>
          </a:bodyPr>
          <a:lstStyle/>
          <a:p>
            <a:pPr algn="ctr">
              <a:defRPr/>
            </a:pPr>
            <a:r>
              <a:rPr lang="ru-RU" sz="1600" dirty="0"/>
              <a:t>Объекты созданы в результате интеллектуальной деятельности человека как творческого, так и иного характера, сопровождающейся активным воздействием субъекта на окружающий мир в целях создания нового оригинального результата, предназначенного для удовлетворения личных неимущественных и имущественных потребностей</a:t>
            </a:r>
          </a:p>
        </p:txBody>
      </p:sp>
      <p:cxnSp>
        <p:nvCxnSpPr>
          <p:cNvPr id="12" name="Прямая со стрелкой 9"/>
          <p:cNvCxnSpPr>
            <a:cxnSpLocks noChangeShapeType="1"/>
          </p:cNvCxnSpPr>
          <p:nvPr/>
        </p:nvCxnSpPr>
        <p:spPr bwMode="auto">
          <a:xfrm>
            <a:off x="3369941" y="2778143"/>
            <a:ext cx="529437" cy="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15" name="AutoShape 5"/>
          <p:cNvSpPr>
            <a:spLocks noChangeArrowheads="1"/>
          </p:cNvSpPr>
          <p:nvPr/>
        </p:nvSpPr>
        <p:spPr bwMode="auto">
          <a:xfrm>
            <a:off x="211657" y="3649259"/>
            <a:ext cx="3158284" cy="851498"/>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1600" dirty="0">
                <a:solidFill>
                  <a:srgbClr val="FF8600"/>
                </a:solidFill>
                <a:latin typeface="+mn-lt"/>
              </a:rPr>
              <a:t>2. Вовлеченность </a:t>
            </a:r>
          </a:p>
          <a:p>
            <a:pPr algn="ctr"/>
            <a:r>
              <a:rPr lang="ru-RU" sz="1600" dirty="0">
                <a:solidFill>
                  <a:srgbClr val="FF8600"/>
                </a:solidFill>
                <a:latin typeface="+mn-lt"/>
              </a:rPr>
              <a:t>в гражданский оборот</a:t>
            </a:r>
          </a:p>
        </p:txBody>
      </p:sp>
      <p:sp>
        <p:nvSpPr>
          <p:cNvPr id="17" name="AutoShape 5"/>
          <p:cNvSpPr>
            <a:spLocks noChangeArrowheads="1"/>
          </p:cNvSpPr>
          <p:nvPr/>
        </p:nvSpPr>
        <p:spPr bwMode="auto">
          <a:xfrm>
            <a:off x="211657" y="4868478"/>
            <a:ext cx="3158284" cy="851498"/>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1600" dirty="0">
                <a:solidFill>
                  <a:srgbClr val="FF8600"/>
                </a:solidFill>
                <a:latin typeface="+mn-lt"/>
              </a:rPr>
              <a:t>3. </a:t>
            </a:r>
            <a:r>
              <a:rPr lang="ru-RU" sz="1600" dirty="0" err="1">
                <a:solidFill>
                  <a:srgbClr val="FF8600"/>
                </a:solidFill>
                <a:latin typeface="+mn-lt"/>
              </a:rPr>
              <a:t>Охраноспособность</a:t>
            </a:r>
            <a:endParaRPr lang="ru-RU" sz="1600" dirty="0">
              <a:solidFill>
                <a:srgbClr val="FF8600"/>
              </a:solidFill>
              <a:latin typeface="+mn-lt"/>
            </a:endParaRPr>
          </a:p>
        </p:txBody>
      </p:sp>
    </p:spTree>
    <p:extLst>
      <p:ext uri="{BB962C8B-B14F-4D97-AF65-F5344CB8AC3E}">
        <p14:creationId xmlns:p14="http://schemas.microsoft.com/office/powerpoint/2010/main" val="2486263802"/>
      </p:ext>
    </p:extLst>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bwMode="auto">
          <a:xfrm>
            <a:off x="460440" y="1561218"/>
            <a:ext cx="3240360" cy="1152128"/>
          </a:xfrm>
          <a:prstGeom prst="roundRect">
            <a:avLst/>
          </a:prstGeom>
          <a:solidFill>
            <a:schemeClr val="accent1">
              <a:lumMod val="50000"/>
            </a:schemeClr>
          </a:solidFill>
          <a:ln w="38100" cap="flat" cmpd="sng" algn="ctr">
            <a:solidFill>
              <a:srgbClr val="FF0000"/>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solidFill>
                  <a:srgbClr val="FF0000"/>
                </a:solidFill>
                <a:effectLst>
                  <a:outerShdw blurRad="38100" dist="38100" dir="2700000" algn="tl">
                    <a:srgbClr val="000000">
                      <a:alpha val="43137"/>
                    </a:srgbClr>
                  </a:outerShdw>
                </a:effectLst>
                <a:latin typeface="+mn-lt"/>
              </a:rPr>
              <a:t>Исключительное право</a:t>
            </a:r>
            <a:endParaRPr lang="ru-RU" dirty="0">
              <a:solidFill>
                <a:srgbClr val="FF0000"/>
              </a:solidFill>
              <a:effectLst>
                <a:outerShdw blurRad="38100" dist="38100" dir="2700000" algn="tl">
                  <a:srgbClr val="000000">
                    <a:alpha val="43137"/>
                  </a:srgbClr>
                </a:outerShdw>
              </a:effectLst>
              <a:latin typeface="+mn-lt"/>
            </a:endParaRPr>
          </a:p>
        </p:txBody>
      </p:sp>
      <p:sp>
        <p:nvSpPr>
          <p:cNvPr id="6" name="AutoShape 5"/>
          <p:cNvSpPr>
            <a:spLocks noChangeArrowheads="1"/>
          </p:cNvSpPr>
          <p:nvPr/>
        </p:nvSpPr>
        <p:spPr bwMode="auto">
          <a:xfrm>
            <a:off x="4701441" y="1410454"/>
            <a:ext cx="3341534" cy="647700"/>
          </a:xfrm>
          <a:prstGeom prst="roundRect">
            <a:avLst>
              <a:gd name="adj" fmla="val 16667"/>
            </a:avLst>
          </a:prstGeom>
          <a:solidFill>
            <a:schemeClr val="accent1">
              <a:lumMod val="50000"/>
            </a:schemeClr>
          </a:solidFill>
          <a:ln w="19050">
            <a:solidFill>
              <a:srgbClr val="FF0000"/>
            </a:solidFill>
            <a:round/>
            <a:headEnd/>
            <a:tailEnd/>
          </a:ln>
          <a:effectLst/>
          <a:scene3d>
            <a:camera prst="orthographicFront"/>
            <a:lightRig rig="threePt" dir="t"/>
          </a:scene3d>
          <a:sp3d>
            <a:bevelT prst="convex"/>
          </a:sp3d>
        </p:spPr>
        <p:txBody>
          <a:bodyPr wrap="none" anchor="ctr"/>
          <a:lstStyle/>
          <a:p>
            <a:pPr algn="ctr"/>
            <a:r>
              <a:rPr lang="ru-RU" dirty="0">
                <a:solidFill>
                  <a:srgbClr val="FF0000"/>
                </a:solidFill>
                <a:latin typeface="+mn-lt"/>
              </a:rPr>
              <a:t>Право использования</a:t>
            </a:r>
          </a:p>
        </p:txBody>
      </p:sp>
      <p:sp>
        <p:nvSpPr>
          <p:cNvPr id="22" name="TextBox 21"/>
          <p:cNvSpPr txBox="1"/>
          <p:nvPr/>
        </p:nvSpPr>
        <p:spPr>
          <a:xfrm>
            <a:off x="8502879" y="548680"/>
            <a:ext cx="234547" cy="861774"/>
          </a:xfrm>
          <a:prstGeom prst="rect">
            <a:avLst/>
          </a:prstGeom>
          <a:noFill/>
        </p:spPr>
        <p:txBody>
          <a:bodyPr wrap="none" rtlCol="0">
            <a:spAutoFit/>
          </a:bodyPr>
          <a:lstStyle/>
          <a:p>
            <a:endParaRPr lang="ru-RU" sz="3200" b="1" dirty="0">
              <a:solidFill>
                <a:srgbClr val="40464F"/>
              </a:solidFill>
            </a:endParaRPr>
          </a:p>
          <a:p>
            <a:endParaRPr lang="ru-RU" dirty="0"/>
          </a:p>
        </p:txBody>
      </p:sp>
      <p:sp>
        <p:nvSpPr>
          <p:cNvPr id="21" name="Заголовок 1"/>
          <p:cNvSpPr>
            <a:spLocks noGrp="1"/>
          </p:cNvSpPr>
          <p:nvPr>
            <p:ph type="title"/>
          </p:nvPr>
        </p:nvSpPr>
        <p:spPr>
          <a:xfrm>
            <a:off x="539552" y="188641"/>
            <a:ext cx="7776864" cy="1008125"/>
          </a:xfrm>
          <a:solidFill>
            <a:schemeClr val="accent1">
              <a:lumMod val="50000"/>
            </a:schemeClr>
          </a:solidFill>
          <a:ln w="38100" cmpd="sng">
            <a:solidFill>
              <a:schemeClr val="tx2"/>
            </a:solidFill>
            <a:prstDash val="solid"/>
          </a:ln>
          <a:scene3d>
            <a:camera prst="orthographicFront"/>
            <a:lightRig rig="threePt" dir="t"/>
          </a:scene3d>
          <a:sp3d>
            <a:bevelT w="120650" prst="convex"/>
          </a:sp3d>
        </p:spPr>
        <p:txBody>
          <a:bodyPr>
            <a:noAutofit/>
          </a:bodyPr>
          <a:lstStyle/>
          <a:p>
            <a:pPr indent="715963" algn="ctr">
              <a:defRPr/>
            </a:pPr>
            <a:r>
              <a:rPr lang="ru-RU" sz="2400" b="1" dirty="0"/>
              <a:t/>
            </a:r>
            <a:br>
              <a:rPr lang="ru-RU" sz="2400" b="1" dirty="0"/>
            </a:br>
            <a:r>
              <a:rPr lang="ru-RU" sz="2400" b="1" dirty="0"/>
              <a:t/>
            </a:r>
            <a:br>
              <a:rPr lang="ru-RU" sz="2400" b="1" dirty="0"/>
            </a:br>
            <a:r>
              <a:rPr lang="ru-RU" sz="2400" b="1" dirty="0"/>
              <a:t/>
            </a:r>
            <a:br>
              <a:rPr lang="ru-RU" sz="2400" b="1" dirty="0"/>
            </a:br>
            <a:r>
              <a:rPr lang="ru-RU" sz="2400" b="1" dirty="0"/>
              <a:t/>
            </a:r>
            <a:br>
              <a:rPr lang="ru-RU" sz="2400" b="1" dirty="0"/>
            </a:br>
            <a:r>
              <a:rPr lang="ru-RU" sz="2400" b="1" dirty="0"/>
              <a:t>Система интеллектуальных прав</a:t>
            </a:r>
            <a:br>
              <a:rPr lang="ru-RU" sz="2400" b="1" dirty="0"/>
            </a:br>
            <a:endParaRPr lang="ru-RU" sz="2400" b="1" dirty="0"/>
          </a:p>
        </p:txBody>
      </p:sp>
      <p:sp>
        <p:nvSpPr>
          <p:cNvPr id="37" name="TextBox 36"/>
          <p:cNvSpPr txBox="1"/>
          <p:nvPr/>
        </p:nvSpPr>
        <p:spPr>
          <a:xfrm>
            <a:off x="8506374" y="548680"/>
            <a:ext cx="740971" cy="492443"/>
          </a:xfrm>
          <a:prstGeom prst="rect">
            <a:avLst/>
          </a:prstGeom>
          <a:noFill/>
        </p:spPr>
        <p:txBody>
          <a:bodyPr wrap="none" rtlCol="0">
            <a:spAutoFit/>
          </a:bodyPr>
          <a:lstStyle/>
          <a:p>
            <a:r>
              <a:rPr lang="ru-RU" sz="2600" b="1" dirty="0">
                <a:solidFill>
                  <a:srgbClr val="40464F"/>
                </a:solidFill>
              </a:rPr>
              <a:t>236</a:t>
            </a:r>
          </a:p>
        </p:txBody>
      </p:sp>
      <p:sp>
        <p:nvSpPr>
          <p:cNvPr id="29" name="Скругленный прямоугольник 28"/>
          <p:cNvSpPr/>
          <p:nvPr/>
        </p:nvSpPr>
        <p:spPr bwMode="auto">
          <a:xfrm>
            <a:off x="438755" y="3357158"/>
            <a:ext cx="3240360" cy="1152128"/>
          </a:xfrm>
          <a:prstGeom prst="roundRect">
            <a:avLst/>
          </a:prstGeom>
          <a:solidFill>
            <a:schemeClr val="accent1">
              <a:lumMod val="50000"/>
            </a:schemeClr>
          </a:solidFill>
          <a:ln w="38100" cap="flat" cmpd="sng" algn="ctr">
            <a:solidFill>
              <a:schemeClr val="bg1">
                <a:lumMod val="60000"/>
                <a:lumOff val="40000"/>
              </a:schemeClr>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solidFill>
                  <a:schemeClr val="bg1">
                    <a:lumMod val="60000"/>
                    <a:lumOff val="40000"/>
                  </a:schemeClr>
                </a:solidFill>
                <a:effectLst>
                  <a:outerShdw blurRad="38100" dist="38100" dir="2700000" algn="tl">
                    <a:srgbClr val="000000">
                      <a:alpha val="43137"/>
                    </a:srgbClr>
                  </a:outerShdw>
                </a:effectLst>
                <a:latin typeface="+mn-lt"/>
              </a:rPr>
              <a:t>Личные неимущественные права</a:t>
            </a:r>
            <a:endParaRPr lang="ru-RU" dirty="0">
              <a:solidFill>
                <a:schemeClr val="bg1">
                  <a:lumMod val="60000"/>
                  <a:lumOff val="40000"/>
                </a:schemeClr>
              </a:solidFill>
              <a:effectLst>
                <a:outerShdw blurRad="38100" dist="38100" dir="2700000" algn="tl">
                  <a:srgbClr val="000000">
                    <a:alpha val="43137"/>
                  </a:srgbClr>
                </a:outerShdw>
              </a:effectLst>
              <a:latin typeface="+mn-lt"/>
            </a:endParaRPr>
          </a:p>
        </p:txBody>
      </p:sp>
      <p:sp>
        <p:nvSpPr>
          <p:cNvPr id="30" name="Скругленный прямоугольник 29"/>
          <p:cNvSpPr/>
          <p:nvPr/>
        </p:nvSpPr>
        <p:spPr bwMode="auto">
          <a:xfrm>
            <a:off x="460440" y="5224305"/>
            <a:ext cx="3240360" cy="1152128"/>
          </a:xfrm>
          <a:prstGeom prst="roundRect">
            <a:avLst/>
          </a:prstGeom>
          <a:solidFill>
            <a:schemeClr val="accent1">
              <a:lumMod val="50000"/>
            </a:schemeClr>
          </a:solidFill>
          <a:ln w="38100" cap="flat" cmpd="sng" algn="ctr">
            <a:solidFill>
              <a:srgbClr val="FFFF00"/>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solidFill>
                  <a:srgbClr val="FFFF00"/>
                </a:solidFill>
                <a:effectLst>
                  <a:outerShdw blurRad="38100" dist="38100" dir="2700000" algn="tl">
                    <a:srgbClr val="000000">
                      <a:alpha val="43137"/>
                    </a:srgbClr>
                  </a:outerShdw>
                </a:effectLst>
                <a:latin typeface="+mn-lt"/>
              </a:rPr>
              <a:t>Иные интеллектуальные права</a:t>
            </a:r>
            <a:endParaRPr lang="ru-RU" dirty="0">
              <a:solidFill>
                <a:srgbClr val="FFFF00"/>
              </a:solidFill>
              <a:effectLst>
                <a:outerShdw blurRad="38100" dist="38100" dir="2700000" algn="tl">
                  <a:srgbClr val="000000">
                    <a:alpha val="43137"/>
                  </a:srgbClr>
                </a:outerShdw>
              </a:effectLst>
              <a:latin typeface="+mn-lt"/>
            </a:endParaRPr>
          </a:p>
        </p:txBody>
      </p:sp>
      <p:sp>
        <p:nvSpPr>
          <p:cNvPr id="31" name="AutoShape 5"/>
          <p:cNvSpPr>
            <a:spLocks noChangeArrowheads="1"/>
          </p:cNvSpPr>
          <p:nvPr/>
        </p:nvSpPr>
        <p:spPr bwMode="auto">
          <a:xfrm>
            <a:off x="4701433" y="2137282"/>
            <a:ext cx="3341534" cy="647700"/>
          </a:xfrm>
          <a:prstGeom prst="roundRect">
            <a:avLst>
              <a:gd name="adj" fmla="val 16667"/>
            </a:avLst>
          </a:prstGeom>
          <a:solidFill>
            <a:schemeClr val="accent1">
              <a:lumMod val="50000"/>
            </a:schemeClr>
          </a:solidFill>
          <a:ln w="19050">
            <a:solidFill>
              <a:srgbClr val="FF0000"/>
            </a:solidFill>
            <a:round/>
            <a:headEnd/>
            <a:tailEnd/>
          </a:ln>
          <a:effectLst/>
          <a:scene3d>
            <a:camera prst="orthographicFront"/>
            <a:lightRig rig="threePt" dir="t"/>
          </a:scene3d>
          <a:sp3d>
            <a:bevelT prst="convex"/>
          </a:sp3d>
        </p:spPr>
        <p:txBody>
          <a:bodyPr wrap="none" anchor="ctr"/>
          <a:lstStyle/>
          <a:p>
            <a:pPr algn="ctr"/>
            <a:r>
              <a:rPr lang="ru-RU" dirty="0">
                <a:solidFill>
                  <a:srgbClr val="FF0000"/>
                </a:solidFill>
                <a:latin typeface="+mn-lt"/>
              </a:rPr>
              <a:t>Право распоряжения</a:t>
            </a:r>
          </a:p>
        </p:txBody>
      </p:sp>
      <p:sp>
        <p:nvSpPr>
          <p:cNvPr id="32" name="AutoShape 5"/>
          <p:cNvSpPr>
            <a:spLocks noChangeArrowheads="1"/>
          </p:cNvSpPr>
          <p:nvPr/>
        </p:nvSpPr>
        <p:spPr bwMode="auto">
          <a:xfrm>
            <a:off x="5230584" y="4361904"/>
            <a:ext cx="3341534" cy="647700"/>
          </a:xfrm>
          <a:prstGeom prst="roundRect">
            <a:avLst>
              <a:gd name="adj" fmla="val 16667"/>
            </a:avLst>
          </a:prstGeom>
          <a:solidFill>
            <a:schemeClr val="accent1">
              <a:lumMod val="50000"/>
            </a:schemeClr>
          </a:solidFill>
          <a:ln w="19050">
            <a:solidFill>
              <a:schemeClr val="bg1">
                <a:lumMod val="60000"/>
                <a:lumOff val="40000"/>
              </a:schemeClr>
            </a:solidFill>
            <a:round/>
            <a:headEnd/>
            <a:tailEnd/>
          </a:ln>
          <a:effectLst/>
          <a:scene3d>
            <a:camera prst="orthographicFront"/>
            <a:lightRig rig="threePt" dir="t"/>
          </a:scene3d>
          <a:sp3d>
            <a:bevelT prst="convex"/>
          </a:sp3d>
        </p:spPr>
        <p:txBody>
          <a:bodyPr wrap="none" anchor="ctr"/>
          <a:lstStyle/>
          <a:p>
            <a:pPr algn="ctr"/>
            <a:r>
              <a:rPr lang="ru-RU" dirty="0">
                <a:solidFill>
                  <a:schemeClr val="bg1">
                    <a:lumMod val="60000"/>
                    <a:lumOff val="40000"/>
                  </a:schemeClr>
                </a:solidFill>
                <a:latin typeface="+mn-lt"/>
              </a:rPr>
              <a:t>Права публикатора</a:t>
            </a:r>
          </a:p>
        </p:txBody>
      </p:sp>
      <p:sp>
        <p:nvSpPr>
          <p:cNvPr id="33" name="AutoShape 5"/>
          <p:cNvSpPr>
            <a:spLocks noChangeArrowheads="1"/>
          </p:cNvSpPr>
          <p:nvPr/>
        </p:nvSpPr>
        <p:spPr bwMode="auto">
          <a:xfrm>
            <a:off x="5230584" y="3641771"/>
            <a:ext cx="3341534" cy="647700"/>
          </a:xfrm>
          <a:prstGeom prst="roundRect">
            <a:avLst>
              <a:gd name="adj" fmla="val 16667"/>
            </a:avLst>
          </a:prstGeom>
          <a:solidFill>
            <a:schemeClr val="accent1">
              <a:lumMod val="50000"/>
            </a:schemeClr>
          </a:solidFill>
          <a:ln w="19050">
            <a:solidFill>
              <a:srgbClr val="2DDF38"/>
            </a:solidFill>
            <a:round/>
            <a:headEnd/>
            <a:tailEnd/>
          </a:ln>
          <a:effectLst/>
          <a:scene3d>
            <a:camera prst="orthographicFront"/>
            <a:lightRig rig="threePt" dir="t"/>
          </a:scene3d>
          <a:sp3d>
            <a:bevelT prst="convex"/>
          </a:sp3d>
        </p:spPr>
        <p:txBody>
          <a:bodyPr wrap="none" anchor="ctr"/>
          <a:lstStyle/>
          <a:p>
            <a:pPr algn="ctr"/>
            <a:r>
              <a:rPr lang="ru-RU" dirty="0">
                <a:solidFill>
                  <a:srgbClr val="2DDF38"/>
                </a:solidFill>
                <a:latin typeface="+mn-lt"/>
              </a:rPr>
              <a:t>Права исполнителя</a:t>
            </a:r>
          </a:p>
        </p:txBody>
      </p:sp>
      <p:sp>
        <p:nvSpPr>
          <p:cNvPr id="35" name="AutoShape 5"/>
          <p:cNvSpPr>
            <a:spLocks noChangeArrowheads="1"/>
          </p:cNvSpPr>
          <p:nvPr/>
        </p:nvSpPr>
        <p:spPr bwMode="auto">
          <a:xfrm>
            <a:off x="5230584" y="2935612"/>
            <a:ext cx="3341534" cy="647700"/>
          </a:xfrm>
          <a:prstGeom prst="roundRect">
            <a:avLst>
              <a:gd name="adj" fmla="val 16667"/>
            </a:avLst>
          </a:prstGeom>
          <a:solidFill>
            <a:schemeClr val="accent1">
              <a:lumMod val="50000"/>
            </a:schemeClr>
          </a:solidFill>
          <a:ln w="19050">
            <a:solidFill>
              <a:srgbClr val="2DDF38"/>
            </a:solidFill>
            <a:round/>
            <a:headEnd/>
            <a:tailEnd/>
          </a:ln>
          <a:effectLst/>
          <a:scene3d>
            <a:camera prst="orthographicFront"/>
            <a:lightRig rig="threePt" dir="t"/>
          </a:scene3d>
          <a:sp3d>
            <a:bevelT prst="convex"/>
          </a:sp3d>
        </p:spPr>
        <p:txBody>
          <a:bodyPr wrap="none" anchor="ctr"/>
          <a:lstStyle/>
          <a:p>
            <a:pPr algn="ctr"/>
            <a:r>
              <a:rPr lang="ru-RU" dirty="0">
                <a:solidFill>
                  <a:srgbClr val="2DDF38"/>
                </a:solidFill>
                <a:latin typeface="+mn-lt"/>
              </a:rPr>
              <a:t>Права автора произведения</a:t>
            </a:r>
          </a:p>
        </p:txBody>
      </p:sp>
      <p:sp>
        <p:nvSpPr>
          <p:cNvPr id="36" name="AutoShape 5"/>
          <p:cNvSpPr>
            <a:spLocks noChangeArrowheads="1"/>
          </p:cNvSpPr>
          <p:nvPr/>
        </p:nvSpPr>
        <p:spPr bwMode="auto">
          <a:xfrm>
            <a:off x="4636316" y="5152669"/>
            <a:ext cx="3341534" cy="647700"/>
          </a:xfrm>
          <a:prstGeom prst="roundRect">
            <a:avLst>
              <a:gd name="adj" fmla="val 16667"/>
            </a:avLst>
          </a:prstGeom>
          <a:solidFill>
            <a:schemeClr val="accent1">
              <a:lumMod val="50000"/>
            </a:schemeClr>
          </a:solidFill>
          <a:ln w="19050">
            <a:solidFill>
              <a:srgbClr val="FFFF00"/>
            </a:solidFill>
            <a:round/>
            <a:headEnd/>
            <a:tailEnd/>
          </a:ln>
          <a:effectLst/>
          <a:scene3d>
            <a:camera prst="orthographicFront"/>
            <a:lightRig rig="threePt" dir="t"/>
          </a:scene3d>
          <a:sp3d>
            <a:bevelT prst="convex"/>
          </a:sp3d>
        </p:spPr>
        <p:txBody>
          <a:bodyPr wrap="none" anchor="ctr"/>
          <a:lstStyle/>
          <a:p>
            <a:pPr algn="ctr"/>
            <a:r>
              <a:rPr lang="ru-RU" dirty="0">
                <a:solidFill>
                  <a:srgbClr val="FFFF00"/>
                </a:solidFill>
                <a:latin typeface="+mn-lt"/>
              </a:rPr>
              <a:t>Права публикатора</a:t>
            </a:r>
          </a:p>
        </p:txBody>
      </p:sp>
      <p:sp>
        <p:nvSpPr>
          <p:cNvPr id="38" name="AutoShape 5"/>
          <p:cNvSpPr>
            <a:spLocks noChangeArrowheads="1"/>
          </p:cNvSpPr>
          <p:nvPr/>
        </p:nvSpPr>
        <p:spPr bwMode="auto">
          <a:xfrm>
            <a:off x="4636316" y="5863283"/>
            <a:ext cx="3341534" cy="647700"/>
          </a:xfrm>
          <a:prstGeom prst="roundRect">
            <a:avLst>
              <a:gd name="adj" fmla="val 16667"/>
            </a:avLst>
          </a:prstGeom>
          <a:solidFill>
            <a:schemeClr val="accent1">
              <a:lumMod val="50000"/>
            </a:schemeClr>
          </a:solidFill>
          <a:ln w="19050">
            <a:solidFill>
              <a:srgbClr val="FFFF00"/>
            </a:solidFill>
            <a:round/>
            <a:headEnd/>
            <a:tailEnd/>
          </a:ln>
          <a:effectLst/>
          <a:scene3d>
            <a:camera prst="orthographicFront"/>
            <a:lightRig rig="threePt" dir="t"/>
          </a:scene3d>
          <a:sp3d>
            <a:bevelT prst="convex"/>
          </a:sp3d>
        </p:spPr>
        <p:txBody>
          <a:bodyPr wrap="none" anchor="ctr"/>
          <a:lstStyle/>
          <a:p>
            <a:pPr algn="ctr"/>
            <a:r>
              <a:rPr lang="ru-RU" dirty="0">
                <a:solidFill>
                  <a:srgbClr val="FFFF00"/>
                </a:solidFill>
                <a:latin typeface="+mn-lt"/>
              </a:rPr>
              <a:t>Права публикатора</a:t>
            </a:r>
          </a:p>
        </p:txBody>
      </p:sp>
      <p:cxnSp>
        <p:nvCxnSpPr>
          <p:cNvPr id="39" name="Прямая со стрелкой 38"/>
          <p:cNvCxnSpPr>
            <a:stCxn id="4" idx="3"/>
            <a:endCxn id="31" idx="1"/>
          </p:cNvCxnSpPr>
          <p:nvPr/>
        </p:nvCxnSpPr>
        <p:spPr bwMode="auto">
          <a:xfrm>
            <a:off x="3700800" y="2137282"/>
            <a:ext cx="1000633" cy="323850"/>
          </a:xfrm>
          <a:prstGeom prst="straightConnector1">
            <a:avLst/>
          </a:prstGeom>
          <a:ln w="38100" cmpd="sng">
            <a:solidFill>
              <a:srgbClr val="FF0000"/>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0" name="Прямая со стрелкой 39"/>
          <p:cNvCxnSpPr>
            <a:endCxn id="6" idx="1"/>
          </p:cNvCxnSpPr>
          <p:nvPr/>
        </p:nvCxnSpPr>
        <p:spPr bwMode="auto">
          <a:xfrm flipV="1">
            <a:off x="3700800" y="1734304"/>
            <a:ext cx="1000641" cy="402978"/>
          </a:xfrm>
          <a:prstGeom prst="straightConnector1">
            <a:avLst/>
          </a:prstGeom>
          <a:ln w="38100" cmpd="sng">
            <a:solidFill>
              <a:srgbClr val="FF0000"/>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3" name="Прямая со стрелкой 42"/>
          <p:cNvCxnSpPr>
            <a:stCxn id="29" idx="3"/>
            <a:endCxn id="32" idx="1"/>
          </p:cNvCxnSpPr>
          <p:nvPr/>
        </p:nvCxnSpPr>
        <p:spPr bwMode="auto">
          <a:xfrm>
            <a:off x="3679115" y="3933222"/>
            <a:ext cx="1551469" cy="752532"/>
          </a:xfrm>
          <a:prstGeom prst="straightConnector1">
            <a:avLst/>
          </a:prstGeom>
          <a:ln w="38100" cmpd="sng">
            <a:solidFill>
              <a:srgbClr val="2DDF38"/>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4" name="Прямая со стрелкой 43"/>
          <p:cNvCxnSpPr>
            <a:stCxn id="29" idx="3"/>
          </p:cNvCxnSpPr>
          <p:nvPr/>
        </p:nvCxnSpPr>
        <p:spPr bwMode="auto">
          <a:xfrm>
            <a:off x="3679115" y="3933222"/>
            <a:ext cx="1551469" cy="0"/>
          </a:xfrm>
          <a:prstGeom prst="straightConnector1">
            <a:avLst/>
          </a:prstGeom>
          <a:ln w="38100" cmpd="sng">
            <a:solidFill>
              <a:srgbClr val="2DDF38"/>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5" name="Прямая со стрелкой 44"/>
          <p:cNvCxnSpPr>
            <a:stCxn id="29" idx="3"/>
            <a:endCxn id="35" idx="1"/>
          </p:cNvCxnSpPr>
          <p:nvPr/>
        </p:nvCxnSpPr>
        <p:spPr bwMode="auto">
          <a:xfrm flipV="1">
            <a:off x="3679115" y="3259462"/>
            <a:ext cx="1551469" cy="673760"/>
          </a:xfrm>
          <a:prstGeom prst="straightConnector1">
            <a:avLst/>
          </a:prstGeom>
          <a:ln w="38100" cmpd="sng">
            <a:solidFill>
              <a:schemeClr val="bg1">
                <a:lumMod val="60000"/>
                <a:lumOff val="40000"/>
              </a:schemeClr>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53" name="Прямая со стрелкой 52"/>
          <p:cNvCxnSpPr>
            <a:stCxn id="30" idx="3"/>
            <a:endCxn id="38" idx="1"/>
          </p:cNvCxnSpPr>
          <p:nvPr/>
        </p:nvCxnSpPr>
        <p:spPr bwMode="auto">
          <a:xfrm>
            <a:off x="3700800" y="5800369"/>
            <a:ext cx="935516" cy="386764"/>
          </a:xfrm>
          <a:prstGeom prst="straightConnector1">
            <a:avLst/>
          </a:prstGeom>
          <a:ln w="38100" cmpd="sng">
            <a:solidFill>
              <a:srgbClr val="FFFF00"/>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54" name="Прямая со стрелкой 53"/>
          <p:cNvCxnSpPr/>
          <p:nvPr/>
        </p:nvCxnSpPr>
        <p:spPr bwMode="auto">
          <a:xfrm flipV="1">
            <a:off x="3700800" y="5461000"/>
            <a:ext cx="935516" cy="339370"/>
          </a:xfrm>
          <a:prstGeom prst="straightConnector1">
            <a:avLst/>
          </a:prstGeom>
          <a:ln w="38100" cmpd="sng">
            <a:solidFill>
              <a:srgbClr val="FFFF00"/>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61" name="Закрывающая фигурная скобка 60"/>
          <p:cNvSpPr/>
          <p:nvPr/>
        </p:nvSpPr>
        <p:spPr>
          <a:xfrm>
            <a:off x="8177944" y="1643936"/>
            <a:ext cx="276944" cy="986692"/>
          </a:xfrm>
          <a:prstGeom prst="rightBrace">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ru-RU"/>
          </a:p>
        </p:txBody>
      </p:sp>
      <p:sp>
        <p:nvSpPr>
          <p:cNvPr id="62" name="Плюс 61"/>
          <p:cNvSpPr/>
          <p:nvPr/>
        </p:nvSpPr>
        <p:spPr>
          <a:xfrm>
            <a:off x="8506374" y="1943682"/>
            <a:ext cx="332749" cy="387200"/>
          </a:xfrm>
          <a:prstGeom prst="mathPlus">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562597171"/>
      </p:ext>
    </p:extLst>
  </p:cSld>
  <p:clrMapOvr>
    <a:masterClrMapping/>
  </p:clrMapOvr>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Стрелка углом вверх 30"/>
          <p:cNvSpPr/>
          <p:nvPr/>
        </p:nvSpPr>
        <p:spPr bwMode="auto">
          <a:xfrm rot="5400000">
            <a:off x="-2356472" y="3487007"/>
            <a:ext cx="5402385" cy="343143"/>
          </a:xfrm>
          <a:prstGeom prst="bentUp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6" name="AutoShape 5"/>
          <p:cNvSpPr>
            <a:spLocks noChangeArrowheads="1"/>
          </p:cNvSpPr>
          <p:nvPr/>
        </p:nvSpPr>
        <p:spPr bwMode="auto">
          <a:xfrm>
            <a:off x="173150" y="224693"/>
            <a:ext cx="8081850" cy="81643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2000" b="1" dirty="0">
                <a:solidFill>
                  <a:schemeClr val="tx2"/>
                </a:solidFill>
                <a:latin typeface="+mn-lt"/>
              </a:rPr>
              <a:t>Личные неимущественные права </a:t>
            </a:r>
          </a:p>
          <a:p>
            <a:pPr algn="ctr"/>
            <a:r>
              <a:rPr lang="ru-RU" sz="2000" b="1" dirty="0">
                <a:solidFill>
                  <a:schemeClr val="tx2"/>
                </a:solidFill>
                <a:latin typeface="+mn-lt"/>
              </a:rPr>
              <a:t>авторов произведений</a:t>
            </a:r>
          </a:p>
        </p:txBody>
      </p:sp>
      <p:sp>
        <p:nvSpPr>
          <p:cNvPr id="10" name="AutoShape 5"/>
          <p:cNvSpPr>
            <a:spLocks noChangeArrowheads="1"/>
          </p:cNvSpPr>
          <p:nvPr/>
        </p:nvSpPr>
        <p:spPr bwMode="auto">
          <a:xfrm>
            <a:off x="517399" y="1243028"/>
            <a:ext cx="3273064" cy="76821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1600" b="1" dirty="0">
                <a:latin typeface="+mn-lt"/>
              </a:rPr>
              <a:t>Право авторства </a:t>
            </a:r>
          </a:p>
          <a:p>
            <a:pPr algn="ctr"/>
            <a:r>
              <a:rPr lang="ru-RU" sz="1600" dirty="0">
                <a:latin typeface="+mn-lt"/>
              </a:rPr>
              <a:t>(ст. 1265 ГК РФ)</a:t>
            </a:r>
          </a:p>
        </p:txBody>
      </p:sp>
      <p:sp>
        <p:nvSpPr>
          <p:cNvPr id="14" name="TextBox 13"/>
          <p:cNvSpPr txBox="1"/>
          <p:nvPr/>
        </p:nvSpPr>
        <p:spPr>
          <a:xfrm>
            <a:off x="8487384" y="548680"/>
            <a:ext cx="827584" cy="492443"/>
          </a:xfrm>
          <a:prstGeom prst="rect">
            <a:avLst/>
          </a:prstGeom>
          <a:noFill/>
        </p:spPr>
        <p:txBody>
          <a:bodyPr wrap="square" rtlCol="0">
            <a:spAutoFit/>
          </a:bodyPr>
          <a:lstStyle/>
          <a:p>
            <a:r>
              <a:rPr lang="ru-RU" sz="2600" b="1" dirty="0">
                <a:solidFill>
                  <a:srgbClr val="40464F"/>
                </a:solidFill>
              </a:rPr>
              <a:t>237</a:t>
            </a:r>
          </a:p>
        </p:txBody>
      </p:sp>
      <p:sp>
        <p:nvSpPr>
          <p:cNvPr id="23" name="AutoShape 5"/>
          <p:cNvSpPr>
            <a:spLocks noChangeArrowheads="1"/>
          </p:cNvSpPr>
          <p:nvPr/>
        </p:nvSpPr>
        <p:spPr bwMode="auto">
          <a:xfrm>
            <a:off x="539750" y="2321621"/>
            <a:ext cx="3273065" cy="76821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1600" b="1" dirty="0">
                <a:latin typeface="+mn-lt"/>
              </a:rPr>
              <a:t>Право на имя </a:t>
            </a:r>
          </a:p>
          <a:p>
            <a:pPr algn="ctr"/>
            <a:r>
              <a:rPr lang="ru-RU" sz="1600" dirty="0">
                <a:latin typeface="+mn-lt"/>
              </a:rPr>
              <a:t>(ст. 1265 ГК РФ)</a:t>
            </a:r>
          </a:p>
        </p:txBody>
      </p:sp>
      <p:sp>
        <p:nvSpPr>
          <p:cNvPr id="24" name="AutoShape 5"/>
          <p:cNvSpPr>
            <a:spLocks noChangeArrowheads="1"/>
          </p:cNvSpPr>
          <p:nvPr/>
        </p:nvSpPr>
        <p:spPr bwMode="auto">
          <a:xfrm>
            <a:off x="539750" y="3423172"/>
            <a:ext cx="3274169" cy="95417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1600" b="1" dirty="0">
                <a:latin typeface="+mn-lt"/>
              </a:rPr>
              <a:t>Право на </a:t>
            </a:r>
          </a:p>
          <a:p>
            <a:pPr algn="ctr"/>
            <a:r>
              <a:rPr lang="ru-RU" sz="1600" b="1" dirty="0">
                <a:latin typeface="+mn-lt"/>
              </a:rPr>
              <a:t>неприкосновенность </a:t>
            </a:r>
          </a:p>
          <a:p>
            <a:pPr algn="ctr"/>
            <a:r>
              <a:rPr lang="ru-RU" sz="1600" b="1" dirty="0">
                <a:latin typeface="+mn-lt"/>
              </a:rPr>
              <a:t>произведения </a:t>
            </a:r>
            <a:r>
              <a:rPr lang="ru-RU" sz="1600" dirty="0">
                <a:latin typeface="+mn-lt"/>
              </a:rPr>
              <a:t>(ст. 1266 ГК РФ)</a:t>
            </a:r>
          </a:p>
        </p:txBody>
      </p:sp>
      <p:sp>
        <p:nvSpPr>
          <p:cNvPr id="25" name="AutoShape 5"/>
          <p:cNvSpPr>
            <a:spLocks noChangeArrowheads="1"/>
          </p:cNvSpPr>
          <p:nvPr/>
        </p:nvSpPr>
        <p:spPr bwMode="auto">
          <a:xfrm>
            <a:off x="539750" y="4685323"/>
            <a:ext cx="3273064" cy="95417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1600" b="1" dirty="0">
                <a:latin typeface="+mn-lt"/>
              </a:rPr>
              <a:t>Право на </a:t>
            </a:r>
          </a:p>
          <a:p>
            <a:pPr algn="ctr"/>
            <a:r>
              <a:rPr lang="ru-RU" sz="1600" b="1" dirty="0">
                <a:latin typeface="+mn-lt"/>
              </a:rPr>
              <a:t>обнародование  </a:t>
            </a:r>
          </a:p>
          <a:p>
            <a:pPr algn="ctr"/>
            <a:r>
              <a:rPr lang="ru-RU" sz="1600" b="1" dirty="0">
                <a:latin typeface="+mn-lt"/>
              </a:rPr>
              <a:t>произведения </a:t>
            </a:r>
            <a:r>
              <a:rPr lang="ru-RU" sz="1600" dirty="0">
                <a:latin typeface="+mn-lt"/>
              </a:rPr>
              <a:t>(ст. 1268 ГК РФ)</a:t>
            </a:r>
          </a:p>
        </p:txBody>
      </p:sp>
      <p:sp>
        <p:nvSpPr>
          <p:cNvPr id="26" name="AutoShape 5"/>
          <p:cNvSpPr>
            <a:spLocks noChangeArrowheads="1"/>
          </p:cNvSpPr>
          <p:nvPr/>
        </p:nvSpPr>
        <p:spPr bwMode="auto">
          <a:xfrm>
            <a:off x="516293" y="5838092"/>
            <a:ext cx="3274171" cy="87337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1600" b="1" dirty="0">
                <a:latin typeface="+mn-lt"/>
              </a:rPr>
              <a:t>Право на отзыв </a:t>
            </a:r>
          </a:p>
          <a:p>
            <a:pPr algn="ctr"/>
            <a:r>
              <a:rPr lang="ru-RU" sz="1600" b="1" dirty="0">
                <a:latin typeface="+mn-lt"/>
              </a:rPr>
              <a:t>произведения </a:t>
            </a:r>
            <a:r>
              <a:rPr lang="ru-RU" sz="1600" dirty="0">
                <a:latin typeface="+mn-lt"/>
              </a:rPr>
              <a:t>(ст. 1270 ГК РФ)</a:t>
            </a:r>
          </a:p>
        </p:txBody>
      </p:sp>
      <p:sp>
        <p:nvSpPr>
          <p:cNvPr id="27" name="AutoShape 5"/>
          <p:cNvSpPr>
            <a:spLocks noChangeArrowheads="1"/>
          </p:cNvSpPr>
          <p:nvPr/>
        </p:nvSpPr>
        <p:spPr bwMode="auto">
          <a:xfrm>
            <a:off x="4813909" y="1243028"/>
            <a:ext cx="3673475" cy="76821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dirty="0">
                <a:latin typeface="+mn-lt"/>
              </a:rPr>
              <a:t>Право признаваться автором</a:t>
            </a:r>
          </a:p>
        </p:txBody>
      </p:sp>
      <p:sp>
        <p:nvSpPr>
          <p:cNvPr id="28" name="AutoShape 5"/>
          <p:cNvSpPr>
            <a:spLocks noChangeArrowheads="1"/>
          </p:cNvSpPr>
          <p:nvPr/>
        </p:nvSpPr>
        <p:spPr bwMode="auto">
          <a:xfrm>
            <a:off x="4151923" y="2158650"/>
            <a:ext cx="4855308" cy="1094154"/>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600" dirty="0">
                <a:latin typeface="+mn-lt"/>
              </a:rPr>
              <a:t>Право использовать или разрешать использование результата интеллектуальной деятельности под своим именем, под псевдонимом или анонимно</a:t>
            </a:r>
          </a:p>
        </p:txBody>
      </p:sp>
      <p:sp>
        <p:nvSpPr>
          <p:cNvPr id="29" name="AutoShape 5"/>
          <p:cNvSpPr>
            <a:spLocks noChangeArrowheads="1"/>
          </p:cNvSpPr>
          <p:nvPr/>
        </p:nvSpPr>
        <p:spPr bwMode="auto">
          <a:xfrm>
            <a:off x="4151923" y="3423172"/>
            <a:ext cx="4855308" cy="954176"/>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sz="1600" dirty="0">
                <a:latin typeface="+mn-lt"/>
              </a:rPr>
              <a:t>Право на защиту результата интеллектуальной деятельности от изменений, сокращений, дополнения</a:t>
            </a:r>
          </a:p>
        </p:txBody>
      </p:sp>
      <p:sp>
        <p:nvSpPr>
          <p:cNvPr id="30" name="AutoShape 5"/>
          <p:cNvSpPr>
            <a:spLocks noChangeArrowheads="1"/>
          </p:cNvSpPr>
          <p:nvPr/>
        </p:nvSpPr>
        <p:spPr bwMode="auto">
          <a:xfrm>
            <a:off x="4151923" y="4544646"/>
            <a:ext cx="4855308" cy="117230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600" dirty="0">
                <a:latin typeface="+mn-lt"/>
              </a:rPr>
              <a:t>Право осуществить действие или дать согласие на осуществление действия, которое впервые делает произведение доступным для всеобщего сведения</a:t>
            </a:r>
          </a:p>
        </p:txBody>
      </p:sp>
      <p:sp>
        <p:nvSpPr>
          <p:cNvPr id="34" name="Стрелка вправо 33"/>
          <p:cNvSpPr/>
          <p:nvPr/>
        </p:nvSpPr>
        <p:spPr bwMode="auto">
          <a:xfrm>
            <a:off x="309685" y="1793753"/>
            <a:ext cx="230065" cy="217487"/>
          </a:xfrm>
          <a:prstGeom prst="right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35" name="Стрелка вправо 34"/>
          <p:cNvSpPr/>
          <p:nvPr/>
        </p:nvSpPr>
        <p:spPr bwMode="auto">
          <a:xfrm>
            <a:off x="290147" y="2991461"/>
            <a:ext cx="230065" cy="217487"/>
          </a:xfrm>
          <a:prstGeom prst="right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36" name="Стрелка вправо 35"/>
          <p:cNvSpPr/>
          <p:nvPr/>
        </p:nvSpPr>
        <p:spPr bwMode="auto">
          <a:xfrm>
            <a:off x="286229" y="4228246"/>
            <a:ext cx="230065" cy="217487"/>
          </a:xfrm>
          <a:prstGeom prst="right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37" name="AutoShape 5"/>
          <p:cNvSpPr>
            <a:spLocks noChangeArrowheads="1"/>
          </p:cNvSpPr>
          <p:nvPr/>
        </p:nvSpPr>
        <p:spPr bwMode="auto">
          <a:xfrm>
            <a:off x="4151923" y="5829056"/>
            <a:ext cx="4855308" cy="954176"/>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sz="1600" dirty="0">
                <a:latin typeface="+mn-lt"/>
              </a:rPr>
              <a:t>Право до фактического обнародования произведения отказаться от ранее принятого решения о его обнародовании</a:t>
            </a:r>
          </a:p>
        </p:txBody>
      </p:sp>
      <p:sp>
        <p:nvSpPr>
          <p:cNvPr id="38" name="Стрелка вправо 37"/>
          <p:cNvSpPr/>
          <p:nvPr/>
        </p:nvSpPr>
        <p:spPr bwMode="auto">
          <a:xfrm>
            <a:off x="286228" y="5093800"/>
            <a:ext cx="230065" cy="217487"/>
          </a:xfrm>
          <a:prstGeom prst="right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cxnSp>
        <p:nvCxnSpPr>
          <p:cNvPr id="39" name="Прямая со стрелкой 38"/>
          <p:cNvCxnSpPr>
            <a:stCxn id="10" idx="3"/>
            <a:endCxn id="27" idx="1"/>
          </p:cNvCxnSpPr>
          <p:nvPr/>
        </p:nvCxnSpPr>
        <p:spPr bwMode="auto">
          <a:xfrm>
            <a:off x="3790463" y="1627134"/>
            <a:ext cx="1023446" cy="0"/>
          </a:xfrm>
          <a:prstGeom prst="straightConnector1">
            <a:avLst/>
          </a:prstGeom>
          <a:ln w="38100" cmpd="sng">
            <a:solidFill>
              <a:schemeClr val="tx1"/>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3" name="Прямая со стрелкой 42"/>
          <p:cNvCxnSpPr>
            <a:endCxn id="28" idx="1"/>
          </p:cNvCxnSpPr>
          <p:nvPr/>
        </p:nvCxnSpPr>
        <p:spPr bwMode="auto">
          <a:xfrm>
            <a:off x="3813919" y="2705727"/>
            <a:ext cx="338004" cy="0"/>
          </a:xfrm>
          <a:prstGeom prst="straightConnector1">
            <a:avLst/>
          </a:prstGeom>
          <a:ln w="38100" cmpd="sng">
            <a:solidFill>
              <a:srgbClr val="FFFFFF"/>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6" name="Прямая со стрелкой 45"/>
          <p:cNvCxnSpPr/>
          <p:nvPr/>
        </p:nvCxnSpPr>
        <p:spPr bwMode="auto">
          <a:xfrm>
            <a:off x="3797317" y="3893665"/>
            <a:ext cx="338004" cy="0"/>
          </a:xfrm>
          <a:prstGeom prst="straightConnector1">
            <a:avLst/>
          </a:prstGeom>
          <a:ln w="38100" cmpd="sng">
            <a:solidFill>
              <a:srgbClr val="FFFFFF"/>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7" name="Прямая со стрелкой 46"/>
          <p:cNvCxnSpPr/>
          <p:nvPr/>
        </p:nvCxnSpPr>
        <p:spPr bwMode="auto">
          <a:xfrm>
            <a:off x="3813919" y="5192974"/>
            <a:ext cx="338004" cy="0"/>
          </a:xfrm>
          <a:prstGeom prst="straightConnector1">
            <a:avLst/>
          </a:prstGeom>
          <a:ln w="38100" cmpd="sng">
            <a:solidFill>
              <a:srgbClr val="FFFFFF"/>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8" name="Прямая со стрелкой 47"/>
          <p:cNvCxnSpPr/>
          <p:nvPr/>
        </p:nvCxnSpPr>
        <p:spPr bwMode="auto">
          <a:xfrm>
            <a:off x="3790463" y="6267589"/>
            <a:ext cx="338004" cy="0"/>
          </a:xfrm>
          <a:prstGeom prst="straightConnector1">
            <a:avLst/>
          </a:prstGeom>
          <a:ln w="38100" cmpd="sng">
            <a:solidFill>
              <a:srgbClr val="FFFFFF"/>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49044030"/>
      </p:ext>
    </p:extLst>
  </p:cSld>
  <p:clrMapOvr>
    <a:masterClrMapping/>
  </p:clrMapOvr>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5"/>
          <p:cNvSpPr>
            <a:spLocks noChangeArrowheads="1"/>
          </p:cNvSpPr>
          <p:nvPr/>
        </p:nvSpPr>
        <p:spPr bwMode="auto">
          <a:xfrm>
            <a:off x="957386" y="224693"/>
            <a:ext cx="7151076" cy="81643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2200" b="1" dirty="0">
                <a:solidFill>
                  <a:schemeClr val="tx2"/>
                </a:solidFill>
                <a:latin typeface="+mn-lt"/>
              </a:rPr>
              <a:t>Личные неимущественные права исполнителей</a:t>
            </a:r>
          </a:p>
        </p:txBody>
      </p:sp>
      <p:sp>
        <p:nvSpPr>
          <p:cNvPr id="10" name="AutoShape 5"/>
          <p:cNvSpPr>
            <a:spLocks noChangeArrowheads="1"/>
          </p:cNvSpPr>
          <p:nvPr/>
        </p:nvSpPr>
        <p:spPr bwMode="auto">
          <a:xfrm>
            <a:off x="434541" y="1853499"/>
            <a:ext cx="3273064" cy="76821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Право на авторство </a:t>
            </a:r>
          </a:p>
          <a:p>
            <a:pPr algn="ctr"/>
            <a:r>
              <a:rPr lang="ru-RU" dirty="0">
                <a:latin typeface="+mn-lt"/>
              </a:rPr>
              <a:t>(ст. 1315 ГК РФ)</a:t>
            </a:r>
          </a:p>
        </p:txBody>
      </p:sp>
      <p:sp>
        <p:nvSpPr>
          <p:cNvPr id="14" name="TextBox 13"/>
          <p:cNvSpPr txBox="1"/>
          <p:nvPr/>
        </p:nvSpPr>
        <p:spPr>
          <a:xfrm>
            <a:off x="8487384" y="548680"/>
            <a:ext cx="827584" cy="492443"/>
          </a:xfrm>
          <a:prstGeom prst="rect">
            <a:avLst/>
          </a:prstGeom>
          <a:noFill/>
        </p:spPr>
        <p:txBody>
          <a:bodyPr wrap="square" rtlCol="0">
            <a:spAutoFit/>
          </a:bodyPr>
          <a:lstStyle/>
          <a:p>
            <a:r>
              <a:rPr lang="ru-RU" sz="2600" b="1" dirty="0">
                <a:solidFill>
                  <a:srgbClr val="40464F"/>
                </a:solidFill>
              </a:rPr>
              <a:t>238</a:t>
            </a:r>
          </a:p>
        </p:txBody>
      </p:sp>
      <p:sp>
        <p:nvSpPr>
          <p:cNvPr id="23" name="AutoShape 5"/>
          <p:cNvSpPr>
            <a:spLocks noChangeArrowheads="1"/>
          </p:cNvSpPr>
          <p:nvPr/>
        </p:nvSpPr>
        <p:spPr bwMode="auto">
          <a:xfrm>
            <a:off x="5206619" y="1853499"/>
            <a:ext cx="3273065" cy="76821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Право на имя </a:t>
            </a:r>
          </a:p>
          <a:p>
            <a:pPr algn="ctr"/>
            <a:r>
              <a:rPr lang="ru-RU" dirty="0">
                <a:latin typeface="+mn-lt"/>
              </a:rPr>
              <a:t>(ст. 1315 ГК РФ)</a:t>
            </a:r>
          </a:p>
        </p:txBody>
      </p:sp>
      <p:sp>
        <p:nvSpPr>
          <p:cNvPr id="24" name="AutoShape 5"/>
          <p:cNvSpPr>
            <a:spLocks noChangeArrowheads="1"/>
          </p:cNvSpPr>
          <p:nvPr/>
        </p:nvSpPr>
        <p:spPr bwMode="auto">
          <a:xfrm>
            <a:off x="2402375" y="2924941"/>
            <a:ext cx="4278923" cy="95417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Право на </a:t>
            </a:r>
          </a:p>
          <a:p>
            <a:pPr algn="ctr"/>
            <a:r>
              <a:rPr lang="ru-RU" b="1" dirty="0">
                <a:latin typeface="+mn-lt"/>
              </a:rPr>
              <a:t>неприкосновенность </a:t>
            </a:r>
          </a:p>
          <a:p>
            <a:pPr algn="ctr"/>
            <a:r>
              <a:rPr lang="ru-RU" b="1" dirty="0">
                <a:latin typeface="+mn-lt"/>
              </a:rPr>
              <a:t>исполнения </a:t>
            </a:r>
            <a:r>
              <a:rPr lang="ru-RU" dirty="0">
                <a:latin typeface="+mn-lt"/>
              </a:rPr>
              <a:t>(ст. 1315 ГК РФ)</a:t>
            </a:r>
          </a:p>
        </p:txBody>
      </p:sp>
      <p:cxnSp>
        <p:nvCxnSpPr>
          <p:cNvPr id="32" name="Прямая соединительная линия 11"/>
          <p:cNvCxnSpPr>
            <a:cxnSpLocks noChangeShapeType="1"/>
          </p:cNvCxnSpPr>
          <p:nvPr/>
        </p:nvCxnSpPr>
        <p:spPr bwMode="auto">
          <a:xfrm>
            <a:off x="3635375" y="1347480"/>
            <a:ext cx="1800225" cy="0"/>
          </a:xfrm>
          <a:prstGeom prst="line">
            <a:avLst/>
          </a:prstGeom>
          <a:noFill/>
          <a:ln w="38100" algn="ctr">
            <a:solidFill>
              <a:srgbClr val="838D9B"/>
            </a:solidFill>
            <a:round/>
            <a:headEnd/>
            <a:tailEnd/>
          </a:ln>
          <a:scene3d>
            <a:camera prst="orthographicFront"/>
            <a:lightRig rig="threePt" dir="t"/>
          </a:scene3d>
          <a:sp3d>
            <a:bevelT prst="convex"/>
          </a:sp3d>
        </p:spPr>
      </p:cxnSp>
      <p:cxnSp>
        <p:nvCxnSpPr>
          <p:cNvPr id="33" name="Прямая со стрелкой 32"/>
          <p:cNvCxnSpPr/>
          <p:nvPr/>
        </p:nvCxnSpPr>
        <p:spPr bwMode="auto">
          <a:xfrm flipH="1">
            <a:off x="2071073" y="1347480"/>
            <a:ext cx="2470764" cy="710500"/>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0" name="Прямая со стрелкой 39"/>
          <p:cNvCxnSpPr>
            <a:endCxn id="24" idx="0"/>
          </p:cNvCxnSpPr>
          <p:nvPr/>
        </p:nvCxnSpPr>
        <p:spPr bwMode="auto">
          <a:xfrm>
            <a:off x="4541837" y="1347480"/>
            <a:ext cx="0" cy="1577461"/>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1" name="Прямая со стрелкой 40"/>
          <p:cNvCxnSpPr>
            <a:endCxn id="23" idx="0"/>
          </p:cNvCxnSpPr>
          <p:nvPr/>
        </p:nvCxnSpPr>
        <p:spPr bwMode="auto">
          <a:xfrm>
            <a:off x="4541837" y="1347480"/>
            <a:ext cx="2301315" cy="506019"/>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42" name="AutoShape 5"/>
          <p:cNvSpPr>
            <a:spLocks noChangeArrowheads="1"/>
          </p:cNvSpPr>
          <p:nvPr/>
        </p:nvSpPr>
        <p:spPr bwMode="auto">
          <a:xfrm>
            <a:off x="957386" y="4216399"/>
            <a:ext cx="7151076" cy="81643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2200" b="1" dirty="0">
                <a:solidFill>
                  <a:schemeClr val="tx2"/>
                </a:solidFill>
                <a:latin typeface="+mn-lt"/>
              </a:rPr>
              <a:t>Личное неимущественное право публикатора</a:t>
            </a:r>
          </a:p>
        </p:txBody>
      </p:sp>
      <p:sp>
        <p:nvSpPr>
          <p:cNvPr id="44" name="AutoShape 5"/>
          <p:cNvSpPr>
            <a:spLocks noChangeArrowheads="1"/>
          </p:cNvSpPr>
          <p:nvPr/>
        </p:nvSpPr>
        <p:spPr bwMode="auto">
          <a:xfrm>
            <a:off x="1611928" y="5480571"/>
            <a:ext cx="5842000" cy="95417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Право на </a:t>
            </a:r>
          </a:p>
          <a:p>
            <a:pPr algn="ctr"/>
            <a:r>
              <a:rPr lang="ru-RU" b="1" dirty="0">
                <a:latin typeface="+mn-lt"/>
              </a:rPr>
              <a:t>указание имени на экземпляре произведения  </a:t>
            </a:r>
          </a:p>
          <a:p>
            <a:pPr algn="ctr"/>
            <a:r>
              <a:rPr lang="ru-RU" dirty="0">
                <a:latin typeface="+mn-lt"/>
              </a:rPr>
              <a:t>(ст. 1315 ГК РФ)</a:t>
            </a:r>
          </a:p>
        </p:txBody>
      </p:sp>
      <p:cxnSp>
        <p:nvCxnSpPr>
          <p:cNvPr id="50" name="Прямая со стрелкой 49"/>
          <p:cNvCxnSpPr>
            <a:stCxn id="42" idx="2"/>
            <a:endCxn id="44" idx="0"/>
          </p:cNvCxnSpPr>
          <p:nvPr/>
        </p:nvCxnSpPr>
        <p:spPr bwMode="auto">
          <a:xfrm>
            <a:off x="4532924" y="5032829"/>
            <a:ext cx="4" cy="447742"/>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59463817"/>
      </p:ext>
    </p:extLst>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5"/>
          <p:cNvSpPr>
            <a:spLocks noChangeArrowheads="1"/>
          </p:cNvSpPr>
          <p:nvPr/>
        </p:nvSpPr>
        <p:spPr bwMode="auto">
          <a:xfrm>
            <a:off x="957386" y="224693"/>
            <a:ext cx="7151076" cy="81643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2200" b="1" dirty="0">
                <a:solidFill>
                  <a:schemeClr val="tx2"/>
                </a:solidFill>
                <a:latin typeface="+mn-lt"/>
              </a:rPr>
              <a:t>Иные интеллектуальные права</a:t>
            </a:r>
          </a:p>
        </p:txBody>
      </p:sp>
      <p:sp>
        <p:nvSpPr>
          <p:cNvPr id="10" name="AutoShape 5"/>
          <p:cNvSpPr>
            <a:spLocks noChangeArrowheads="1"/>
          </p:cNvSpPr>
          <p:nvPr/>
        </p:nvSpPr>
        <p:spPr bwMode="auto">
          <a:xfrm>
            <a:off x="248925" y="1628807"/>
            <a:ext cx="2672075" cy="76821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Право следования</a:t>
            </a:r>
          </a:p>
          <a:p>
            <a:pPr algn="ctr"/>
            <a:r>
              <a:rPr lang="ru-RU" dirty="0">
                <a:latin typeface="+mn-lt"/>
              </a:rPr>
              <a:t>(ст. 1293 ГК РФ)</a:t>
            </a:r>
          </a:p>
        </p:txBody>
      </p:sp>
      <p:sp>
        <p:nvSpPr>
          <p:cNvPr id="14" name="TextBox 13"/>
          <p:cNvSpPr txBox="1"/>
          <p:nvPr/>
        </p:nvSpPr>
        <p:spPr>
          <a:xfrm>
            <a:off x="8487384" y="548680"/>
            <a:ext cx="827584" cy="492443"/>
          </a:xfrm>
          <a:prstGeom prst="rect">
            <a:avLst/>
          </a:prstGeom>
          <a:noFill/>
        </p:spPr>
        <p:txBody>
          <a:bodyPr wrap="square" rtlCol="0">
            <a:spAutoFit/>
          </a:bodyPr>
          <a:lstStyle/>
          <a:p>
            <a:r>
              <a:rPr lang="ru-RU" sz="2600" b="1" dirty="0">
                <a:solidFill>
                  <a:srgbClr val="40464F"/>
                </a:solidFill>
              </a:rPr>
              <a:t>239</a:t>
            </a:r>
          </a:p>
        </p:txBody>
      </p:sp>
      <p:sp>
        <p:nvSpPr>
          <p:cNvPr id="15" name="AutoShape 5"/>
          <p:cNvSpPr>
            <a:spLocks noChangeArrowheads="1"/>
          </p:cNvSpPr>
          <p:nvPr/>
        </p:nvSpPr>
        <p:spPr bwMode="auto">
          <a:xfrm>
            <a:off x="3389923" y="1397000"/>
            <a:ext cx="5294923" cy="244942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600" dirty="0">
                <a:latin typeface="+mn-lt"/>
              </a:rPr>
              <a:t>Право автора при каждой перепродаже оригинала произведения изобразительного искусства, а также авторских рукописей (автографов) литературных и музыкальных произведений, в которой участвует посредник, на получение от продавца вознаграждение в виде процентных отчислений от цены перепродажи</a:t>
            </a:r>
          </a:p>
          <a:p>
            <a:pPr algn="ctr"/>
            <a:r>
              <a:rPr lang="ru-RU" sz="1200" i="1" dirty="0">
                <a:solidFill>
                  <a:schemeClr val="accent4">
                    <a:lumMod val="60000"/>
                    <a:lumOff val="40000"/>
                  </a:schemeClr>
                </a:solidFill>
                <a:latin typeface="+mn-lt"/>
              </a:rPr>
              <a:t>(неотчуждаемо, переходит по наследству, действует в течение срока действия исключительного права)</a:t>
            </a:r>
          </a:p>
        </p:txBody>
      </p:sp>
      <p:sp>
        <p:nvSpPr>
          <p:cNvPr id="17" name="AutoShape 5"/>
          <p:cNvSpPr>
            <a:spLocks noChangeArrowheads="1"/>
          </p:cNvSpPr>
          <p:nvPr/>
        </p:nvSpPr>
        <p:spPr bwMode="auto">
          <a:xfrm>
            <a:off x="248925" y="4536129"/>
            <a:ext cx="2672075" cy="76821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Право доступа</a:t>
            </a:r>
          </a:p>
          <a:p>
            <a:pPr algn="ctr"/>
            <a:r>
              <a:rPr lang="ru-RU" dirty="0">
                <a:latin typeface="+mn-lt"/>
              </a:rPr>
              <a:t>(ст. 1293 ГК РФ)</a:t>
            </a:r>
          </a:p>
        </p:txBody>
      </p:sp>
      <p:sp>
        <p:nvSpPr>
          <p:cNvPr id="18" name="AutoShape 5"/>
          <p:cNvSpPr>
            <a:spLocks noChangeArrowheads="1"/>
          </p:cNvSpPr>
          <p:nvPr/>
        </p:nvSpPr>
        <p:spPr bwMode="auto">
          <a:xfrm>
            <a:off x="3389923" y="4391270"/>
            <a:ext cx="5294923" cy="1553308"/>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600" dirty="0">
                <a:latin typeface="+mn-lt"/>
              </a:rPr>
              <a:t>Право автора произведения изобразительного искусства требовать от собственника оригинала произведения предоставления возможности осуществлять право на воспроизведение своего произведения</a:t>
            </a:r>
          </a:p>
          <a:p>
            <a:pPr algn="ctr"/>
            <a:r>
              <a:rPr lang="ru-RU" sz="1200" dirty="0">
                <a:solidFill>
                  <a:srgbClr val="E74AC9"/>
                </a:solidFill>
                <a:latin typeface="+mn-lt"/>
              </a:rPr>
              <a:t>(неотчуждаемо, по наследству не переходит)</a:t>
            </a:r>
          </a:p>
        </p:txBody>
      </p:sp>
      <p:cxnSp>
        <p:nvCxnSpPr>
          <p:cNvPr id="19" name="Прямая со стрелкой 18"/>
          <p:cNvCxnSpPr/>
          <p:nvPr/>
        </p:nvCxnSpPr>
        <p:spPr bwMode="auto">
          <a:xfrm>
            <a:off x="2921000" y="2051189"/>
            <a:ext cx="468923" cy="0"/>
          </a:xfrm>
          <a:prstGeom prst="straightConnector1">
            <a:avLst/>
          </a:prstGeom>
          <a:ln w="38100" cmpd="sng">
            <a:solidFill>
              <a:srgbClr val="FFFFFF"/>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0" name="Прямая со стрелкой 19"/>
          <p:cNvCxnSpPr/>
          <p:nvPr/>
        </p:nvCxnSpPr>
        <p:spPr bwMode="auto">
          <a:xfrm>
            <a:off x="2921000" y="4968281"/>
            <a:ext cx="468923" cy="0"/>
          </a:xfrm>
          <a:prstGeom prst="straightConnector1">
            <a:avLst/>
          </a:prstGeom>
          <a:ln w="38100" cmpd="sng">
            <a:solidFill>
              <a:srgbClr val="FFFFFF"/>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21851253"/>
      </p:ext>
    </p:extLst>
  </p:cSld>
  <p:clrMapOvr>
    <a:masterClrMapping/>
  </p:clrMapOvr>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5"/>
          <p:cNvSpPr>
            <a:spLocks noChangeArrowheads="1"/>
          </p:cNvSpPr>
          <p:nvPr/>
        </p:nvSpPr>
        <p:spPr bwMode="auto">
          <a:xfrm>
            <a:off x="957386" y="224693"/>
            <a:ext cx="7151076" cy="98669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2200" b="1" dirty="0">
                <a:solidFill>
                  <a:schemeClr val="tx2"/>
                </a:solidFill>
                <a:latin typeface="+mn-lt"/>
              </a:rPr>
              <a:t>Объекты интеллектуальных прав </a:t>
            </a:r>
          </a:p>
          <a:p>
            <a:pPr algn="ctr"/>
            <a:r>
              <a:rPr lang="ru-RU" sz="2200" b="1" u="sng" dirty="0">
                <a:solidFill>
                  <a:schemeClr val="tx2"/>
                </a:solidFill>
                <a:latin typeface="+mn-lt"/>
              </a:rPr>
              <a:t>по предоставлению правовой защиты</a:t>
            </a:r>
          </a:p>
        </p:txBody>
      </p:sp>
      <p:sp>
        <p:nvSpPr>
          <p:cNvPr id="10" name="AutoShape 5"/>
          <p:cNvSpPr>
            <a:spLocks noChangeArrowheads="1"/>
          </p:cNvSpPr>
          <p:nvPr/>
        </p:nvSpPr>
        <p:spPr bwMode="auto">
          <a:xfrm>
            <a:off x="434541" y="1853499"/>
            <a:ext cx="3273064" cy="76821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Охраняемые</a:t>
            </a:r>
            <a:endParaRPr lang="ru-RU" dirty="0">
              <a:latin typeface="+mn-lt"/>
            </a:endParaRPr>
          </a:p>
        </p:txBody>
      </p:sp>
      <p:sp>
        <p:nvSpPr>
          <p:cNvPr id="14" name="TextBox 13"/>
          <p:cNvSpPr txBox="1"/>
          <p:nvPr/>
        </p:nvSpPr>
        <p:spPr>
          <a:xfrm>
            <a:off x="8487384" y="548680"/>
            <a:ext cx="827584" cy="492443"/>
          </a:xfrm>
          <a:prstGeom prst="rect">
            <a:avLst/>
          </a:prstGeom>
          <a:noFill/>
        </p:spPr>
        <p:txBody>
          <a:bodyPr wrap="square" rtlCol="0">
            <a:spAutoFit/>
          </a:bodyPr>
          <a:lstStyle/>
          <a:p>
            <a:r>
              <a:rPr lang="ru-RU" sz="2600" b="1" dirty="0">
                <a:solidFill>
                  <a:srgbClr val="40464F"/>
                </a:solidFill>
              </a:rPr>
              <a:t>240</a:t>
            </a:r>
          </a:p>
        </p:txBody>
      </p:sp>
      <p:sp>
        <p:nvSpPr>
          <p:cNvPr id="23" name="AutoShape 5"/>
          <p:cNvSpPr>
            <a:spLocks noChangeArrowheads="1"/>
          </p:cNvSpPr>
          <p:nvPr/>
        </p:nvSpPr>
        <p:spPr bwMode="auto">
          <a:xfrm>
            <a:off x="5214319" y="1853499"/>
            <a:ext cx="3273065" cy="76821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Неохраняемые</a:t>
            </a:r>
            <a:endParaRPr lang="ru-RU" dirty="0">
              <a:latin typeface="+mn-lt"/>
            </a:endParaRPr>
          </a:p>
        </p:txBody>
      </p:sp>
      <p:cxnSp>
        <p:nvCxnSpPr>
          <p:cNvPr id="33" name="Прямая со стрелкой 32"/>
          <p:cNvCxnSpPr>
            <a:endCxn id="10" idx="0"/>
          </p:cNvCxnSpPr>
          <p:nvPr/>
        </p:nvCxnSpPr>
        <p:spPr bwMode="auto">
          <a:xfrm flipH="1">
            <a:off x="2071073" y="1211385"/>
            <a:ext cx="2614251" cy="64211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1" name="Прямая со стрелкой 40"/>
          <p:cNvCxnSpPr>
            <a:endCxn id="23" idx="0"/>
          </p:cNvCxnSpPr>
          <p:nvPr/>
        </p:nvCxnSpPr>
        <p:spPr bwMode="auto">
          <a:xfrm>
            <a:off x="4685324" y="1211385"/>
            <a:ext cx="2165528" cy="64211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50" name="Прямая со стрелкой 49"/>
          <p:cNvCxnSpPr>
            <a:stCxn id="17" idx="2"/>
            <a:endCxn id="18" idx="0"/>
          </p:cNvCxnSpPr>
          <p:nvPr/>
        </p:nvCxnSpPr>
        <p:spPr bwMode="auto">
          <a:xfrm flipH="1">
            <a:off x="2071073" y="4069861"/>
            <a:ext cx="2614251" cy="646055"/>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7" name="AutoShape 5"/>
          <p:cNvSpPr>
            <a:spLocks noChangeArrowheads="1"/>
          </p:cNvSpPr>
          <p:nvPr/>
        </p:nvSpPr>
        <p:spPr bwMode="auto">
          <a:xfrm>
            <a:off x="1109786" y="3083169"/>
            <a:ext cx="7151076" cy="98669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2200" b="1" dirty="0">
                <a:solidFill>
                  <a:schemeClr val="tx2"/>
                </a:solidFill>
                <a:latin typeface="+mn-lt"/>
              </a:rPr>
              <a:t>Объекты интеллектуальных прав </a:t>
            </a:r>
          </a:p>
          <a:p>
            <a:pPr algn="ctr"/>
            <a:r>
              <a:rPr lang="ru-RU" sz="2200" b="1" u="sng" dirty="0">
                <a:solidFill>
                  <a:schemeClr val="tx2"/>
                </a:solidFill>
                <a:latin typeface="+mn-lt"/>
              </a:rPr>
              <a:t>по правовой природе</a:t>
            </a:r>
          </a:p>
        </p:txBody>
      </p:sp>
      <p:sp>
        <p:nvSpPr>
          <p:cNvPr id="18" name="AutoShape 5"/>
          <p:cNvSpPr>
            <a:spLocks noChangeArrowheads="1"/>
          </p:cNvSpPr>
          <p:nvPr/>
        </p:nvSpPr>
        <p:spPr bwMode="auto">
          <a:xfrm>
            <a:off x="434541" y="4715916"/>
            <a:ext cx="3273064" cy="114562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Результаты </a:t>
            </a:r>
          </a:p>
          <a:p>
            <a:pPr algn="ctr"/>
            <a:r>
              <a:rPr lang="ru-RU" b="1" dirty="0">
                <a:latin typeface="+mn-lt"/>
              </a:rPr>
              <a:t>интеллектуальной </a:t>
            </a:r>
          </a:p>
          <a:p>
            <a:pPr algn="ctr"/>
            <a:r>
              <a:rPr lang="ru-RU" b="1" dirty="0">
                <a:latin typeface="+mn-lt"/>
              </a:rPr>
              <a:t>деятельности</a:t>
            </a:r>
            <a:endParaRPr lang="ru-RU" dirty="0">
              <a:latin typeface="+mn-lt"/>
            </a:endParaRPr>
          </a:p>
        </p:txBody>
      </p:sp>
      <p:sp>
        <p:nvSpPr>
          <p:cNvPr id="19" name="AutoShape 5"/>
          <p:cNvSpPr>
            <a:spLocks noChangeArrowheads="1"/>
          </p:cNvSpPr>
          <p:nvPr/>
        </p:nvSpPr>
        <p:spPr bwMode="auto">
          <a:xfrm>
            <a:off x="5214319" y="4715916"/>
            <a:ext cx="3273065" cy="114562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Средства </a:t>
            </a:r>
          </a:p>
          <a:p>
            <a:pPr algn="ctr"/>
            <a:r>
              <a:rPr lang="ru-RU" b="1" dirty="0">
                <a:latin typeface="+mn-lt"/>
              </a:rPr>
              <a:t>индивидуализации</a:t>
            </a:r>
            <a:endParaRPr lang="ru-RU" dirty="0">
              <a:latin typeface="+mn-lt"/>
            </a:endParaRPr>
          </a:p>
        </p:txBody>
      </p:sp>
      <p:cxnSp>
        <p:nvCxnSpPr>
          <p:cNvPr id="22" name="Прямая со стрелкой 21"/>
          <p:cNvCxnSpPr>
            <a:stCxn id="17" idx="2"/>
            <a:endCxn id="19" idx="0"/>
          </p:cNvCxnSpPr>
          <p:nvPr/>
        </p:nvCxnSpPr>
        <p:spPr bwMode="auto">
          <a:xfrm>
            <a:off x="4685324" y="4069861"/>
            <a:ext cx="2165528" cy="646055"/>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21948727"/>
      </p:ext>
    </p:extLst>
  </p:cSld>
  <p:clrMapOvr>
    <a:masterClrMapping/>
  </p:clrMapOvr>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95536" y="116632"/>
            <a:ext cx="7879222" cy="4001095"/>
          </a:xfrm>
          <a:prstGeom prst="rect">
            <a:avLst/>
          </a:prstGeom>
        </p:spPr>
        <p:txBody>
          <a:bodyPr wrap="square">
            <a:spAutoFit/>
          </a:bodyPr>
          <a:lstStyle/>
          <a:p>
            <a:pPr algn="ctr" eaLnBrk="0" fontAlgn="base" hangingPunct="0">
              <a:spcBef>
                <a:spcPct val="0"/>
              </a:spcBef>
              <a:spcAft>
                <a:spcPct val="0"/>
              </a:spcAft>
              <a:defRPr/>
            </a:pPr>
            <a:r>
              <a:rPr lang="ru-RU" sz="1600" kern="0" dirty="0"/>
              <a:t>Гражданское право (особенная часть)</a:t>
            </a:r>
          </a:p>
          <a:p>
            <a:pPr algn="ctr" eaLnBrk="0" fontAlgn="base" hangingPunct="0">
              <a:spcBef>
                <a:spcPct val="0"/>
              </a:spcBef>
              <a:spcAft>
                <a:spcPct val="0"/>
              </a:spcAft>
              <a:defRPr/>
            </a:pPr>
            <a:r>
              <a:rPr lang="ru-RU" sz="1600" kern="0" dirty="0"/>
              <a:t>направление подготовки </a:t>
            </a:r>
          </a:p>
          <a:p>
            <a:pPr algn="ctr" eaLnBrk="0" fontAlgn="base" hangingPunct="0">
              <a:spcBef>
                <a:spcPct val="0"/>
              </a:spcBef>
              <a:spcAft>
                <a:spcPct val="0"/>
              </a:spcAft>
              <a:defRPr/>
            </a:pPr>
            <a:r>
              <a:rPr lang="ru-RU" sz="1600" kern="0" dirty="0"/>
              <a:t>«Правовое обеспечение национальной безопасности»</a:t>
            </a:r>
          </a:p>
          <a:p>
            <a:pPr algn="ctr" eaLnBrk="0" fontAlgn="base" hangingPunct="0">
              <a:spcBef>
                <a:spcPct val="0"/>
              </a:spcBef>
              <a:spcAft>
                <a:spcPct val="0"/>
              </a:spcAft>
              <a:defRPr/>
            </a:pPr>
            <a:r>
              <a:rPr lang="ru-RU" sz="1600" kern="0" dirty="0"/>
              <a:t>(уровень </a:t>
            </a:r>
            <a:r>
              <a:rPr lang="ru-RU" sz="1600" kern="0" dirty="0" err="1"/>
              <a:t>специалитета</a:t>
            </a:r>
            <a:r>
              <a:rPr lang="ru-RU" sz="1600" kern="0" dirty="0"/>
              <a:t>)</a:t>
            </a:r>
          </a:p>
          <a:p>
            <a:pPr algn="ctr" eaLnBrk="0" fontAlgn="base" hangingPunct="0">
              <a:spcBef>
                <a:spcPct val="0"/>
              </a:spcBef>
              <a:spcAft>
                <a:spcPct val="0"/>
              </a:spcAft>
              <a:defRPr/>
            </a:pPr>
            <a:endParaRPr lang="ru-RU" sz="28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Модуль 9. Внедоговорные </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(правоохранительные) обязательства</a:t>
            </a:r>
          </a:p>
          <a:p>
            <a:pPr algn="ctr" eaLnBrk="0" fontAlgn="base" hangingPunct="0">
              <a:spcBef>
                <a:spcPct val="0"/>
              </a:spcBef>
              <a:spcAft>
                <a:spcPct val="0"/>
              </a:spcAft>
              <a:defRPr/>
            </a:pP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      Лекция. Тема 1.</a:t>
            </a:r>
            <a:r>
              <a:rPr lang="en-US" sz="2400" b="1" kern="0" dirty="0">
                <a:solidFill>
                  <a:srgbClr val="FF8600"/>
                </a:solidFill>
                <a:effectLst>
                  <a:outerShdw blurRad="38100" dist="38100" dir="2700000" algn="tl">
                    <a:srgbClr val="000000"/>
                  </a:outerShdw>
                </a:effectLst>
              </a:rPr>
              <a:t>    </a:t>
            </a: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Обязательства, возникшие вследствие неосновательного обогащения</a:t>
            </a:r>
          </a:p>
        </p:txBody>
      </p:sp>
      <p:sp>
        <p:nvSpPr>
          <p:cNvPr id="4" name="TextBox 3"/>
          <p:cNvSpPr txBox="1"/>
          <p:nvPr/>
        </p:nvSpPr>
        <p:spPr>
          <a:xfrm>
            <a:off x="8438593" y="610935"/>
            <a:ext cx="827584" cy="461665"/>
          </a:xfrm>
          <a:prstGeom prst="rect">
            <a:avLst/>
          </a:prstGeom>
          <a:noFill/>
        </p:spPr>
        <p:txBody>
          <a:bodyPr wrap="square" rtlCol="0">
            <a:spAutoFit/>
          </a:bodyPr>
          <a:lstStyle/>
          <a:p>
            <a:pPr algn="ctr" fontAlgn="base">
              <a:spcBef>
                <a:spcPct val="0"/>
              </a:spcBef>
              <a:spcAft>
                <a:spcPct val="0"/>
              </a:spcAft>
            </a:pPr>
            <a:r>
              <a:rPr lang="ru-RU" sz="2400" b="1" dirty="0">
                <a:solidFill>
                  <a:srgbClr val="40464F"/>
                </a:solidFill>
              </a:rPr>
              <a:t>255</a:t>
            </a:r>
          </a:p>
        </p:txBody>
      </p:sp>
      <p:sp>
        <p:nvSpPr>
          <p:cNvPr id="2" name="Прямоугольник 1">
            <a:extLst>
              <a:ext uri="{FF2B5EF4-FFF2-40B4-BE49-F238E27FC236}">
                <a16:creationId xmlns:a16="http://schemas.microsoft.com/office/drawing/2014/main" xmlns="" id="{BAF947E1-F662-2947-B638-E7DE2ED7AE65}"/>
              </a:ext>
            </a:extLst>
          </p:cNvPr>
          <p:cNvSpPr/>
          <p:nvPr/>
        </p:nvSpPr>
        <p:spPr>
          <a:xfrm>
            <a:off x="4132707" y="5142216"/>
            <a:ext cx="4572000" cy="1323439"/>
          </a:xfrm>
          <a:prstGeom prst="rect">
            <a:avLst/>
          </a:prstGeom>
        </p:spPr>
        <p:txBody>
          <a:bodyPr>
            <a:spAutoFit/>
          </a:bodyPr>
          <a:lstStyle/>
          <a:p>
            <a:pPr algn="r">
              <a:defRPr/>
            </a:pPr>
            <a:r>
              <a:rPr lang="ru-RU" sz="1600" b="1" dirty="0">
                <a:effectLst>
                  <a:outerShdw blurRad="38100" dist="38100" dir="2700000" algn="tl">
                    <a:srgbClr val="000000">
                      <a:alpha val="43137"/>
                    </a:srgbClr>
                  </a:outerShdw>
                </a:effectLst>
              </a:rPr>
              <a:t>Козлова Елена Борисовна</a:t>
            </a:r>
            <a:r>
              <a:rPr lang="ru-RU" sz="1600" dirty="0">
                <a:effectLst>
                  <a:outerShdw blurRad="38100" dist="38100" dir="2700000" algn="tl">
                    <a:srgbClr val="000000">
                      <a:alpha val="43137"/>
                    </a:srgbClr>
                  </a:outerShdw>
                </a:effectLst>
              </a:rPr>
              <a:t> </a:t>
            </a:r>
          </a:p>
          <a:p>
            <a:pPr algn="r">
              <a:defRPr/>
            </a:pPr>
            <a:r>
              <a:rPr lang="ru-RU" sz="1600" dirty="0">
                <a:effectLst>
                  <a:outerShdw blurRad="38100" dist="38100" dir="2700000" algn="tl">
                    <a:srgbClr val="000000">
                      <a:alpha val="43137"/>
                    </a:srgbClr>
                  </a:outerShdw>
                </a:effectLst>
              </a:rPr>
              <a:t>профессор кафедры  гражданского и предпринимательского права</a:t>
            </a:r>
          </a:p>
          <a:p>
            <a:pPr algn="r">
              <a:defRPr/>
            </a:pPr>
            <a:r>
              <a:rPr lang="ru-RU" sz="1600" dirty="0">
                <a:effectLst>
                  <a:outerShdw blurRad="38100" dist="38100" dir="2700000" algn="tl">
                    <a:srgbClr val="000000">
                      <a:alpha val="43137"/>
                    </a:srgbClr>
                  </a:outerShdw>
                </a:effectLst>
              </a:rPr>
              <a:t>ВГУЮ (РПА Минюста России),</a:t>
            </a:r>
          </a:p>
          <a:p>
            <a:pPr algn="r">
              <a:defRPr/>
            </a:pPr>
            <a:r>
              <a:rPr lang="ru-RU" sz="1600" dirty="0">
                <a:effectLst>
                  <a:outerShdw blurRad="38100" dist="38100" dir="2700000" algn="tl">
                    <a:srgbClr val="000000">
                      <a:alpha val="43137"/>
                    </a:srgbClr>
                  </a:outerShdw>
                </a:effectLst>
              </a:rPr>
              <a:t>доктор юридических наук, доцент</a:t>
            </a:r>
          </a:p>
        </p:txBody>
      </p:sp>
      <p:sp>
        <p:nvSpPr>
          <p:cNvPr id="3" name="Прямоугольник 2">
            <a:extLst>
              <a:ext uri="{FF2B5EF4-FFF2-40B4-BE49-F238E27FC236}">
                <a16:creationId xmlns:a16="http://schemas.microsoft.com/office/drawing/2014/main" xmlns="" id="{73200973-370E-4D49-826C-79771E85D82B}"/>
              </a:ext>
            </a:extLst>
          </p:cNvPr>
          <p:cNvSpPr/>
          <p:nvPr/>
        </p:nvSpPr>
        <p:spPr>
          <a:xfrm>
            <a:off x="676809" y="6190734"/>
            <a:ext cx="2436071" cy="369332"/>
          </a:xfrm>
          <a:prstGeom prst="rect">
            <a:avLst/>
          </a:prstGeom>
        </p:spPr>
        <p:txBody>
          <a:bodyPr wrap="none">
            <a:spAutoFit/>
          </a:bodyPr>
          <a:lstStyle/>
          <a:p>
            <a:r>
              <a:rPr lang="ru-RU" dirty="0"/>
              <a:t>© Козлова Е.Б., 2020</a:t>
            </a:r>
          </a:p>
        </p:txBody>
      </p:sp>
    </p:spTree>
    <p:extLst>
      <p:ext uri="{BB962C8B-B14F-4D97-AF65-F5344CB8AC3E}">
        <p14:creationId xmlns:p14="http://schemas.microsoft.com/office/powerpoint/2010/main" val="2243912331"/>
      </p:ext>
    </p:extLst>
  </p:cSld>
  <p:clrMapOvr>
    <a:masterClrMapping/>
  </p:clrMapOvr>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583001"/>
          </a:xfrm>
        </p:spPr>
        <p:txBody>
          <a:bodyPr>
            <a:normAutofit/>
          </a:bodyPr>
          <a:lstStyle/>
          <a:p>
            <a:pPr algn="ctr">
              <a:defRPr/>
            </a:pPr>
            <a:r>
              <a:rPr lang="ru-RU" sz="2400" b="1" dirty="0">
                <a:solidFill>
                  <a:srgbClr val="FF8600"/>
                </a:solidFill>
              </a:rPr>
              <a:t>Объекты интеллектуальных прав</a:t>
            </a:r>
            <a:endParaRPr lang="ru-RU" sz="2400" dirty="0">
              <a:solidFill>
                <a:srgbClr val="FF8600"/>
              </a:solidFill>
            </a:endParaRPr>
          </a:p>
        </p:txBody>
      </p:sp>
      <p:sp>
        <p:nvSpPr>
          <p:cNvPr id="24" name="AutoShape 6"/>
          <p:cNvSpPr>
            <a:spLocks noChangeArrowheads="1"/>
          </p:cNvSpPr>
          <p:nvPr/>
        </p:nvSpPr>
        <p:spPr bwMode="auto">
          <a:xfrm>
            <a:off x="2828843" y="1000126"/>
            <a:ext cx="6014216" cy="3562350"/>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Autofit/>
          </a:bodyPr>
          <a:lstStyle/>
          <a:p>
            <a:pPr algn="ctr">
              <a:defRPr/>
            </a:pPr>
            <a:r>
              <a:rPr lang="ru-RU" sz="1400" dirty="0">
                <a:latin typeface="+mn-lt"/>
              </a:rPr>
              <a:t>Ст. 1259 содержит открытый перечень данных объектов: литературные, художественные, музыкальные и т.д.</a:t>
            </a:r>
          </a:p>
          <a:p>
            <a:pPr algn="ctr">
              <a:defRPr/>
            </a:pPr>
            <a:endParaRPr lang="ru-RU" sz="800" dirty="0">
              <a:latin typeface="+mn-lt"/>
            </a:endParaRPr>
          </a:p>
          <a:p>
            <a:pPr lvl="0" algn="ctr" eaLnBrk="0" hangingPunct="0">
              <a:spcBef>
                <a:spcPct val="20000"/>
              </a:spcBef>
              <a:buClr>
                <a:schemeClr val="hlink"/>
              </a:buClr>
              <a:buSzPct val="65000"/>
              <a:defRPr/>
            </a:pPr>
            <a:r>
              <a:rPr lang="ru-RU" sz="1400" dirty="0">
                <a:latin typeface="+mn-lt"/>
              </a:rPr>
              <a:t>Литературное произведение: </a:t>
            </a:r>
            <a:r>
              <a:rPr lang="ru-RU" sz="1400" b="1" i="1" dirty="0">
                <a:solidFill>
                  <a:schemeClr val="accent4">
                    <a:lumMod val="60000"/>
                    <a:lumOff val="40000"/>
                  </a:schemeClr>
                </a:solidFill>
                <a:latin typeface="+mn-lt"/>
              </a:rPr>
              <a:t>«Продукт духовного творчества, облеченный в письменную или словесную форму и предназначенный к обращению в обществе»</a:t>
            </a:r>
          </a:p>
          <a:p>
            <a:pPr lvl="0" algn="ctr" eaLnBrk="0" hangingPunct="0">
              <a:spcBef>
                <a:spcPct val="20000"/>
              </a:spcBef>
              <a:buClr>
                <a:schemeClr val="hlink"/>
              </a:buClr>
              <a:buSzPct val="65000"/>
              <a:defRPr/>
            </a:pPr>
            <a:r>
              <a:rPr lang="ru-RU" sz="1400" i="1" dirty="0">
                <a:latin typeface="+mn-lt"/>
              </a:rPr>
              <a:t>(</a:t>
            </a:r>
            <a:r>
              <a:rPr lang="ru-RU" sz="1400" i="1" dirty="0" err="1">
                <a:latin typeface="+mn-lt"/>
              </a:rPr>
              <a:t>Шершеневич</a:t>
            </a:r>
            <a:r>
              <a:rPr lang="ru-RU" sz="1400" i="1" dirty="0">
                <a:latin typeface="+mn-lt"/>
              </a:rPr>
              <a:t> Г.Ф. Авторское право на литературные произведения. Казань, 1891. С. 154).</a:t>
            </a:r>
          </a:p>
          <a:p>
            <a:pPr lvl="0" algn="ctr" eaLnBrk="0" hangingPunct="0">
              <a:spcBef>
                <a:spcPct val="20000"/>
              </a:spcBef>
              <a:buClr>
                <a:schemeClr val="hlink"/>
              </a:buClr>
              <a:buSzPct val="65000"/>
              <a:defRPr/>
            </a:pPr>
            <a:endParaRPr lang="ru-RU" sz="800" i="1" dirty="0">
              <a:latin typeface="+mn-lt"/>
            </a:endParaRPr>
          </a:p>
          <a:p>
            <a:pPr algn="ctr" eaLnBrk="0" hangingPunct="0">
              <a:spcBef>
                <a:spcPct val="20000"/>
              </a:spcBef>
              <a:buClr>
                <a:schemeClr val="hlink"/>
              </a:buClr>
              <a:buSzPct val="65000"/>
              <a:defRPr/>
            </a:pPr>
            <a:r>
              <a:rPr lang="ru-RU" sz="1400" b="1" i="1" dirty="0">
                <a:solidFill>
                  <a:schemeClr val="accent4">
                    <a:lumMod val="60000"/>
                    <a:lumOff val="40000"/>
                  </a:schemeClr>
                </a:solidFill>
              </a:rPr>
              <a:t>«Всякое произведение умственного труда, требующее большей или меньшей творческой или организаторской деятельности, служит предметом литературной собственности»</a:t>
            </a:r>
          </a:p>
          <a:p>
            <a:pPr algn="ctr" eaLnBrk="0" hangingPunct="0">
              <a:spcBef>
                <a:spcPct val="20000"/>
              </a:spcBef>
              <a:buClr>
                <a:schemeClr val="hlink"/>
              </a:buClr>
              <a:buSzPct val="65000"/>
              <a:defRPr/>
            </a:pPr>
            <a:r>
              <a:rPr lang="ru-RU" sz="1400" i="1" dirty="0"/>
              <a:t>(Победоносцев К.П. Курс гражданского права. 1 часть: Вотчинные права. М., Статут, 2002)</a:t>
            </a:r>
          </a:p>
          <a:p>
            <a:pPr lvl="0" algn="ctr" eaLnBrk="0" hangingPunct="0">
              <a:spcBef>
                <a:spcPct val="20000"/>
              </a:spcBef>
              <a:buClr>
                <a:schemeClr val="hlink"/>
              </a:buClr>
              <a:buSzPct val="65000"/>
              <a:defRPr/>
            </a:pPr>
            <a:endParaRPr lang="ru-RU" sz="1000" dirty="0">
              <a:latin typeface="+mn-lt"/>
            </a:endParaRPr>
          </a:p>
        </p:txBody>
      </p:sp>
      <p:cxnSp>
        <p:nvCxnSpPr>
          <p:cNvPr id="42" name="Прямая со стрелкой 9"/>
          <p:cNvCxnSpPr>
            <a:cxnSpLocks noChangeShapeType="1"/>
            <a:stCxn id="26" idx="3"/>
          </p:cNvCxnSpPr>
          <p:nvPr/>
        </p:nvCxnSpPr>
        <p:spPr bwMode="auto">
          <a:xfrm>
            <a:off x="2447842" y="2129027"/>
            <a:ext cx="381000" cy="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2" name="Прямоугольник 1"/>
          <p:cNvSpPr/>
          <p:nvPr/>
        </p:nvSpPr>
        <p:spPr>
          <a:xfrm>
            <a:off x="8471803" y="602428"/>
            <a:ext cx="742511" cy="492443"/>
          </a:xfrm>
          <a:prstGeom prst="rect">
            <a:avLst/>
          </a:prstGeom>
        </p:spPr>
        <p:txBody>
          <a:bodyPr wrap="none">
            <a:spAutoFit/>
          </a:bodyPr>
          <a:lstStyle/>
          <a:p>
            <a:r>
              <a:rPr lang="ru-RU" sz="2600" b="1" dirty="0">
                <a:solidFill>
                  <a:srgbClr val="40464F"/>
                </a:solidFill>
              </a:rPr>
              <a:t>226</a:t>
            </a:r>
          </a:p>
        </p:txBody>
      </p:sp>
      <p:sp>
        <p:nvSpPr>
          <p:cNvPr id="26" name="AutoShape 6"/>
          <p:cNvSpPr>
            <a:spLocks noChangeArrowheads="1"/>
          </p:cNvSpPr>
          <p:nvPr/>
        </p:nvSpPr>
        <p:spPr bwMode="auto">
          <a:xfrm>
            <a:off x="319641" y="1743252"/>
            <a:ext cx="2128201" cy="77154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fontScale="92500" lnSpcReduction="20000"/>
          </a:bodyPr>
          <a:lstStyle/>
          <a:p>
            <a:pPr algn="ctr">
              <a:defRPr/>
            </a:pPr>
            <a:r>
              <a:rPr lang="ru-RU" sz="1600" dirty="0">
                <a:solidFill>
                  <a:schemeClr val="tx2"/>
                </a:solidFill>
                <a:latin typeface="+mn-lt"/>
              </a:rPr>
              <a:t>1. Произведения науки, литературы и искусства</a:t>
            </a:r>
          </a:p>
        </p:txBody>
      </p:sp>
      <p:sp>
        <p:nvSpPr>
          <p:cNvPr id="43" name="AutoShape 6"/>
          <p:cNvSpPr>
            <a:spLocks noChangeArrowheads="1"/>
          </p:cNvSpPr>
          <p:nvPr/>
        </p:nvSpPr>
        <p:spPr bwMode="auto">
          <a:xfrm>
            <a:off x="319641" y="5419009"/>
            <a:ext cx="2128201" cy="77154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dirty="0">
                <a:solidFill>
                  <a:schemeClr val="tx2"/>
                </a:solidFill>
                <a:latin typeface="+mn-lt"/>
              </a:rPr>
              <a:t>2. Исполнения</a:t>
            </a:r>
          </a:p>
        </p:txBody>
      </p:sp>
      <p:sp>
        <p:nvSpPr>
          <p:cNvPr id="44" name="AutoShape 6"/>
          <p:cNvSpPr>
            <a:spLocks noChangeArrowheads="1"/>
          </p:cNvSpPr>
          <p:nvPr/>
        </p:nvSpPr>
        <p:spPr bwMode="auto">
          <a:xfrm>
            <a:off x="2828842" y="4867276"/>
            <a:ext cx="6014217" cy="1724796"/>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a:bodyPr>
          <a:lstStyle/>
          <a:p>
            <a:pPr algn="ctr">
              <a:defRPr/>
            </a:pPr>
            <a:r>
              <a:rPr lang="ru-RU" sz="1600" b="1" u="sng" dirty="0">
                <a:latin typeface="+mn-lt"/>
              </a:rPr>
              <a:t>Исполнение </a:t>
            </a:r>
            <a:r>
              <a:rPr lang="ru-RU" sz="1600" dirty="0">
                <a:latin typeface="+mn-lt"/>
              </a:rPr>
              <a:t>- представление произведений посредством игры, декламации, пения, танца в живом исполнении.</a:t>
            </a:r>
          </a:p>
          <a:p>
            <a:pPr algn="ctr">
              <a:defRPr/>
            </a:pPr>
            <a:endParaRPr lang="ru-RU" sz="1600" dirty="0">
              <a:latin typeface="+mn-lt"/>
            </a:endParaRPr>
          </a:p>
          <a:p>
            <a:pPr algn="ctr">
              <a:defRPr/>
            </a:pPr>
            <a:r>
              <a:rPr lang="ru-RU" sz="1600" dirty="0">
                <a:latin typeface="+mn-lt"/>
              </a:rPr>
              <a:t>(перечень – Международная Конвенция об охране прав исполнителей, изготовителей фонограмм и вещательных организаций, Рим, 26.10.1961 г.)</a:t>
            </a:r>
            <a:endParaRPr lang="ru-RU" dirty="0">
              <a:latin typeface="+mn-lt"/>
            </a:endParaRPr>
          </a:p>
        </p:txBody>
      </p:sp>
      <p:cxnSp>
        <p:nvCxnSpPr>
          <p:cNvPr id="47" name="Прямая со стрелкой 9"/>
          <p:cNvCxnSpPr>
            <a:cxnSpLocks noChangeShapeType="1"/>
          </p:cNvCxnSpPr>
          <p:nvPr/>
        </p:nvCxnSpPr>
        <p:spPr bwMode="auto">
          <a:xfrm>
            <a:off x="2485900" y="5804787"/>
            <a:ext cx="304883" cy="2"/>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2080986947"/>
      </p:ext>
    </p:extLst>
  </p:cSld>
  <p:clrMapOvr>
    <a:masterClrMapping/>
  </p:clrMapOvr>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583001"/>
          </a:xfrm>
        </p:spPr>
        <p:txBody>
          <a:bodyPr>
            <a:normAutofit/>
          </a:bodyPr>
          <a:lstStyle/>
          <a:p>
            <a:pPr algn="ctr">
              <a:defRPr/>
            </a:pPr>
            <a:r>
              <a:rPr lang="ru-RU" sz="2400" b="1" dirty="0">
                <a:solidFill>
                  <a:srgbClr val="FF8600"/>
                </a:solidFill>
              </a:rPr>
              <a:t>Объекты интеллектуальных прав</a:t>
            </a:r>
            <a:endParaRPr lang="ru-RU" sz="2400" dirty="0">
              <a:solidFill>
                <a:srgbClr val="FF8600"/>
              </a:solidFill>
            </a:endParaRPr>
          </a:p>
        </p:txBody>
      </p:sp>
      <p:sp>
        <p:nvSpPr>
          <p:cNvPr id="24" name="AutoShape 6"/>
          <p:cNvSpPr>
            <a:spLocks noChangeArrowheads="1"/>
          </p:cNvSpPr>
          <p:nvPr/>
        </p:nvSpPr>
        <p:spPr bwMode="auto">
          <a:xfrm>
            <a:off x="2828843" y="1428750"/>
            <a:ext cx="6014216" cy="2343149"/>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Autofit/>
          </a:bodyPr>
          <a:lstStyle/>
          <a:p>
            <a:pPr algn="ctr">
              <a:defRPr/>
            </a:pPr>
            <a:r>
              <a:rPr lang="ru-RU" sz="1600" dirty="0">
                <a:latin typeface="+mn-lt"/>
              </a:rPr>
              <a:t>Ст. 1261 ГК РФ:</a:t>
            </a:r>
          </a:p>
          <a:p>
            <a:pPr algn="ctr">
              <a:defRPr/>
            </a:pPr>
            <a:r>
              <a:rPr lang="ru-RU" sz="1600" b="1" u="sng" dirty="0">
                <a:latin typeface="+mn-lt"/>
              </a:rPr>
              <a:t>Программа  для ЭВМ</a:t>
            </a:r>
            <a:r>
              <a:rPr lang="ru-RU" sz="1600" dirty="0">
                <a:latin typeface="+mn-lt"/>
              </a:rPr>
              <a:t> – представленная в объективной форме совокупность данных и команд, предназначенных для функционирования ЭВМ и других компьютерных устройств в целях получения определенного результата, включая подготовительные материалы, полученные в ходе разработки программы для ЭВМ, и порождаемые ею аудиовизуальные отображения</a:t>
            </a:r>
          </a:p>
        </p:txBody>
      </p:sp>
      <p:cxnSp>
        <p:nvCxnSpPr>
          <p:cNvPr id="42" name="Прямая со стрелкой 9"/>
          <p:cNvCxnSpPr>
            <a:cxnSpLocks noChangeShapeType="1"/>
            <a:stCxn id="26" idx="3"/>
          </p:cNvCxnSpPr>
          <p:nvPr/>
        </p:nvCxnSpPr>
        <p:spPr bwMode="auto">
          <a:xfrm>
            <a:off x="2485898" y="2600324"/>
            <a:ext cx="381000" cy="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2" name="Прямоугольник 1"/>
          <p:cNvSpPr/>
          <p:nvPr/>
        </p:nvSpPr>
        <p:spPr>
          <a:xfrm>
            <a:off x="8471803" y="602428"/>
            <a:ext cx="742511" cy="492443"/>
          </a:xfrm>
          <a:prstGeom prst="rect">
            <a:avLst/>
          </a:prstGeom>
        </p:spPr>
        <p:txBody>
          <a:bodyPr wrap="none">
            <a:spAutoFit/>
          </a:bodyPr>
          <a:lstStyle/>
          <a:p>
            <a:r>
              <a:rPr lang="ru-RU" sz="2600" b="1" dirty="0">
                <a:solidFill>
                  <a:srgbClr val="40464F"/>
                </a:solidFill>
              </a:rPr>
              <a:t>227</a:t>
            </a:r>
          </a:p>
        </p:txBody>
      </p:sp>
      <p:sp>
        <p:nvSpPr>
          <p:cNvPr id="26" name="AutoShape 6"/>
          <p:cNvSpPr>
            <a:spLocks noChangeArrowheads="1"/>
          </p:cNvSpPr>
          <p:nvPr/>
        </p:nvSpPr>
        <p:spPr bwMode="auto">
          <a:xfrm>
            <a:off x="357697" y="2214549"/>
            <a:ext cx="2128201" cy="77154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sz="1600" dirty="0">
                <a:solidFill>
                  <a:schemeClr val="tx2"/>
                </a:solidFill>
                <a:latin typeface="+mn-lt"/>
              </a:rPr>
              <a:t>3. Программы для ЭВМ</a:t>
            </a:r>
          </a:p>
        </p:txBody>
      </p:sp>
      <p:sp>
        <p:nvSpPr>
          <p:cNvPr id="43" name="AutoShape 6"/>
          <p:cNvSpPr>
            <a:spLocks noChangeArrowheads="1"/>
          </p:cNvSpPr>
          <p:nvPr/>
        </p:nvSpPr>
        <p:spPr bwMode="auto">
          <a:xfrm>
            <a:off x="357698" y="4652258"/>
            <a:ext cx="2128201" cy="77154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dirty="0">
                <a:solidFill>
                  <a:schemeClr val="tx2"/>
                </a:solidFill>
                <a:latin typeface="+mn-lt"/>
              </a:rPr>
              <a:t>4. Базы данных</a:t>
            </a:r>
          </a:p>
        </p:txBody>
      </p:sp>
      <p:sp>
        <p:nvSpPr>
          <p:cNvPr id="44" name="AutoShape 6"/>
          <p:cNvSpPr>
            <a:spLocks noChangeArrowheads="1"/>
          </p:cNvSpPr>
          <p:nvPr/>
        </p:nvSpPr>
        <p:spPr bwMode="auto">
          <a:xfrm>
            <a:off x="2790783" y="4175635"/>
            <a:ext cx="6014217" cy="1724796"/>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a:bodyPr>
          <a:lstStyle/>
          <a:p>
            <a:pPr algn="ctr">
              <a:defRPr/>
            </a:pPr>
            <a:r>
              <a:rPr lang="ru-RU" sz="1600" dirty="0">
                <a:latin typeface="+mn-lt"/>
              </a:rPr>
              <a:t>Ст. 1260 ГК РФ:</a:t>
            </a:r>
          </a:p>
          <a:p>
            <a:pPr algn="ctr">
              <a:defRPr/>
            </a:pPr>
            <a:r>
              <a:rPr lang="ru-RU" sz="1600" b="1" u="sng" dirty="0">
                <a:latin typeface="+mn-lt"/>
              </a:rPr>
              <a:t>База данных </a:t>
            </a:r>
            <a:r>
              <a:rPr lang="ru-RU" sz="1600" dirty="0">
                <a:latin typeface="+mn-lt"/>
              </a:rPr>
              <a:t>– представленная в объективной форме совокупность самостоятельных материалов, систематизированных таким образом, чтобы эти материалы могли быть найдены и обработаны с помощью ЭВМ</a:t>
            </a:r>
            <a:endParaRPr lang="ru-RU" dirty="0">
              <a:latin typeface="+mn-lt"/>
            </a:endParaRPr>
          </a:p>
        </p:txBody>
      </p:sp>
      <p:cxnSp>
        <p:nvCxnSpPr>
          <p:cNvPr id="47" name="Прямая со стрелкой 9"/>
          <p:cNvCxnSpPr>
            <a:cxnSpLocks noChangeShapeType="1"/>
          </p:cNvCxnSpPr>
          <p:nvPr/>
        </p:nvCxnSpPr>
        <p:spPr bwMode="auto">
          <a:xfrm>
            <a:off x="2523959" y="5038030"/>
            <a:ext cx="304883" cy="2"/>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26550106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noGrp="1"/>
          </p:cNvSpPr>
          <p:nvPr>
            <p:ph type="title"/>
          </p:nvPr>
        </p:nvSpPr>
        <p:spPr>
          <a:xfrm>
            <a:off x="468313" y="188913"/>
            <a:ext cx="8229600" cy="863600"/>
          </a:xfrm>
        </p:spPr>
        <p:txBody>
          <a:bodyPr>
            <a:normAutofit fontScale="90000"/>
          </a:bodyPr>
          <a:lstStyle/>
          <a:p>
            <a:pPr algn="ctr">
              <a:defRPr/>
            </a:pPr>
            <a:r>
              <a:rPr lang="ru-RU" sz="2400" b="1" u="sng" dirty="0"/>
              <a:t/>
            </a:r>
            <a:br>
              <a:rPr lang="ru-RU" sz="2400" b="1" u="sng" dirty="0"/>
            </a:br>
            <a:r>
              <a:rPr lang="ru-RU" sz="2400" b="1" u="sng" dirty="0"/>
              <a:t>Инвестиционный договор как нетипичная договорная конструкция</a:t>
            </a:r>
            <a:endParaRPr lang="ru-RU" sz="2400" dirty="0"/>
          </a:p>
        </p:txBody>
      </p:sp>
      <p:sp>
        <p:nvSpPr>
          <p:cNvPr id="4" name="Скругленный прямоугольник 3"/>
          <p:cNvSpPr/>
          <p:nvPr/>
        </p:nvSpPr>
        <p:spPr bwMode="auto">
          <a:xfrm>
            <a:off x="250825" y="1196975"/>
            <a:ext cx="3313113" cy="2087563"/>
          </a:xfrm>
          <a:prstGeom prst="roundRect">
            <a:avLst/>
          </a:prstGeom>
          <a:solidFill>
            <a:schemeClr val="accent1">
              <a:lumMod val="50000"/>
            </a:schemeClr>
          </a:solidFill>
          <a:ln w="38100" cap="flat" cmpd="sng" algn="ctr">
            <a:solidFill>
              <a:schemeClr val="tx1"/>
            </a:solidFill>
            <a:prstDash val="solid"/>
            <a:round/>
            <a:headEnd type="none" w="med" len="med"/>
            <a:tailEnd type="none" w="med" len="med"/>
          </a:ln>
          <a:effectLst/>
        </p:spPr>
        <p:txBody>
          <a:bodyPr/>
          <a:lstStyle/>
          <a:p>
            <a:pPr algn="ctr">
              <a:defRPr/>
            </a:pPr>
            <a:r>
              <a:rPr lang="ru-RU" dirty="0">
                <a:effectLst>
                  <a:outerShdw blurRad="38100" dist="38100" dir="2700000" algn="tl">
                    <a:srgbClr val="000000">
                      <a:alpha val="43137"/>
                    </a:srgbClr>
                  </a:outerShdw>
                </a:effectLst>
                <a:latin typeface="+mn-lt"/>
              </a:rPr>
              <a:t>ФЗ  от 25.02.1999 г. </a:t>
            </a:r>
          </a:p>
          <a:p>
            <a:pPr algn="ctr">
              <a:defRPr/>
            </a:pPr>
            <a:r>
              <a:rPr lang="ru-RU" dirty="0">
                <a:effectLst>
                  <a:outerShdw blurRad="38100" dist="38100" dir="2700000" algn="tl">
                    <a:srgbClr val="000000">
                      <a:alpha val="43137"/>
                    </a:srgbClr>
                  </a:outerShdw>
                </a:effectLst>
                <a:latin typeface="+mn-lt"/>
              </a:rPr>
              <a:t>№ 39-ФЗ</a:t>
            </a:r>
          </a:p>
          <a:p>
            <a:pPr algn="ctr">
              <a:defRPr/>
            </a:pPr>
            <a:r>
              <a:rPr lang="ru-RU" dirty="0">
                <a:effectLst>
                  <a:outerShdw blurRad="38100" dist="38100" dir="2700000" algn="tl">
                    <a:srgbClr val="000000">
                      <a:alpha val="43137"/>
                    </a:srgbClr>
                  </a:outerShdw>
                </a:effectLst>
                <a:latin typeface="+mn-lt"/>
              </a:rPr>
              <a:t>«Об инвестиционной деятельности  в РФ, осуществляемой в форме капитальных вложений» (ст. 8)</a:t>
            </a:r>
          </a:p>
          <a:p>
            <a:pPr algn="ctr">
              <a:defRPr/>
            </a:pPr>
            <a:endParaRPr lang="ru-RU" dirty="0">
              <a:effectLst>
                <a:outerShdw blurRad="38100" dist="38100" dir="2700000" algn="tl">
                  <a:srgbClr val="000000">
                    <a:alpha val="43137"/>
                  </a:srgbClr>
                </a:outerShdw>
              </a:effectLst>
              <a:latin typeface="+mn-lt"/>
            </a:endParaRPr>
          </a:p>
        </p:txBody>
      </p:sp>
      <p:sp>
        <p:nvSpPr>
          <p:cNvPr id="5" name="Скругленный прямоугольник 4"/>
          <p:cNvSpPr/>
          <p:nvPr/>
        </p:nvSpPr>
        <p:spPr bwMode="auto">
          <a:xfrm>
            <a:off x="4716463" y="1125538"/>
            <a:ext cx="4176712" cy="2087562"/>
          </a:xfrm>
          <a:prstGeom prst="roundRect">
            <a:avLst/>
          </a:prstGeom>
          <a:solidFill>
            <a:schemeClr val="accent1">
              <a:lumMod val="50000"/>
            </a:schemeClr>
          </a:solidFill>
          <a:ln w="38100" cap="flat" cmpd="sng" algn="ctr">
            <a:solidFill>
              <a:schemeClr val="tx1"/>
            </a:solidFill>
            <a:prstDash val="solid"/>
            <a:round/>
            <a:headEnd type="none" w="med" len="med"/>
            <a:tailEnd type="none" w="med" len="med"/>
          </a:ln>
          <a:effectLst/>
        </p:spPr>
        <p:txBody>
          <a:bodyPr/>
          <a:lstStyle/>
          <a:p>
            <a:pPr algn="ctr">
              <a:defRPr/>
            </a:pPr>
            <a:r>
              <a:rPr lang="ru-RU" dirty="0">
                <a:effectLst>
                  <a:outerShdw blurRad="38100" dist="38100" dir="2700000" algn="tl">
                    <a:srgbClr val="000000">
                      <a:alpha val="43137"/>
                    </a:srgbClr>
                  </a:outerShdw>
                </a:effectLst>
                <a:latin typeface="+mn-lt"/>
              </a:rPr>
              <a:t>Отношения между субъектами инвестиционной деятельности осуществляются на основе договора и (или) государственного контракта, заключаемого между ними в соответствии с ГК РФ</a:t>
            </a:r>
          </a:p>
        </p:txBody>
      </p:sp>
      <p:sp>
        <p:nvSpPr>
          <p:cNvPr id="6" name="Заголовок 1"/>
          <p:cNvSpPr txBox="1">
            <a:spLocks/>
          </p:cNvSpPr>
          <p:nvPr/>
        </p:nvSpPr>
        <p:spPr bwMode="auto">
          <a:xfrm>
            <a:off x="250825" y="3429000"/>
            <a:ext cx="8569325" cy="3024188"/>
          </a:xfrm>
          <a:prstGeom prst="rect">
            <a:avLst/>
          </a:prstGeom>
          <a:solidFill>
            <a:schemeClr val="accent1">
              <a:lumMod val="50000"/>
            </a:schemeClr>
          </a:solidFill>
          <a:ln w="38100">
            <a:solidFill>
              <a:schemeClr val="tx2"/>
            </a:solidFill>
            <a:prstDash val="dash"/>
            <a:miter lim="800000"/>
            <a:headEnd/>
            <a:tailEnd/>
          </a:ln>
          <a:effectLst/>
        </p:spPr>
        <p:txBody>
          <a:bodyPr anchor="ctr"/>
          <a:lstStyle/>
          <a:p>
            <a:pPr algn="ctr" eaLnBrk="0" hangingPunct="0">
              <a:defRPr/>
            </a:pPr>
            <a:r>
              <a:rPr lang="ru-RU" sz="2000" b="1" u="sng" kern="0" dirty="0">
                <a:solidFill>
                  <a:srgbClr val="FF8600"/>
                </a:solidFill>
                <a:effectLst>
                  <a:outerShdw blurRad="38100" dist="38100" dir="2700000" algn="tl">
                    <a:srgbClr val="000000"/>
                  </a:outerShdw>
                </a:effectLst>
                <a:latin typeface="+mj-lt"/>
                <a:ea typeface="+mj-ea"/>
                <a:cs typeface="+mj-cs"/>
              </a:rPr>
              <a:t>Инвестиционная деятельность </a:t>
            </a:r>
            <a:r>
              <a:rPr lang="ru-RU" sz="2000" b="1" kern="0" dirty="0">
                <a:solidFill>
                  <a:srgbClr val="FF8600"/>
                </a:solidFill>
                <a:effectLst>
                  <a:outerShdw blurRad="38100" dist="38100" dir="2700000" algn="tl">
                    <a:srgbClr val="000000"/>
                  </a:outerShdw>
                </a:effectLst>
                <a:latin typeface="+mj-lt"/>
                <a:ea typeface="+mj-ea"/>
                <a:cs typeface="+mj-cs"/>
              </a:rPr>
              <a:t>– </a:t>
            </a:r>
            <a:r>
              <a:rPr lang="ru-RU" sz="2400" b="1" kern="0" dirty="0">
                <a:solidFill>
                  <a:srgbClr val="FF8600"/>
                </a:solidFill>
                <a:effectLst>
                  <a:outerShdw blurRad="38100" dist="38100" dir="2700000" algn="tl">
                    <a:srgbClr val="000000"/>
                  </a:outerShdw>
                </a:effectLst>
                <a:latin typeface="+mj-lt"/>
                <a:ea typeface="+mj-ea"/>
                <a:cs typeface="+mj-cs"/>
              </a:rPr>
              <a:t/>
            </a:r>
            <a:br>
              <a:rPr lang="ru-RU" sz="2400" b="1" kern="0" dirty="0">
                <a:solidFill>
                  <a:srgbClr val="FF8600"/>
                </a:solidFill>
                <a:effectLst>
                  <a:outerShdw blurRad="38100" dist="38100" dir="2700000" algn="tl">
                    <a:srgbClr val="000000"/>
                  </a:outerShdw>
                </a:effectLst>
                <a:latin typeface="+mj-lt"/>
                <a:ea typeface="+mj-ea"/>
                <a:cs typeface="+mj-cs"/>
              </a:rPr>
            </a:br>
            <a:r>
              <a:rPr lang="ru-RU" sz="2400" b="1" kern="0" dirty="0">
                <a:effectLst>
                  <a:outerShdw blurRad="38100" dist="38100" dir="2700000" algn="tl">
                    <a:srgbClr val="000000"/>
                  </a:outerShdw>
                </a:effectLst>
                <a:latin typeface="+mj-lt"/>
                <a:ea typeface="+mj-ea"/>
                <a:cs typeface="+mj-cs"/>
              </a:rPr>
              <a:t> </a:t>
            </a:r>
            <a:r>
              <a:rPr lang="ru-RU" kern="0" dirty="0">
                <a:effectLst>
                  <a:outerShdw blurRad="38100" dist="38100" dir="2700000" algn="tl">
                    <a:srgbClr val="000000"/>
                  </a:outerShdw>
                </a:effectLst>
                <a:latin typeface="+mj-lt"/>
                <a:ea typeface="+mj-ea"/>
                <a:cs typeface="+mj-cs"/>
              </a:rPr>
              <a:t>вложение инвестиций и осуществление практических действий в целях получения прибыли и (или) достижения иного полезного эффекта</a:t>
            </a:r>
          </a:p>
          <a:p>
            <a:pPr algn="ctr" eaLnBrk="0" hangingPunct="0">
              <a:defRPr/>
            </a:pPr>
            <a:r>
              <a:rPr lang="ru-RU" sz="2000" b="1" u="sng" kern="0" dirty="0">
                <a:solidFill>
                  <a:srgbClr val="FF8600"/>
                </a:solidFill>
                <a:effectLst>
                  <a:outerShdw blurRad="38100" dist="38100" dir="2700000" algn="tl">
                    <a:srgbClr val="000000"/>
                  </a:outerShdw>
                </a:effectLst>
                <a:latin typeface="+mn-lt"/>
              </a:rPr>
              <a:t>Инвестиции -  </a:t>
            </a:r>
          </a:p>
          <a:p>
            <a:pPr algn="ctr" eaLnBrk="0" hangingPunct="0">
              <a:defRPr/>
            </a:pPr>
            <a:r>
              <a:rPr lang="ru-RU" kern="0" dirty="0">
                <a:effectLst>
                  <a:outerShdw blurRad="38100" dist="38100" dir="2700000" algn="tl">
                    <a:srgbClr val="000000"/>
                  </a:outerShdw>
                </a:effectLst>
                <a:latin typeface="+mn-lt"/>
              </a:rPr>
              <a:t>денежные средства, ценные бумаги, иное имущество, в т.ч. Имущественные права, имеющие денежную оценку, вкладываемые в объекты предпринимательской и (или) иной деятельности в целях получения прибыли и (или) достижения иного полезного эффекта</a:t>
            </a:r>
            <a:r>
              <a:rPr lang="ru-RU" sz="2000" kern="0" dirty="0">
                <a:effectLst>
                  <a:outerShdw blurRad="38100" dist="38100" dir="2700000" algn="tl">
                    <a:srgbClr val="000000"/>
                  </a:outerShdw>
                </a:effectLst>
                <a:latin typeface="+mn-lt"/>
                <a:ea typeface="+mj-ea"/>
                <a:cs typeface="+mj-cs"/>
              </a:rPr>
              <a:t/>
            </a:r>
            <a:br>
              <a:rPr lang="ru-RU" sz="2000" kern="0" dirty="0">
                <a:effectLst>
                  <a:outerShdw blurRad="38100" dist="38100" dir="2700000" algn="tl">
                    <a:srgbClr val="000000"/>
                  </a:outerShdw>
                </a:effectLst>
                <a:latin typeface="+mn-lt"/>
                <a:ea typeface="+mj-ea"/>
                <a:cs typeface="+mj-cs"/>
              </a:rPr>
            </a:br>
            <a:r>
              <a:rPr lang="ru-RU" sz="2000" kern="0" dirty="0">
                <a:effectLst>
                  <a:outerShdw blurRad="38100" dist="38100" dir="2700000" algn="tl">
                    <a:srgbClr val="000000"/>
                  </a:outerShdw>
                </a:effectLst>
                <a:latin typeface="+mn-lt"/>
                <a:ea typeface="+mj-ea"/>
                <a:cs typeface="+mj-cs"/>
              </a:rPr>
              <a:t>(ст. 1 ФЗ № 39-ФЗ)</a:t>
            </a:r>
          </a:p>
        </p:txBody>
      </p:sp>
      <p:sp>
        <p:nvSpPr>
          <p:cNvPr id="7" name="Стрелка вправо 6"/>
          <p:cNvSpPr/>
          <p:nvPr/>
        </p:nvSpPr>
        <p:spPr bwMode="auto">
          <a:xfrm>
            <a:off x="3563938" y="1989138"/>
            <a:ext cx="1152525" cy="484187"/>
          </a:xfrm>
          <a:prstGeom prst="rightArrow">
            <a:avLst/>
          </a:prstGeom>
          <a:solidFill>
            <a:schemeClr val="accent1">
              <a:lumMod val="50000"/>
            </a:schemeClr>
          </a:solidFill>
          <a:ln w="38100" cap="flat" cmpd="sng" algn="ctr">
            <a:solidFill>
              <a:schemeClr val="tx1"/>
            </a:solidFill>
            <a:prstDash val="solid"/>
            <a:round/>
            <a:headEnd type="none" w="med" len="med"/>
            <a:tailEnd type="none" w="med" len="med"/>
          </a:ln>
          <a:effectLst/>
        </p:spPr>
        <p:txBody>
          <a:bodyPr/>
          <a:lstStyle/>
          <a:p>
            <a:pPr>
              <a:defRPr/>
            </a:pPr>
            <a:endParaRPr lang="ru-RU">
              <a:effectLst>
                <a:outerShdw blurRad="38100" dist="38100" dir="2700000" algn="tl">
                  <a:srgbClr val="000000">
                    <a:alpha val="43137"/>
                  </a:srgbClr>
                </a:outerShdw>
              </a:effectLst>
            </a:endParaRPr>
          </a:p>
        </p:txBody>
      </p:sp>
      <p:sp>
        <p:nvSpPr>
          <p:cNvPr id="8" name="TextBox 7"/>
          <p:cNvSpPr txBox="1"/>
          <p:nvPr/>
        </p:nvSpPr>
        <p:spPr>
          <a:xfrm>
            <a:off x="8502879" y="548680"/>
            <a:ext cx="641121" cy="861774"/>
          </a:xfrm>
          <a:prstGeom prst="rect">
            <a:avLst/>
          </a:prstGeom>
          <a:noFill/>
        </p:spPr>
        <p:txBody>
          <a:bodyPr wrap="none" rtlCol="0">
            <a:spAutoFit/>
          </a:bodyPr>
          <a:lstStyle/>
          <a:p>
            <a:r>
              <a:rPr lang="ru-RU" sz="3200" b="1" dirty="0">
                <a:solidFill>
                  <a:srgbClr val="40464F"/>
                </a:solidFill>
              </a:rPr>
              <a:t>28</a:t>
            </a:r>
          </a:p>
          <a:p>
            <a:endParaRPr lang="ru-RU" dirty="0"/>
          </a:p>
        </p:txBody>
      </p:sp>
    </p:spTree>
    <p:extLst>
      <p:ext uri="{BB962C8B-B14F-4D97-AF65-F5344CB8AC3E}">
        <p14:creationId xmlns:p14="http://schemas.microsoft.com/office/powerpoint/2010/main" val="288347758"/>
      </p:ext>
    </p:extLst>
  </p:cSld>
  <p:clrMapOvr>
    <a:masterClrMapping/>
  </p:clrMapOvr>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583001"/>
          </a:xfrm>
        </p:spPr>
        <p:txBody>
          <a:bodyPr>
            <a:normAutofit/>
          </a:bodyPr>
          <a:lstStyle/>
          <a:p>
            <a:pPr algn="ctr">
              <a:defRPr/>
            </a:pPr>
            <a:r>
              <a:rPr lang="ru-RU" sz="2400" b="1" dirty="0">
                <a:solidFill>
                  <a:srgbClr val="FF8600"/>
                </a:solidFill>
              </a:rPr>
              <a:t>Объекты интеллектуальных прав</a:t>
            </a:r>
            <a:endParaRPr lang="ru-RU" sz="2400" dirty="0">
              <a:solidFill>
                <a:srgbClr val="FF8600"/>
              </a:solidFill>
            </a:endParaRPr>
          </a:p>
        </p:txBody>
      </p:sp>
      <p:sp>
        <p:nvSpPr>
          <p:cNvPr id="24" name="AutoShape 6"/>
          <p:cNvSpPr>
            <a:spLocks noChangeArrowheads="1"/>
          </p:cNvSpPr>
          <p:nvPr/>
        </p:nvSpPr>
        <p:spPr bwMode="auto">
          <a:xfrm>
            <a:off x="2849480" y="1094871"/>
            <a:ext cx="6014216" cy="2081703"/>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Autofit/>
          </a:bodyPr>
          <a:lstStyle/>
          <a:p>
            <a:pPr algn="ctr">
              <a:defRPr/>
            </a:pPr>
            <a:r>
              <a:rPr lang="ru-RU" sz="1600" dirty="0"/>
              <a:t>Ст. 3 Международной конвенции об охране прав исполнителей – любая исключительно звуковая запись звуков исполнения или других звуков</a:t>
            </a:r>
          </a:p>
          <a:p>
            <a:pPr algn="ctr">
              <a:defRPr/>
            </a:pPr>
            <a:endParaRPr lang="ru-RU" sz="1600" dirty="0"/>
          </a:p>
          <a:p>
            <a:pPr algn="ctr">
              <a:defRPr/>
            </a:pPr>
            <a:r>
              <a:rPr lang="ru-RU" sz="1600" dirty="0"/>
              <a:t>Ст. 1 Конвенции об охране интересов производителей фонограмм от незаконного воспроизводства их фонограмм (Женева, 29.10.1971): любая исключительно звуковая запись звуков</a:t>
            </a:r>
          </a:p>
        </p:txBody>
      </p:sp>
      <p:cxnSp>
        <p:nvCxnSpPr>
          <p:cNvPr id="42" name="Прямая со стрелкой 9"/>
          <p:cNvCxnSpPr>
            <a:cxnSpLocks noChangeShapeType="1"/>
            <a:stCxn id="26" idx="3"/>
          </p:cNvCxnSpPr>
          <p:nvPr/>
        </p:nvCxnSpPr>
        <p:spPr bwMode="auto">
          <a:xfrm>
            <a:off x="2485899" y="2214550"/>
            <a:ext cx="381000" cy="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2" name="Прямоугольник 1"/>
          <p:cNvSpPr/>
          <p:nvPr/>
        </p:nvSpPr>
        <p:spPr>
          <a:xfrm>
            <a:off x="8471803" y="602428"/>
            <a:ext cx="742511" cy="492443"/>
          </a:xfrm>
          <a:prstGeom prst="rect">
            <a:avLst/>
          </a:prstGeom>
        </p:spPr>
        <p:txBody>
          <a:bodyPr wrap="none">
            <a:spAutoFit/>
          </a:bodyPr>
          <a:lstStyle/>
          <a:p>
            <a:r>
              <a:rPr lang="ru-RU" sz="2600" b="1" dirty="0">
                <a:solidFill>
                  <a:srgbClr val="40464F"/>
                </a:solidFill>
              </a:rPr>
              <a:t>228</a:t>
            </a:r>
          </a:p>
        </p:txBody>
      </p:sp>
      <p:sp>
        <p:nvSpPr>
          <p:cNvPr id="26" name="AutoShape 6"/>
          <p:cNvSpPr>
            <a:spLocks noChangeArrowheads="1"/>
          </p:cNvSpPr>
          <p:nvPr/>
        </p:nvSpPr>
        <p:spPr bwMode="auto">
          <a:xfrm>
            <a:off x="357698" y="1828775"/>
            <a:ext cx="2128201" cy="77154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sz="1600" dirty="0">
                <a:solidFill>
                  <a:schemeClr val="tx2"/>
                </a:solidFill>
                <a:latin typeface="+mn-lt"/>
              </a:rPr>
              <a:t>5. Фонограммы</a:t>
            </a:r>
          </a:p>
        </p:txBody>
      </p:sp>
      <p:sp>
        <p:nvSpPr>
          <p:cNvPr id="43" name="AutoShape 6"/>
          <p:cNvSpPr>
            <a:spLocks noChangeArrowheads="1"/>
          </p:cNvSpPr>
          <p:nvPr/>
        </p:nvSpPr>
        <p:spPr bwMode="auto">
          <a:xfrm>
            <a:off x="357698" y="4171951"/>
            <a:ext cx="3061777" cy="144779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fontScale="85000" lnSpcReduction="20000"/>
          </a:bodyPr>
          <a:lstStyle/>
          <a:p>
            <a:pPr algn="ctr">
              <a:defRPr/>
            </a:pPr>
            <a:r>
              <a:rPr lang="ru-RU" dirty="0">
                <a:solidFill>
                  <a:schemeClr val="tx2"/>
                </a:solidFill>
                <a:latin typeface="+mn-lt"/>
              </a:rPr>
              <a:t>6. Сообщение в эфир или по кабелю радио- или телепередач </a:t>
            </a:r>
          </a:p>
          <a:p>
            <a:pPr algn="ctr">
              <a:defRPr/>
            </a:pPr>
            <a:r>
              <a:rPr lang="ru-RU" dirty="0">
                <a:solidFill>
                  <a:schemeClr val="tx2"/>
                </a:solidFill>
                <a:latin typeface="+mn-lt"/>
              </a:rPr>
              <a:t>(вещание организаций эфирного или кабельного вещания)</a:t>
            </a:r>
          </a:p>
        </p:txBody>
      </p:sp>
      <p:sp>
        <p:nvSpPr>
          <p:cNvPr id="44" name="AutoShape 6"/>
          <p:cNvSpPr>
            <a:spLocks noChangeArrowheads="1"/>
          </p:cNvSpPr>
          <p:nvPr/>
        </p:nvSpPr>
        <p:spPr bwMode="auto">
          <a:xfrm>
            <a:off x="3724358" y="3467100"/>
            <a:ext cx="5080643" cy="296227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a:bodyPr>
          <a:lstStyle/>
          <a:p>
            <a:pPr algn="ctr">
              <a:defRPr/>
            </a:pPr>
            <a:r>
              <a:rPr lang="ru-RU" sz="1600" dirty="0">
                <a:latin typeface="+mn-lt"/>
              </a:rPr>
              <a:t>Объект правовой охраны – процесс вещания (передача сигнала), под которым традиционно понимается передача беспроводными средствами, в </a:t>
            </a:r>
            <a:r>
              <a:rPr lang="ru-RU" sz="1600" dirty="0" err="1">
                <a:latin typeface="+mn-lt"/>
              </a:rPr>
              <a:t>т.ч</a:t>
            </a:r>
            <a:r>
              <a:rPr lang="ru-RU" sz="1600" dirty="0">
                <a:latin typeface="+mn-lt"/>
              </a:rPr>
              <a:t>. с помощью наземных или спутниковых средств, для прямого приема публикой или для представления представителей общественности сигналов (как кодированных, так и </a:t>
            </a:r>
            <a:r>
              <a:rPr lang="ru-RU" sz="1600" dirty="0" err="1">
                <a:latin typeface="+mn-lt"/>
              </a:rPr>
              <a:t>некодированных</a:t>
            </a:r>
            <a:r>
              <a:rPr lang="ru-RU" sz="1600" dirty="0">
                <a:latin typeface="+mn-lt"/>
              </a:rPr>
              <a:t>), несущих в себе звуки, изображения или данные в любой комбинации</a:t>
            </a:r>
          </a:p>
        </p:txBody>
      </p:sp>
      <p:cxnSp>
        <p:nvCxnSpPr>
          <p:cNvPr id="47" name="Прямая со стрелкой 9"/>
          <p:cNvCxnSpPr>
            <a:cxnSpLocks noChangeShapeType="1"/>
          </p:cNvCxnSpPr>
          <p:nvPr/>
        </p:nvCxnSpPr>
        <p:spPr bwMode="auto">
          <a:xfrm>
            <a:off x="3419475" y="4946849"/>
            <a:ext cx="304883" cy="2"/>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1570761087"/>
      </p:ext>
    </p:extLst>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583001"/>
          </a:xfrm>
        </p:spPr>
        <p:txBody>
          <a:bodyPr>
            <a:normAutofit/>
          </a:bodyPr>
          <a:lstStyle/>
          <a:p>
            <a:pPr algn="ctr">
              <a:defRPr/>
            </a:pPr>
            <a:r>
              <a:rPr lang="ru-RU" sz="2400" b="1" dirty="0">
                <a:solidFill>
                  <a:srgbClr val="FF8600"/>
                </a:solidFill>
              </a:rPr>
              <a:t>Объекты интеллектуальных прав</a:t>
            </a:r>
            <a:endParaRPr lang="ru-RU" sz="2400" dirty="0">
              <a:solidFill>
                <a:srgbClr val="FF8600"/>
              </a:solidFill>
            </a:endParaRPr>
          </a:p>
        </p:txBody>
      </p:sp>
      <p:sp>
        <p:nvSpPr>
          <p:cNvPr id="24" name="AutoShape 6"/>
          <p:cNvSpPr>
            <a:spLocks noChangeArrowheads="1"/>
          </p:cNvSpPr>
          <p:nvPr/>
        </p:nvSpPr>
        <p:spPr bwMode="auto">
          <a:xfrm>
            <a:off x="2828843" y="1428750"/>
            <a:ext cx="6014216" cy="2343149"/>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Autofit/>
          </a:bodyPr>
          <a:lstStyle/>
          <a:p>
            <a:pPr algn="ctr">
              <a:defRPr/>
            </a:pPr>
            <a:r>
              <a:rPr lang="ru-RU" sz="1600" dirty="0">
                <a:latin typeface="+mn-lt"/>
              </a:rPr>
              <a:t>Ст. 1350 ГК РФ:</a:t>
            </a:r>
          </a:p>
          <a:p>
            <a:pPr algn="ctr">
              <a:defRPr/>
            </a:pPr>
            <a:r>
              <a:rPr lang="ru-RU" sz="1600" b="1" u="sng" dirty="0">
                <a:latin typeface="+mn-lt"/>
              </a:rPr>
              <a:t>Изобретение</a:t>
            </a:r>
            <a:r>
              <a:rPr lang="ru-RU" sz="1600" b="1" dirty="0">
                <a:latin typeface="+mn-lt"/>
              </a:rPr>
              <a:t> - техническое решение в любой области, относящееся к продукту или способу (процессу осуществления действий над материальным объектом с помощью материальных средств), в том числе к применению продукта или способа по определенному назначению</a:t>
            </a:r>
            <a:endParaRPr lang="ru-RU" sz="1600" dirty="0">
              <a:latin typeface="+mn-lt"/>
            </a:endParaRPr>
          </a:p>
        </p:txBody>
      </p:sp>
      <p:cxnSp>
        <p:nvCxnSpPr>
          <p:cNvPr id="42" name="Прямая со стрелкой 9"/>
          <p:cNvCxnSpPr>
            <a:cxnSpLocks noChangeShapeType="1"/>
            <a:stCxn id="26" idx="3"/>
          </p:cNvCxnSpPr>
          <p:nvPr/>
        </p:nvCxnSpPr>
        <p:spPr bwMode="auto">
          <a:xfrm>
            <a:off x="2485898" y="2600324"/>
            <a:ext cx="381000" cy="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2" name="Прямоугольник 1"/>
          <p:cNvSpPr/>
          <p:nvPr/>
        </p:nvSpPr>
        <p:spPr>
          <a:xfrm>
            <a:off x="8471803" y="602428"/>
            <a:ext cx="742511" cy="492443"/>
          </a:xfrm>
          <a:prstGeom prst="rect">
            <a:avLst/>
          </a:prstGeom>
        </p:spPr>
        <p:txBody>
          <a:bodyPr wrap="none">
            <a:spAutoFit/>
          </a:bodyPr>
          <a:lstStyle/>
          <a:p>
            <a:r>
              <a:rPr lang="ru-RU" sz="2600" b="1" dirty="0">
                <a:solidFill>
                  <a:srgbClr val="40464F"/>
                </a:solidFill>
              </a:rPr>
              <a:t>229</a:t>
            </a:r>
          </a:p>
        </p:txBody>
      </p:sp>
      <p:sp>
        <p:nvSpPr>
          <p:cNvPr id="26" name="AutoShape 6"/>
          <p:cNvSpPr>
            <a:spLocks noChangeArrowheads="1"/>
          </p:cNvSpPr>
          <p:nvPr/>
        </p:nvSpPr>
        <p:spPr bwMode="auto">
          <a:xfrm>
            <a:off x="357697" y="2214549"/>
            <a:ext cx="2128201" cy="77154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sz="1600" dirty="0">
                <a:solidFill>
                  <a:schemeClr val="tx2"/>
                </a:solidFill>
                <a:latin typeface="+mn-lt"/>
              </a:rPr>
              <a:t>7. Изобретения</a:t>
            </a:r>
          </a:p>
        </p:txBody>
      </p:sp>
      <p:sp>
        <p:nvSpPr>
          <p:cNvPr id="43" name="AutoShape 6"/>
          <p:cNvSpPr>
            <a:spLocks noChangeArrowheads="1"/>
          </p:cNvSpPr>
          <p:nvPr/>
        </p:nvSpPr>
        <p:spPr bwMode="auto">
          <a:xfrm>
            <a:off x="357698" y="4463359"/>
            <a:ext cx="2747452" cy="1333500"/>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fontScale="92500" lnSpcReduction="20000"/>
          </a:bodyPr>
          <a:lstStyle/>
          <a:p>
            <a:pPr algn="ctr">
              <a:defRPr/>
            </a:pPr>
            <a:r>
              <a:rPr lang="ru-RU" dirty="0">
                <a:solidFill>
                  <a:schemeClr val="tx2"/>
                </a:solidFill>
                <a:latin typeface="+mn-lt"/>
              </a:rPr>
              <a:t>Условия патентоспособности изобретения</a:t>
            </a:r>
          </a:p>
          <a:p>
            <a:pPr algn="ctr">
              <a:defRPr/>
            </a:pPr>
            <a:endParaRPr lang="ru-RU" dirty="0">
              <a:solidFill>
                <a:schemeClr val="tx2"/>
              </a:solidFill>
              <a:latin typeface="+mn-lt"/>
            </a:endParaRPr>
          </a:p>
          <a:p>
            <a:pPr algn="ctr">
              <a:defRPr/>
            </a:pPr>
            <a:r>
              <a:rPr lang="ru-RU" dirty="0">
                <a:solidFill>
                  <a:schemeClr val="tx2"/>
                </a:solidFill>
                <a:latin typeface="+mn-lt"/>
              </a:rPr>
              <a:t>(ст. 1350 ГК РФ)</a:t>
            </a:r>
          </a:p>
        </p:txBody>
      </p:sp>
      <p:cxnSp>
        <p:nvCxnSpPr>
          <p:cNvPr id="47" name="Прямая со стрелкой 9"/>
          <p:cNvCxnSpPr>
            <a:cxnSpLocks noChangeShapeType="1"/>
            <a:stCxn id="43" idx="3"/>
            <a:endCxn id="10" idx="1"/>
          </p:cNvCxnSpPr>
          <p:nvPr/>
        </p:nvCxnSpPr>
        <p:spPr bwMode="auto">
          <a:xfrm flipV="1">
            <a:off x="3105150" y="4463359"/>
            <a:ext cx="687960" cy="666750"/>
          </a:xfrm>
          <a:prstGeom prst="straightConnector1">
            <a:avLst/>
          </a:prstGeom>
          <a:noFill/>
          <a:ln w="38100" algn="ctr">
            <a:solidFill>
              <a:schemeClr val="tx2">
                <a:lumMod val="75000"/>
              </a:schemeClr>
            </a:solidFill>
            <a:round/>
            <a:headEnd/>
            <a:tailEnd type="arrow" w="med" len="med"/>
          </a:ln>
          <a:effectLst>
            <a:outerShdw dist="23000" dir="5400000" rotWithShape="0">
              <a:srgbClr val="000000">
                <a:alpha val="34999"/>
              </a:srgbClr>
            </a:outerShdw>
          </a:effectLst>
        </p:spPr>
      </p:cxnSp>
      <p:sp>
        <p:nvSpPr>
          <p:cNvPr id="10" name="AutoShape 5"/>
          <p:cNvSpPr>
            <a:spLocks noChangeArrowheads="1"/>
          </p:cNvSpPr>
          <p:nvPr/>
        </p:nvSpPr>
        <p:spPr bwMode="auto">
          <a:xfrm>
            <a:off x="3793110" y="4002988"/>
            <a:ext cx="2719267" cy="920742"/>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600" b="1" dirty="0">
                <a:solidFill>
                  <a:schemeClr val="tx2">
                    <a:lumMod val="50000"/>
                  </a:schemeClr>
                </a:solidFill>
              </a:rPr>
              <a:t>Новизна</a:t>
            </a:r>
          </a:p>
        </p:txBody>
      </p:sp>
      <p:sp>
        <p:nvSpPr>
          <p:cNvPr id="11" name="AutoShape 5"/>
          <p:cNvSpPr>
            <a:spLocks noChangeArrowheads="1"/>
          </p:cNvSpPr>
          <p:nvPr/>
        </p:nvSpPr>
        <p:spPr bwMode="auto">
          <a:xfrm>
            <a:off x="6123791" y="4652258"/>
            <a:ext cx="2719267" cy="920742"/>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600" b="1" dirty="0">
                <a:solidFill>
                  <a:schemeClr val="tx2">
                    <a:lumMod val="50000"/>
                  </a:schemeClr>
                </a:solidFill>
              </a:rPr>
              <a:t>Изобретательский уровень</a:t>
            </a:r>
          </a:p>
        </p:txBody>
      </p:sp>
      <p:sp>
        <p:nvSpPr>
          <p:cNvPr id="12" name="AutoShape 5"/>
          <p:cNvSpPr>
            <a:spLocks noChangeArrowheads="1"/>
          </p:cNvSpPr>
          <p:nvPr/>
        </p:nvSpPr>
        <p:spPr bwMode="auto">
          <a:xfrm>
            <a:off x="3657517" y="5336488"/>
            <a:ext cx="2719267" cy="920742"/>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600" b="1" dirty="0">
                <a:solidFill>
                  <a:schemeClr val="tx2">
                    <a:lumMod val="50000"/>
                  </a:schemeClr>
                </a:solidFill>
              </a:rPr>
              <a:t>Промышленная применимость</a:t>
            </a:r>
          </a:p>
        </p:txBody>
      </p:sp>
      <p:cxnSp>
        <p:nvCxnSpPr>
          <p:cNvPr id="15" name="Прямая со стрелкой 9"/>
          <p:cNvCxnSpPr>
            <a:cxnSpLocks noChangeShapeType="1"/>
            <a:stCxn id="43" idx="3"/>
            <a:endCxn id="11" idx="1"/>
          </p:cNvCxnSpPr>
          <p:nvPr/>
        </p:nvCxnSpPr>
        <p:spPr bwMode="auto">
          <a:xfrm flipV="1">
            <a:off x="3105150" y="5112629"/>
            <a:ext cx="3018641" cy="17480"/>
          </a:xfrm>
          <a:prstGeom prst="straightConnector1">
            <a:avLst/>
          </a:prstGeom>
          <a:noFill/>
          <a:ln w="38100" algn="ctr">
            <a:solidFill>
              <a:schemeClr val="tx2">
                <a:lumMod val="75000"/>
              </a:schemeClr>
            </a:solidFill>
            <a:round/>
            <a:headEnd/>
            <a:tailEnd type="arrow" w="med" len="med"/>
          </a:ln>
          <a:effectLst>
            <a:outerShdw dist="23000" dir="5400000" rotWithShape="0">
              <a:srgbClr val="000000">
                <a:alpha val="34999"/>
              </a:srgbClr>
            </a:outerShdw>
          </a:effectLst>
        </p:spPr>
      </p:cxnSp>
      <p:cxnSp>
        <p:nvCxnSpPr>
          <p:cNvPr id="16" name="Прямая со стрелкой 9"/>
          <p:cNvCxnSpPr>
            <a:cxnSpLocks noChangeShapeType="1"/>
            <a:stCxn id="43" idx="3"/>
            <a:endCxn id="12" idx="1"/>
          </p:cNvCxnSpPr>
          <p:nvPr/>
        </p:nvCxnSpPr>
        <p:spPr bwMode="auto">
          <a:xfrm>
            <a:off x="3105150" y="5130109"/>
            <a:ext cx="552367" cy="666750"/>
          </a:xfrm>
          <a:prstGeom prst="straightConnector1">
            <a:avLst/>
          </a:prstGeom>
          <a:noFill/>
          <a:ln w="38100" algn="ctr">
            <a:solidFill>
              <a:schemeClr val="tx2">
                <a:lumMod val="75000"/>
              </a:schemeClr>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2776587467"/>
      </p:ext>
    </p:extLst>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583001"/>
          </a:xfrm>
        </p:spPr>
        <p:txBody>
          <a:bodyPr>
            <a:normAutofit/>
          </a:bodyPr>
          <a:lstStyle/>
          <a:p>
            <a:pPr algn="ctr">
              <a:defRPr/>
            </a:pPr>
            <a:r>
              <a:rPr lang="ru-RU" sz="2400" b="1" dirty="0">
                <a:solidFill>
                  <a:srgbClr val="FF8600"/>
                </a:solidFill>
              </a:rPr>
              <a:t>Объекты интеллектуальных прав</a:t>
            </a:r>
            <a:endParaRPr lang="ru-RU" sz="2400" dirty="0">
              <a:solidFill>
                <a:srgbClr val="FF8600"/>
              </a:solidFill>
            </a:endParaRPr>
          </a:p>
        </p:txBody>
      </p:sp>
      <p:sp>
        <p:nvSpPr>
          <p:cNvPr id="24" name="AutoShape 6"/>
          <p:cNvSpPr>
            <a:spLocks noChangeArrowheads="1"/>
          </p:cNvSpPr>
          <p:nvPr/>
        </p:nvSpPr>
        <p:spPr bwMode="auto">
          <a:xfrm>
            <a:off x="2828842" y="1757361"/>
            <a:ext cx="6014216" cy="168592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Autofit/>
          </a:bodyPr>
          <a:lstStyle/>
          <a:p>
            <a:pPr algn="ctr">
              <a:defRPr/>
            </a:pPr>
            <a:r>
              <a:rPr lang="ru-RU" sz="1600" dirty="0">
                <a:latin typeface="+mn-lt"/>
              </a:rPr>
              <a:t>Ст. 1351 ГК РФ:</a:t>
            </a:r>
          </a:p>
          <a:p>
            <a:pPr algn="ctr">
              <a:defRPr/>
            </a:pPr>
            <a:r>
              <a:rPr lang="ru-RU" sz="1600" b="1" u="sng" dirty="0">
                <a:latin typeface="+mn-lt"/>
              </a:rPr>
              <a:t>Полезная модель </a:t>
            </a:r>
            <a:r>
              <a:rPr lang="ru-RU" sz="1600" b="1" dirty="0">
                <a:latin typeface="+mn-lt"/>
              </a:rPr>
              <a:t>- техническое решение, относящееся к устройству </a:t>
            </a:r>
          </a:p>
          <a:p>
            <a:pPr algn="ctr">
              <a:defRPr/>
            </a:pPr>
            <a:r>
              <a:rPr lang="ru-RU" sz="1600" b="1" dirty="0">
                <a:latin typeface="+mn-lt"/>
              </a:rPr>
              <a:t>(«малое изобретение»)</a:t>
            </a:r>
            <a:endParaRPr lang="ru-RU" sz="1600" dirty="0">
              <a:latin typeface="+mn-lt"/>
            </a:endParaRPr>
          </a:p>
        </p:txBody>
      </p:sp>
      <p:cxnSp>
        <p:nvCxnSpPr>
          <p:cNvPr id="42" name="Прямая со стрелкой 9"/>
          <p:cNvCxnSpPr>
            <a:cxnSpLocks noChangeShapeType="1"/>
            <a:stCxn id="26" idx="3"/>
          </p:cNvCxnSpPr>
          <p:nvPr/>
        </p:nvCxnSpPr>
        <p:spPr bwMode="auto">
          <a:xfrm>
            <a:off x="2485898" y="2600324"/>
            <a:ext cx="381000" cy="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2" name="Прямоугольник 1"/>
          <p:cNvSpPr/>
          <p:nvPr/>
        </p:nvSpPr>
        <p:spPr>
          <a:xfrm>
            <a:off x="8471803" y="602428"/>
            <a:ext cx="742511" cy="492443"/>
          </a:xfrm>
          <a:prstGeom prst="rect">
            <a:avLst/>
          </a:prstGeom>
        </p:spPr>
        <p:txBody>
          <a:bodyPr wrap="none">
            <a:spAutoFit/>
          </a:bodyPr>
          <a:lstStyle/>
          <a:p>
            <a:r>
              <a:rPr lang="ru-RU" sz="2600" b="1" dirty="0">
                <a:solidFill>
                  <a:srgbClr val="40464F"/>
                </a:solidFill>
              </a:rPr>
              <a:t>230</a:t>
            </a:r>
          </a:p>
        </p:txBody>
      </p:sp>
      <p:sp>
        <p:nvSpPr>
          <p:cNvPr id="26" name="AutoShape 6"/>
          <p:cNvSpPr>
            <a:spLocks noChangeArrowheads="1"/>
          </p:cNvSpPr>
          <p:nvPr/>
        </p:nvSpPr>
        <p:spPr bwMode="auto">
          <a:xfrm>
            <a:off x="357697" y="2214549"/>
            <a:ext cx="2128201" cy="77154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sz="1600" dirty="0">
                <a:solidFill>
                  <a:schemeClr val="tx2"/>
                </a:solidFill>
                <a:latin typeface="+mn-lt"/>
              </a:rPr>
              <a:t>8. Полезные модели</a:t>
            </a:r>
          </a:p>
        </p:txBody>
      </p:sp>
      <p:sp>
        <p:nvSpPr>
          <p:cNvPr id="43" name="AutoShape 6"/>
          <p:cNvSpPr>
            <a:spLocks noChangeArrowheads="1"/>
          </p:cNvSpPr>
          <p:nvPr/>
        </p:nvSpPr>
        <p:spPr bwMode="auto">
          <a:xfrm>
            <a:off x="1112172" y="4411868"/>
            <a:ext cx="2747452" cy="1333500"/>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fontScale="92500" lnSpcReduction="20000"/>
          </a:bodyPr>
          <a:lstStyle/>
          <a:p>
            <a:pPr algn="ctr">
              <a:defRPr/>
            </a:pPr>
            <a:r>
              <a:rPr lang="ru-RU" dirty="0">
                <a:solidFill>
                  <a:schemeClr val="tx2"/>
                </a:solidFill>
                <a:latin typeface="+mn-lt"/>
              </a:rPr>
              <a:t>Условия патентоспособности изобретения</a:t>
            </a:r>
          </a:p>
          <a:p>
            <a:pPr algn="ctr">
              <a:defRPr/>
            </a:pPr>
            <a:endParaRPr lang="ru-RU" dirty="0">
              <a:solidFill>
                <a:schemeClr val="tx2"/>
              </a:solidFill>
              <a:latin typeface="+mn-lt"/>
            </a:endParaRPr>
          </a:p>
          <a:p>
            <a:pPr algn="ctr">
              <a:defRPr/>
            </a:pPr>
            <a:r>
              <a:rPr lang="ru-RU" dirty="0">
                <a:solidFill>
                  <a:schemeClr val="tx2"/>
                </a:solidFill>
                <a:latin typeface="+mn-lt"/>
              </a:rPr>
              <a:t>(ст. 1350 ГК РФ)</a:t>
            </a:r>
          </a:p>
        </p:txBody>
      </p:sp>
      <p:cxnSp>
        <p:nvCxnSpPr>
          <p:cNvPr id="47" name="Прямая со стрелкой 9"/>
          <p:cNvCxnSpPr>
            <a:cxnSpLocks noChangeShapeType="1"/>
            <a:stCxn id="43" idx="3"/>
            <a:endCxn id="10" idx="1"/>
          </p:cNvCxnSpPr>
          <p:nvPr/>
        </p:nvCxnSpPr>
        <p:spPr bwMode="auto">
          <a:xfrm flipV="1">
            <a:off x="3859624" y="4463359"/>
            <a:ext cx="1476536" cy="615259"/>
          </a:xfrm>
          <a:prstGeom prst="straightConnector1">
            <a:avLst/>
          </a:prstGeom>
          <a:noFill/>
          <a:ln w="38100" algn="ctr">
            <a:solidFill>
              <a:schemeClr val="tx2">
                <a:lumMod val="75000"/>
              </a:schemeClr>
            </a:solidFill>
            <a:round/>
            <a:headEnd/>
            <a:tailEnd type="arrow" w="med" len="med"/>
          </a:ln>
          <a:effectLst>
            <a:outerShdw dist="23000" dir="5400000" rotWithShape="0">
              <a:srgbClr val="000000">
                <a:alpha val="34999"/>
              </a:srgbClr>
            </a:outerShdw>
          </a:effectLst>
        </p:spPr>
      </p:cxnSp>
      <p:sp>
        <p:nvSpPr>
          <p:cNvPr id="10" name="AutoShape 5"/>
          <p:cNvSpPr>
            <a:spLocks noChangeArrowheads="1"/>
          </p:cNvSpPr>
          <p:nvPr/>
        </p:nvSpPr>
        <p:spPr bwMode="auto">
          <a:xfrm>
            <a:off x="5336160" y="4002988"/>
            <a:ext cx="2719267" cy="920742"/>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600" b="1" dirty="0">
                <a:solidFill>
                  <a:schemeClr val="tx2">
                    <a:lumMod val="50000"/>
                  </a:schemeClr>
                </a:solidFill>
              </a:rPr>
              <a:t>Новизна</a:t>
            </a:r>
          </a:p>
        </p:txBody>
      </p:sp>
      <p:sp>
        <p:nvSpPr>
          <p:cNvPr id="12" name="AutoShape 5"/>
          <p:cNvSpPr>
            <a:spLocks noChangeArrowheads="1"/>
          </p:cNvSpPr>
          <p:nvPr/>
        </p:nvSpPr>
        <p:spPr bwMode="auto">
          <a:xfrm>
            <a:off x="5336159" y="5336488"/>
            <a:ext cx="2719267" cy="920742"/>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600" b="1" dirty="0">
                <a:solidFill>
                  <a:schemeClr val="tx2">
                    <a:lumMod val="50000"/>
                  </a:schemeClr>
                </a:solidFill>
              </a:rPr>
              <a:t>Промышленная применимость</a:t>
            </a:r>
          </a:p>
        </p:txBody>
      </p:sp>
      <p:cxnSp>
        <p:nvCxnSpPr>
          <p:cNvPr id="16" name="Прямая со стрелкой 9"/>
          <p:cNvCxnSpPr>
            <a:cxnSpLocks noChangeShapeType="1"/>
            <a:stCxn id="43" idx="3"/>
            <a:endCxn id="12" idx="1"/>
          </p:cNvCxnSpPr>
          <p:nvPr/>
        </p:nvCxnSpPr>
        <p:spPr bwMode="auto">
          <a:xfrm>
            <a:off x="3859624" y="5078618"/>
            <a:ext cx="1476535" cy="718241"/>
          </a:xfrm>
          <a:prstGeom prst="straightConnector1">
            <a:avLst/>
          </a:prstGeom>
          <a:noFill/>
          <a:ln w="38100" algn="ctr">
            <a:solidFill>
              <a:schemeClr val="tx2">
                <a:lumMod val="75000"/>
              </a:schemeClr>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1190546363"/>
      </p:ext>
    </p:extLst>
  </p:cSld>
  <p:clrMapOvr>
    <a:masterClrMapping/>
  </p:clrMapOvr>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583001"/>
          </a:xfrm>
        </p:spPr>
        <p:txBody>
          <a:bodyPr>
            <a:normAutofit/>
          </a:bodyPr>
          <a:lstStyle/>
          <a:p>
            <a:pPr algn="ctr">
              <a:defRPr/>
            </a:pPr>
            <a:r>
              <a:rPr lang="ru-RU" sz="2400" b="1" dirty="0">
                <a:solidFill>
                  <a:srgbClr val="FF8600"/>
                </a:solidFill>
              </a:rPr>
              <a:t>Объекты интеллектуальных прав</a:t>
            </a:r>
            <a:endParaRPr lang="ru-RU" sz="2400" dirty="0">
              <a:solidFill>
                <a:srgbClr val="FF8600"/>
              </a:solidFill>
            </a:endParaRPr>
          </a:p>
        </p:txBody>
      </p:sp>
      <p:sp>
        <p:nvSpPr>
          <p:cNvPr id="24" name="AutoShape 6"/>
          <p:cNvSpPr>
            <a:spLocks noChangeArrowheads="1"/>
          </p:cNvSpPr>
          <p:nvPr/>
        </p:nvSpPr>
        <p:spPr bwMode="auto">
          <a:xfrm>
            <a:off x="2828842" y="1304925"/>
            <a:ext cx="6014216" cy="2138361"/>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Autofit/>
          </a:bodyPr>
          <a:lstStyle/>
          <a:p>
            <a:pPr algn="ctr">
              <a:defRPr/>
            </a:pPr>
            <a:r>
              <a:rPr lang="ru-RU" sz="1600" dirty="0">
                <a:latin typeface="+mn-lt"/>
              </a:rPr>
              <a:t>Ст. 1352 ГК РФ:</a:t>
            </a:r>
          </a:p>
          <a:p>
            <a:pPr algn="ctr">
              <a:defRPr/>
            </a:pPr>
            <a:r>
              <a:rPr lang="ru-RU" sz="1600" b="1" u="sng" dirty="0">
                <a:latin typeface="+mn-lt"/>
              </a:rPr>
              <a:t>Промышленный образец </a:t>
            </a:r>
            <a:r>
              <a:rPr lang="ru-RU" sz="1600" b="1" dirty="0">
                <a:latin typeface="+mn-lt"/>
              </a:rPr>
              <a:t>-  решение внешнего вида изделия промышленного или кустарно-ремесленного производства</a:t>
            </a:r>
          </a:p>
          <a:p>
            <a:pPr algn="ctr">
              <a:defRPr/>
            </a:pPr>
            <a:r>
              <a:rPr lang="ru-RU" sz="1600" b="1" dirty="0">
                <a:latin typeface="+mn-lt"/>
              </a:rPr>
              <a:t>(существенные признаки – признаки,  определяющие эстетические особенности внешнего вида изделия: форма, цветовое решение, линии, фактура материала и т.д.)</a:t>
            </a:r>
            <a:endParaRPr lang="ru-RU" sz="1600" dirty="0">
              <a:latin typeface="+mn-lt"/>
            </a:endParaRPr>
          </a:p>
        </p:txBody>
      </p:sp>
      <p:cxnSp>
        <p:nvCxnSpPr>
          <p:cNvPr id="42" name="Прямая со стрелкой 9"/>
          <p:cNvCxnSpPr>
            <a:cxnSpLocks noChangeShapeType="1"/>
            <a:stCxn id="26" idx="3"/>
          </p:cNvCxnSpPr>
          <p:nvPr/>
        </p:nvCxnSpPr>
        <p:spPr bwMode="auto">
          <a:xfrm>
            <a:off x="2485898" y="2600324"/>
            <a:ext cx="381000" cy="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2" name="Прямоугольник 1"/>
          <p:cNvSpPr/>
          <p:nvPr/>
        </p:nvSpPr>
        <p:spPr>
          <a:xfrm>
            <a:off x="8471803" y="602428"/>
            <a:ext cx="742511" cy="492443"/>
          </a:xfrm>
          <a:prstGeom prst="rect">
            <a:avLst/>
          </a:prstGeom>
        </p:spPr>
        <p:txBody>
          <a:bodyPr wrap="none">
            <a:spAutoFit/>
          </a:bodyPr>
          <a:lstStyle/>
          <a:p>
            <a:r>
              <a:rPr lang="ru-RU" sz="2600" b="1" dirty="0">
                <a:solidFill>
                  <a:srgbClr val="40464F"/>
                </a:solidFill>
              </a:rPr>
              <a:t>231</a:t>
            </a:r>
          </a:p>
        </p:txBody>
      </p:sp>
      <p:sp>
        <p:nvSpPr>
          <p:cNvPr id="26" name="AutoShape 6"/>
          <p:cNvSpPr>
            <a:spLocks noChangeArrowheads="1"/>
          </p:cNvSpPr>
          <p:nvPr/>
        </p:nvSpPr>
        <p:spPr bwMode="auto">
          <a:xfrm>
            <a:off x="357697" y="2214549"/>
            <a:ext cx="2128201" cy="771549"/>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sz="1600" dirty="0">
                <a:solidFill>
                  <a:schemeClr val="tx2"/>
                </a:solidFill>
                <a:latin typeface="+mn-lt"/>
              </a:rPr>
              <a:t>9. Промышленные образцы</a:t>
            </a:r>
          </a:p>
        </p:txBody>
      </p:sp>
      <p:sp>
        <p:nvSpPr>
          <p:cNvPr id="43" name="AutoShape 6"/>
          <p:cNvSpPr>
            <a:spLocks noChangeArrowheads="1"/>
          </p:cNvSpPr>
          <p:nvPr/>
        </p:nvSpPr>
        <p:spPr bwMode="auto">
          <a:xfrm>
            <a:off x="1112172" y="4411868"/>
            <a:ext cx="2747452" cy="1333500"/>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fontScale="92500" lnSpcReduction="20000"/>
          </a:bodyPr>
          <a:lstStyle/>
          <a:p>
            <a:pPr algn="ctr">
              <a:defRPr/>
            </a:pPr>
            <a:r>
              <a:rPr lang="ru-RU" dirty="0">
                <a:solidFill>
                  <a:schemeClr val="tx2"/>
                </a:solidFill>
                <a:latin typeface="+mn-lt"/>
              </a:rPr>
              <a:t>Условия патентоспособности изобретения</a:t>
            </a:r>
          </a:p>
          <a:p>
            <a:pPr algn="ctr">
              <a:defRPr/>
            </a:pPr>
            <a:endParaRPr lang="ru-RU" dirty="0">
              <a:solidFill>
                <a:schemeClr val="tx2"/>
              </a:solidFill>
              <a:latin typeface="+mn-lt"/>
            </a:endParaRPr>
          </a:p>
          <a:p>
            <a:pPr algn="ctr">
              <a:defRPr/>
            </a:pPr>
            <a:r>
              <a:rPr lang="ru-RU" dirty="0">
                <a:solidFill>
                  <a:schemeClr val="tx2"/>
                </a:solidFill>
                <a:latin typeface="+mn-lt"/>
              </a:rPr>
              <a:t>(ст. 1350 ГК РФ)</a:t>
            </a:r>
          </a:p>
        </p:txBody>
      </p:sp>
      <p:cxnSp>
        <p:nvCxnSpPr>
          <p:cNvPr id="47" name="Прямая со стрелкой 9"/>
          <p:cNvCxnSpPr>
            <a:cxnSpLocks noChangeShapeType="1"/>
            <a:stCxn id="43" idx="3"/>
            <a:endCxn id="10" idx="1"/>
          </p:cNvCxnSpPr>
          <p:nvPr/>
        </p:nvCxnSpPr>
        <p:spPr bwMode="auto">
          <a:xfrm flipV="1">
            <a:off x="3859624" y="4463359"/>
            <a:ext cx="1476536" cy="615259"/>
          </a:xfrm>
          <a:prstGeom prst="straightConnector1">
            <a:avLst/>
          </a:prstGeom>
          <a:noFill/>
          <a:ln w="38100" algn="ctr">
            <a:solidFill>
              <a:schemeClr val="tx2">
                <a:lumMod val="75000"/>
              </a:schemeClr>
            </a:solidFill>
            <a:round/>
            <a:headEnd/>
            <a:tailEnd type="arrow" w="med" len="med"/>
          </a:ln>
          <a:effectLst>
            <a:outerShdw dist="23000" dir="5400000" rotWithShape="0">
              <a:srgbClr val="000000">
                <a:alpha val="34999"/>
              </a:srgbClr>
            </a:outerShdw>
          </a:effectLst>
        </p:spPr>
      </p:cxnSp>
      <p:sp>
        <p:nvSpPr>
          <p:cNvPr id="10" name="AutoShape 5"/>
          <p:cNvSpPr>
            <a:spLocks noChangeArrowheads="1"/>
          </p:cNvSpPr>
          <p:nvPr/>
        </p:nvSpPr>
        <p:spPr bwMode="auto">
          <a:xfrm>
            <a:off x="5336160" y="4002988"/>
            <a:ext cx="2719267" cy="920742"/>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600" b="1" dirty="0">
                <a:solidFill>
                  <a:schemeClr val="tx2">
                    <a:lumMod val="50000"/>
                  </a:schemeClr>
                </a:solidFill>
              </a:rPr>
              <a:t>Новизна</a:t>
            </a:r>
          </a:p>
        </p:txBody>
      </p:sp>
      <p:sp>
        <p:nvSpPr>
          <p:cNvPr id="12" name="AutoShape 5"/>
          <p:cNvSpPr>
            <a:spLocks noChangeArrowheads="1"/>
          </p:cNvSpPr>
          <p:nvPr/>
        </p:nvSpPr>
        <p:spPr bwMode="auto">
          <a:xfrm>
            <a:off x="5336159" y="5336488"/>
            <a:ext cx="2719267" cy="920742"/>
          </a:xfrm>
          <a:prstGeom prst="roundRect">
            <a:avLst>
              <a:gd name="adj" fmla="val 16667"/>
            </a:avLst>
          </a:prstGeom>
          <a:solidFill>
            <a:schemeClr val="tx2">
              <a:lumMod val="60000"/>
              <a:lumOff val="40000"/>
            </a:schemeClr>
          </a:solidFill>
          <a:ln w="38100">
            <a:solidFill>
              <a:schemeClr val="tx2">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ctr">
            <a:normAutofit/>
          </a:bodyPr>
          <a:lstStyle/>
          <a:p>
            <a:pPr algn="ctr">
              <a:lnSpc>
                <a:spcPct val="120000"/>
              </a:lnSpc>
              <a:defRPr/>
            </a:pPr>
            <a:r>
              <a:rPr lang="ru-RU" sz="1600" b="1">
                <a:solidFill>
                  <a:schemeClr val="tx2">
                    <a:lumMod val="50000"/>
                  </a:schemeClr>
                </a:solidFill>
              </a:rPr>
              <a:t>Оригинальность</a:t>
            </a:r>
            <a:endParaRPr lang="ru-RU" sz="1600" b="1" dirty="0">
              <a:solidFill>
                <a:schemeClr val="tx2">
                  <a:lumMod val="50000"/>
                </a:schemeClr>
              </a:solidFill>
            </a:endParaRPr>
          </a:p>
        </p:txBody>
      </p:sp>
      <p:cxnSp>
        <p:nvCxnSpPr>
          <p:cNvPr id="16" name="Прямая со стрелкой 9"/>
          <p:cNvCxnSpPr>
            <a:cxnSpLocks noChangeShapeType="1"/>
            <a:stCxn id="43" idx="3"/>
            <a:endCxn id="12" idx="1"/>
          </p:cNvCxnSpPr>
          <p:nvPr/>
        </p:nvCxnSpPr>
        <p:spPr bwMode="auto">
          <a:xfrm>
            <a:off x="3859624" y="5078618"/>
            <a:ext cx="1476535" cy="718241"/>
          </a:xfrm>
          <a:prstGeom prst="straightConnector1">
            <a:avLst/>
          </a:prstGeom>
          <a:noFill/>
          <a:ln w="38100" algn="ctr">
            <a:solidFill>
              <a:schemeClr val="tx2">
                <a:lumMod val="75000"/>
              </a:schemeClr>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125292461"/>
      </p:ext>
    </p:extLst>
  </p:cSld>
  <p:clrMapOvr>
    <a:masterClrMapping/>
  </p:clrMapOvr>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583001"/>
          </a:xfrm>
        </p:spPr>
        <p:txBody>
          <a:bodyPr>
            <a:normAutofit/>
          </a:bodyPr>
          <a:lstStyle/>
          <a:p>
            <a:pPr algn="ctr">
              <a:defRPr/>
            </a:pPr>
            <a:r>
              <a:rPr lang="ru-RU" sz="2400" b="1" dirty="0">
                <a:solidFill>
                  <a:srgbClr val="FF8600"/>
                </a:solidFill>
              </a:rPr>
              <a:t>Объекты интеллектуальных прав</a:t>
            </a:r>
            <a:endParaRPr lang="ru-RU" sz="2400" dirty="0">
              <a:solidFill>
                <a:srgbClr val="FF8600"/>
              </a:solidFill>
            </a:endParaRPr>
          </a:p>
        </p:txBody>
      </p:sp>
      <p:sp>
        <p:nvSpPr>
          <p:cNvPr id="24" name="AutoShape 6"/>
          <p:cNvSpPr>
            <a:spLocks noChangeArrowheads="1"/>
          </p:cNvSpPr>
          <p:nvPr/>
        </p:nvSpPr>
        <p:spPr bwMode="auto">
          <a:xfrm>
            <a:off x="3028326" y="1094871"/>
            <a:ext cx="5835369" cy="203137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Autofit/>
          </a:bodyPr>
          <a:lstStyle/>
          <a:p>
            <a:pPr algn="ctr">
              <a:defRPr/>
            </a:pPr>
            <a:r>
              <a:rPr lang="ru-RU" sz="1600" dirty="0"/>
              <a:t>Сорта растений и породы животных, зарегистрированные в Государственном реестре охраняемых селекционных достижений (ведется ФГБУ «</a:t>
            </a:r>
            <a:r>
              <a:rPr lang="ru-RU" sz="1600" dirty="0" err="1"/>
              <a:t>Россорткомиссия</a:t>
            </a:r>
            <a:r>
              <a:rPr lang="ru-RU" sz="1600" dirty="0"/>
              <a:t>»), если эти результаты интеллектуальной деятельности отвечают установленным законом требованиям к таким селекционным достижениям </a:t>
            </a:r>
          </a:p>
          <a:p>
            <a:pPr algn="ctr">
              <a:defRPr/>
            </a:pPr>
            <a:r>
              <a:rPr lang="ru-RU" sz="1600" dirty="0"/>
              <a:t>(ст. 1412 ГК РФ)</a:t>
            </a:r>
          </a:p>
        </p:txBody>
      </p:sp>
      <p:cxnSp>
        <p:nvCxnSpPr>
          <p:cNvPr id="42" name="Прямая со стрелкой 9"/>
          <p:cNvCxnSpPr>
            <a:cxnSpLocks noChangeShapeType="1"/>
            <a:stCxn id="26" idx="3"/>
          </p:cNvCxnSpPr>
          <p:nvPr/>
        </p:nvCxnSpPr>
        <p:spPr bwMode="auto">
          <a:xfrm flipV="1">
            <a:off x="2653856" y="2214551"/>
            <a:ext cx="374470" cy="12086"/>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2" name="Прямоугольник 1"/>
          <p:cNvSpPr/>
          <p:nvPr/>
        </p:nvSpPr>
        <p:spPr>
          <a:xfrm>
            <a:off x="8471803" y="602428"/>
            <a:ext cx="740971" cy="492443"/>
          </a:xfrm>
          <a:prstGeom prst="rect">
            <a:avLst/>
          </a:prstGeom>
        </p:spPr>
        <p:txBody>
          <a:bodyPr wrap="none">
            <a:spAutoFit/>
          </a:bodyPr>
          <a:lstStyle/>
          <a:p>
            <a:r>
              <a:rPr lang="ru-RU" sz="2600" b="1" dirty="0">
                <a:solidFill>
                  <a:srgbClr val="40464F"/>
                </a:solidFill>
              </a:rPr>
              <a:t>232</a:t>
            </a:r>
          </a:p>
        </p:txBody>
      </p:sp>
      <p:sp>
        <p:nvSpPr>
          <p:cNvPr id="26" name="AutoShape 6"/>
          <p:cNvSpPr>
            <a:spLocks noChangeArrowheads="1"/>
          </p:cNvSpPr>
          <p:nvPr/>
        </p:nvSpPr>
        <p:spPr bwMode="auto">
          <a:xfrm>
            <a:off x="170954" y="1701525"/>
            <a:ext cx="2482902" cy="1050223"/>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sz="1600" dirty="0">
                <a:solidFill>
                  <a:schemeClr val="tx2"/>
                </a:solidFill>
                <a:latin typeface="+mn-lt"/>
              </a:rPr>
              <a:t>10. Селекционные достижения</a:t>
            </a:r>
          </a:p>
        </p:txBody>
      </p:sp>
      <p:sp>
        <p:nvSpPr>
          <p:cNvPr id="43" name="AutoShape 6"/>
          <p:cNvSpPr>
            <a:spLocks noChangeArrowheads="1"/>
          </p:cNvSpPr>
          <p:nvPr/>
        </p:nvSpPr>
        <p:spPr bwMode="auto">
          <a:xfrm>
            <a:off x="276292" y="3532231"/>
            <a:ext cx="3061777" cy="1043162"/>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a:bodyPr>
          <a:lstStyle/>
          <a:p>
            <a:pPr algn="ctr">
              <a:defRPr/>
            </a:pPr>
            <a:r>
              <a:rPr lang="ru-RU" dirty="0">
                <a:solidFill>
                  <a:schemeClr val="tx2"/>
                </a:solidFill>
                <a:latin typeface="+mn-lt"/>
              </a:rPr>
              <a:t>11. Типологии интегральных микросхем</a:t>
            </a:r>
          </a:p>
        </p:txBody>
      </p:sp>
      <p:sp>
        <p:nvSpPr>
          <p:cNvPr id="44" name="AutoShape 6"/>
          <p:cNvSpPr>
            <a:spLocks noChangeArrowheads="1"/>
          </p:cNvSpPr>
          <p:nvPr/>
        </p:nvSpPr>
        <p:spPr bwMode="auto">
          <a:xfrm>
            <a:off x="3724358" y="3329779"/>
            <a:ext cx="5080643" cy="1543801"/>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a:bodyPr>
          <a:lstStyle/>
          <a:p>
            <a:pPr algn="ctr">
              <a:defRPr/>
            </a:pPr>
            <a:r>
              <a:rPr lang="ru-RU" sz="1600" dirty="0">
                <a:latin typeface="+mn-lt"/>
              </a:rPr>
              <a:t>Зафиксированное на материальном носителе пространственно-геометрическое расположение совокупности элементов интегральной микросхемы и связей между ними </a:t>
            </a:r>
          </a:p>
          <a:p>
            <a:pPr algn="ctr">
              <a:defRPr/>
            </a:pPr>
            <a:r>
              <a:rPr lang="ru-RU" sz="1600" dirty="0">
                <a:latin typeface="+mn-lt"/>
              </a:rPr>
              <a:t>(ст. 1448)</a:t>
            </a:r>
          </a:p>
        </p:txBody>
      </p:sp>
      <p:cxnSp>
        <p:nvCxnSpPr>
          <p:cNvPr id="47" name="Прямая со стрелкой 9"/>
          <p:cNvCxnSpPr>
            <a:cxnSpLocks noChangeShapeType="1"/>
          </p:cNvCxnSpPr>
          <p:nvPr/>
        </p:nvCxnSpPr>
        <p:spPr bwMode="auto">
          <a:xfrm>
            <a:off x="3338069" y="4100159"/>
            <a:ext cx="386289" cy="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16" name="AutoShape 6"/>
          <p:cNvSpPr>
            <a:spLocks noChangeArrowheads="1"/>
          </p:cNvSpPr>
          <p:nvPr/>
        </p:nvSpPr>
        <p:spPr bwMode="auto">
          <a:xfrm>
            <a:off x="276292" y="5408077"/>
            <a:ext cx="2434549" cy="917686"/>
          </a:xfrm>
          <a:prstGeom prst="roundRect">
            <a:avLst>
              <a:gd name="adj" fmla="val 16667"/>
            </a:avLst>
          </a:prstGeom>
          <a:solidFill>
            <a:schemeClr val="accent1">
              <a:lumMod val="50000"/>
            </a:schemeClr>
          </a:solidFill>
          <a:ln w="38100">
            <a:solidFill>
              <a:schemeClr val="tx2"/>
            </a:solidFill>
            <a:round/>
            <a:headEnd/>
            <a:tailEnd/>
          </a:ln>
          <a:effectLst/>
        </p:spPr>
        <p:txBody>
          <a:bodyPr wrap="square" anchor="ctr">
            <a:normAutofit fontScale="92500" lnSpcReduction="10000"/>
          </a:bodyPr>
          <a:lstStyle/>
          <a:p>
            <a:pPr algn="ctr">
              <a:defRPr/>
            </a:pPr>
            <a:r>
              <a:rPr lang="ru-RU" dirty="0">
                <a:solidFill>
                  <a:schemeClr val="tx2"/>
                </a:solidFill>
                <a:latin typeface="+mn-lt"/>
              </a:rPr>
              <a:t>12. Секреты производства </a:t>
            </a:r>
          </a:p>
          <a:p>
            <a:pPr algn="ctr">
              <a:defRPr/>
            </a:pPr>
            <a:r>
              <a:rPr lang="ru-RU" dirty="0">
                <a:solidFill>
                  <a:schemeClr val="tx2"/>
                </a:solidFill>
                <a:latin typeface="+mn-lt"/>
              </a:rPr>
              <a:t>(ноу-хау)</a:t>
            </a:r>
          </a:p>
        </p:txBody>
      </p:sp>
      <p:sp>
        <p:nvSpPr>
          <p:cNvPr id="17" name="AutoShape 6"/>
          <p:cNvSpPr>
            <a:spLocks noChangeArrowheads="1"/>
          </p:cNvSpPr>
          <p:nvPr/>
        </p:nvSpPr>
        <p:spPr bwMode="auto">
          <a:xfrm>
            <a:off x="3223704" y="5055727"/>
            <a:ext cx="5639992" cy="1636395"/>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rmAutofit lnSpcReduction="10000"/>
          </a:bodyPr>
          <a:lstStyle/>
          <a:p>
            <a:pPr algn="ctr">
              <a:defRPr/>
            </a:pPr>
            <a:r>
              <a:rPr lang="ru-RU" sz="1600" dirty="0">
                <a:latin typeface="+mn-lt"/>
              </a:rPr>
              <a:t>Сведения любого характера о результатах интеллектуальной деятельности в научно-технической сфере и о способах осуществления профессиональной деятельности, имеющие действительную или потенциальную коммерческую ценность вследствие неизвестности их третьим лицам (ст. 1465 ГК РФ)</a:t>
            </a:r>
          </a:p>
        </p:txBody>
      </p:sp>
      <p:cxnSp>
        <p:nvCxnSpPr>
          <p:cNvPr id="18" name="Прямая со стрелкой 9"/>
          <p:cNvCxnSpPr>
            <a:cxnSpLocks noChangeShapeType="1"/>
            <a:stCxn id="16" idx="3"/>
            <a:endCxn id="17" idx="1"/>
          </p:cNvCxnSpPr>
          <p:nvPr/>
        </p:nvCxnSpPr>
        <p:spPr bwMode="auto">
          <a:xfrm>
            <a:off x="2710841" y="5866920"/>
            <a:ext cx="512863" cy="7005"/>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Tree>
    <p:extLst>
      <p:ext uri="{BB962C8B-B14F-4D97-AF65-F5344CB8AC3E}">
        <p14:creationId xmlns:p14="http://schemas.microsoft.com/office/powerpoint/2010/main" val="1824380902"/>
      </p:ext>
    </p:extLst>
  </p:cSld>
  <p:clrMapOvr>
    <a:masterClrMapping/>
  </p:clrMapOvr>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3844" name="Прямая соединительная линия 11"/>
          <p:cNvCxnSpPr>
            <a:cxnSpLocks noChangeShapeType="1"/>
          </p:cNvCxnSpPr>
          <p:nvPr/>
        </p:nvCxnSpPr>
        <p:spPr bwMode="auto">
          <a:xfrm>
            <a:off x="3635375" y="1542865"/>
            <a:ext cx="1800225" cy="0"/>
          </a:xfrm>
          <a:prstGeom prst="line">
            <a:avLst/>
          </a:prstGeom>
          <a:noFill/>
          <a:ln w="38100" algn="ctr">
            <a:solidFill>
              <a:srgbClr val="838D9B"/>
            </a:solidFill>
            <a:round/>
            <a:headEnd/>
            <a:tailEnd/>
          </a:ln>
          <a:scene3d>
            <a:camera prst="orthographicFront"/>
            <a:lightRig rig="threePt" dir="t"/>
          </a:scene3d>
          <a:sp3d>
            <a:bevelT prst="convex"/>
          </a:sp3d>
        </p:spPr>
      </p:cxnSp>
      <p:sp>
        <p:nvSpPr>
          <p:cNvPr id="6" name="AutoShape 5"/>
          <p:cNvSpPr>
            <a:spLocks noChangeArrowheads="1"/>
          </p:cNvSpPr>
          <p:nvPr/>
        </p:nvSpPr>
        <p:spPr bwMode="auto">
          <a:xfrm>
            <a:off x="250825" y="1916113"/>
            <a:ext cx="3600450" cy="86518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dirty="0">
                <a:solidFill>
                  <a:schemeClr val="tx2"/>
                </a:solidFill>
                <a:latin typeface="+mn-lt"/>
              </a:rPr>
              <a:t>13. Фирменное наименование</a:t>
            </a:r>
          </a:p>
        </p:txBody>
      </p:sp>
      <p:sp>
        <p:nvSpPr>
          <p:cNvPr id="7" name="AutoShape 5"/>
          <p:cNvSpPr>
            <a:spLocks noChangeArrowheads="1"/>
          </p:cNvSpPr>
          <p:nvPr/>
        </p:nvSpPr>
        <p:spPr bwMode="auto">
          <a:xfrm>
            <a:off x="5218165" y="2276476"/>
            <a:ext cx="3675010" cy="935038"/>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dirty="0">
                <a:solidFill>
                  <a:srgbClr val="FF8600"/>
                </a:solidFill>
                <a:latin typeface="+mn-lt"/>
              </a:rPr>
              <a:t>16. Коммерческие обозначения</a:t>
            </a:r>
            <a:endParaRPr lang="ru-RU" b="1" u="sng" dirty="0">
              <a:solidFill>
                <a:srgbClr val="FF8600"/>
              </a:solidFill>
              <a:latin typeface="+mn-lt"/>
            </a:endParaRPr>
          </a:p>
        </p:txBody>
      </p:sp>
      <p:sp>
        <p:nvSpPr>
          <p:cNvPr id="8" name="AutoShape 5"/>
          <p:cNvSpPr>
            <a:spLocks noChangeArrowheads="1"/>
          </p:cNvSpPr>
          <p:nvPr/>
        </p:nvSpPr>
        <p:spPr bwMode="auto">
          <a:xfrm>
            <a:off x="4437058" y="4112418"/>
            <a:ext cx="4105275" cy="122396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marL="342900" indent="-342900" algn="ctr">
              <a:buAutoNum type="arabicPeriod" startAt="15"/>
            </a:pPr>
            <a:r>
              <a:rPr lang="ru-RU" dirty="0">
                <a:solidFill>
                  <a:srgbClr val="FF8600"/>
                </a:solidFill>
                <a:latin typeface="+mn-lt"/>
              </a:rPr>
              <a:t>Наименования мест </a:t>
            </a:r>
          </a:p>
          <a:p>
            <a:pPr algn="ctr"/>
            <a:r>
              <a:rPr lang="ru-RU" dirty="0">
                <a:solidFill>
                  <a:srgbClr val="FF8600"/>
                </a:solidFill>
                <a:latin typeface="+mn-lt"/>
              </a:rPr>
              <a:t>происхождения товаров</a:t>
            </a:r>
          </a:p>
        </p:txBody>
      </p:sp>
      <p:sp>
        <p:nvSpPr>
          <p:cNvPr id="10" name="AutoShape 5"/>
          <p:cNvSpPr>
            <a:spLocks noChangeArrowheads="1"/>
          </p:cNvSpPr>
          <p:nvPr/>
        </p:nvSpPr>
        <p:spPr bwMode="auto">
          <a:xfrm>
            <a:off x="179388" y="3211513"/>
            <a:ext cx="3673475" cy="100965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dirty="0">
                <a:solidFill>
                  <a:srgbClr val="FF8600"/>
                </a:solidFill>
                <a:latin typeface="+mn-lt"/>
              </a:rPr>
              <a:t>14. Товарные знаки </a:t>
            </a:r>
          </a:p>
          <a:p>
            <a:pPr algn="ctr"/>
            <a:r>
              <a:rPr lang="ru-RU" dirty="0">
                <a:solidFill>
                  <a:srgbClr val="FF8600"/>
                </a:solidFill>
                <a:latin typeface="+mn-lt"/>
              </a:rPr>
              <a:t>и знаки обслуживания</a:t>
            </a:r>
          </a:p>
        </p:txBody>
      </p:sp>
      <p:sp>
        <p:nvSpPr>
          <p:cNvPr id="16" name="Заголовок 1"/>
          <p:cNvSpPr txBox="1">
            <a:spLocks/>
          </p:cNvSpPr>
          <p:nvPr/>
        </p:nvSpPr>
        <p:spPr>
          <a:xfrm>
            <a:off x="755576" y="332656"/>
            <a:ext cx="7488832" cy="708467"/>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8600"/>
                </a:solidFill>
                <a:effectLst>
                  <a:outerShdw blurRad="50800" dist="38100" dir="2700000" algn="tl" rotWithShape="0">
                    <a:srgbClr val="000000">
                      <a:alpha val="43000"/>
                    </a:srgbClr>
                  </a:outerShdw>
                </a:effectLst>
              </a:rPr>
              <a:t>Объекты интеллектуальных прав</a:t>
            </a:r>
            <a:endParaRPr lang="ru-RU" sz="1600" b="1" dirty="0">
              <a:solidFill>
                <a:srgbClr val="FF8600"/>
              </a:solidFill>
              <a:effectLst>
                <a:outerShdw blurRad="50800" dist="38100" dir="2700000" algn="tl" rotWithShape="0">
                  <a:srgbClr val="000000">
                    <a:alpha val="43000"/>
                  </a:srgbClr>
                </a:outerShdw>
              </a:effectLst>
            </a:endParaRPr>
          </a:p>
        </p:txBody>
      </p:sp>
      <p:cxnSp>
        <p:nvCxnSpPr>
          <p:cNvPr id="18" name="Прямая со стрелкой 17"/>
          <p:cNvCxnSpPr/>
          <p:nvPr/>
        </p:nvCxnSpPr>
        <p:spPr bwMode="auto">
          <a:xfrm>
            <a:off x="4572000" y="1556792"/>
            <a:ext cx="646165" cy="2555626"/>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9" name="Прямая со стрелкой 18"/>
          <p:cNvCxnSpPr>
            <a:endCxn id="7" idx="1"/>
          </p:cNvCxnSpPr>
          <p:nvPr/>
        </p:nvCxnSpPr>
        <p:spPr bwMode="auto">
          <a:xfrm>
            <a:off x="4572000" y="1556792"/>
            <a:ext cx="646165" cy="1187203"/>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1" name="Прямая со стрелкой 20"/>
          <p:cNvCxnSpPr>
            <a:endCxn id="10" idx="3"/>
          </p:cNvCxnSpPr>
          <p:nvPr/>
        </p:nvCxnSpPr>
        <p:spPr bwMode="auto">
          <a:xfrm flipH="1">
            <a:off x="3852863" y="1556792"/>
            <a:ext cx="719137" cy="2159546"/>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2" name="Прямая со стрелкой 21"/>
          <p:cNvCxnSpPr>
            <a:endCxn id="6" idx="3"/>
          </p:cNvCxnSpPr>
          <p:nvPr/>
        </p:nvCxnSpPr>
        <p:spPr bwMode="auto">
          <a:xfrm flipH="1">
            <a:off x="3851275" y="1556792"/>
            <a:ext cx="720725" cy="791915"/>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8460432" y="548680"/>
            <a:ext cx="827584" cy="492443"/>
          </a:xfrm>
          <a:prstGeom prst="rect">
            <a:avLst/>
          </a:prstGeom>
          <a:noFill/>
        </p:spPr>
        <p:txBody>
          <a:bodyPr wrap="square" rtlCol="0">
            <a:spAutoFit/>
          </a:bodyPr>
          <a:lstStyle/>
          <a:p>
            <a:r>
              <a:rPr lang="ru-RU" sz="2600" b="1" dirty="0">
                <a:solidFill>
                  <a:srgbClr val="40464F"/>
                </a:solidFill>
              </a:rPr>
              <a:t>233</a:t>
            </a:r>
          </a:p>
        </p:txBody>
      </p:sp>
    </p:spTree>
    <p:extLst>
      <p:ext uri="{BB962C8B-B14F-4D97-AF65-F5344CB8AC3E}">
        <p14:creationId xmlns:p14="http://schemas.microsoft.com/office/powerpoint/2010/main" val="2540250772"/>
      </p:ext>
    </p:extLst>
  </p:cSld>
  <p:clrMapOvr>
    <a:masterClrMapping/>
  </p:clrMapOvr>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5"/>
          <p:cNvSpPr>
            <a:spLocks noChangeArrowheads="1"/>
          </p:cNvSpPr>
          <p:nvPr/>
        </p:nvSpPr>
        <p:spPr bwMode="auto">
          <a:xfrm>
            <a:off x="3010907" y="1492767"/>
            <a:ext cx="3600450" cy="86518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i="1" dirty="0">
                <a:latin typeface="+mn-lt"/>
              </a:rPr>
              <a:t>Традиционные признаки </a:t>
            </a:r>
          </a:p>
          <a:p>
            <a:pPr algn="ctr"/>
            <a:r>
              <a:rPr lang="ru-RU" i="1" dirty="0">
                <a:latin typeface="+mn-lt"/>
              </a:rPr>
              <a:t>объектов гражданских прав</a:t>
            </a:r>
          </a:p>
        </p:txBody>
      </p:sp>
      <p:sp>
        <p:nvSpPr>
          <p:cNvPr id="7" name="AutoShape 5"/>
          <p:cNvSpPr>
            <a:spLocks noChangeArrowheads="1"/>
          </p:cNvSpPr>
          <p:nvPr/>
        </p:nvSpPr>
        <p:spPr bwMode="auto">
          <a:xfrm>
            <a:off x="5218165" y="3032019"/>
            <a:ext cx="3675010" cy="935038"/>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dirty="0">
                <a:solidFill>
                  <a:srgbClr val="FF8600"/>
                </a:solidFill>
                <a:latin typeface="+mn-lt"/>
              </a:rPr>
              <a:t>Возможность правового </a:t>
            </a:r>
          </a:p>
          <a:p>
            <a:pPr algn="ctr"/>
            <a:r>
              <a:rPr lang="ru-RU" dirty="0">
                <a:solidFill>
                  <a:srgbClr val="FF8600"/>
                </a:solidFill>
                <a:latin typeface="+mn-lt"/>
              </a:rPr>
              <a:t>закрепления за </a:t>
            </a:r>
          </a:p>
          <a:p>
            <a:pPr algn="ctr"/>
            <a:r>
              <a:rPr lang="ru-RU" dirty="0">
                <a:solidFill>
                  <a:srgbClr val="FF8600"/>
                </a:solidFill>
                <a:latin typeface="+mn-lt"/>
              </a:rPr>
              <a:t>субъектом гражданского права</a:t>
            </a:r>
            <a:endParaRPr lang="ru-RU" b="1" u="sng" dirty="0">
              <a:solidFill>
                <a:srgbClr val="FF8600"/>
              </a:solidFill>
              <a:latin typeface="+mn-lt"/>
            </a:endParaRPr>
          </a:p>
        </p:txBody>
      </p:sp>
      <p:sp>
        <p:nvSpPr>
          <p:cNvPr id="8" name="AutoShape 5"/>
          <p:cNvSpPr>
            <a:spLocks noChangeArrowheads="1"/>
          </p:cNvSpPr>
          <p:nvPr/>
        </p:nvSpPr>
        <p:spPr bwMode="auto">
          <a:xfrm>
            <a:off x="2564309" y="4584611"/>
            <a:ext cx="5784977" cy="122396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dirty="0">
                <a:solidFill>
                  <a:srgbClr val="FF8600"/>
                </a:solidFill>
                <a:latin typeface="+mn-lt"/>
              </a:rPr>
              <a:t>Способность удовлетворять определенные </a:t>
            </a:r>
          </a:p>
          <a:p>
            <a:pPr algn="ctr"/>
            <a:r>
              <a:rPr lang="ru-RU" dirty="0">
                <a:solidFill>
                  <a:srgbClr val="FF8600"/>
                </a:solidFill>
                <a:latin typeface="+mn-lt"/>
              </a:rPr>
              <a:t>имущественные и неимущественные </a:t>
            </a:r>
          </a:p>
          <a:p>
            <a:pPr algn="ctr"/>
            <a:r>
              <a:rPr lang="ru-RU" dirty="0">
                <a:solidFill>
                  <a:srgbClr val="FF8600"/>
                </a:solidFill>
                <a:latin typeface="+mn-lt"/>
              </a:rPr>
              <a:t>потребности (интересы) </a:t>
            </a:r>
          </a:p>
          <a:p>
            <a:pPr algn="ctr"/>
            <a:r>
              <a:rPr lang="ru-RU" dirty="0">
                <a:solidFill>
                  <a:srgbClr val="FF8600"/>
                </a:solidFill>
                <a:latin typeface="+mn-lt"/>
              </a:rPr>
              <a:t>субъектов гражданского права</a:t>
            </a:r>
          </a:p>
        </p:txBody>
      </p:sp>
      <p:sp>
        <p:nvSpPr>
          <p:cNvPr id="10" name="AutoShape 5"/>
          <p:cNvSpPr>
            <a:spLocks noChangeArrowheads="1"/>
          </p:cNvSpPr>
          <p:nvPr/>
        </p:nvSpPr>
        <p:spPr bwMode="auto">
          <a:xfrm>
            <a:off x="301498" y="3032019"/>
            <a:ext cx="3673475" cy="100965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dirty="0">
                <a:solidFill>
                  <a:srgbClr val="FF8600"/>
                </a:solidFill>
                <a:latin typeface="+mn-lt"/>
              </a:rPr>
              <a:t>Признание объектом права </a:t>
            </a:r>
          </a:p>
          <a:p>
            <a:pPr algn="ctr"/>
            <a:r>
              <a:rPr lang="ru-RU" dirty="0">
                <a:solidFill>
                  <a:srgbClr val="FF8600"/>
                </a:solidFill>
                <a:latin typeface="+mn-lt"/>
              </a:rPr>
              <a:t>на основании закона</a:t>
            </a:r>
          </a:p>
        </p:txBody>
      </p:sp>
      <p:sp>
        <p:nvSpPr>
          <p:cNvPr id="16" name="Заголовок 1"/>
          <p:cNvSpPr txBox="1">
            <a:spLocks/>
          </p:cNvSpPr>
          <p:nvPr/>
        </p:nvSpPr>
        <p:spPr>
          <a:xfrm>
            <a:off x="755576" y="332656"/>
            <a:ext cx="7488832" cy="708467"/>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8600"/>
                </a:solidFill>
                <a:effectLst>
                  <a:outerShdw blurRad="50800" dist="38100" dir="2700000" algn="tl" rotWithShape="0">
                    <a:srgbClr val="000000">
                      <a:alpha val="43000"/>
                    </a:srgbClr>
                  </a:outerShdw>
                </a:effectLst>
              </a:rPr>
              <a:t>Признаки объектов интеллектуальных прав</a:t>
            </a:r>
            <a:endParaRPr lang="ru-RU" sz="1600" b="1" dirty="0">
              <a:solidFill>
                <a:srgbClr val="FF8600"/>
              </a:solidFill>
              <a:effectLst>
                <a:outerShdw blurRad="50800" dist="38100" dir="2700000" algn="tl" rotWithShape="0">
                  <a:srgbClr val="000000">
                    <a:alpha val="43000"/>
                  </a:srgbClr>
                </a:outerShdw>
              </a:effectLst>
            </a:endParaRPr>
          </a:p>
        </p:txBody>
      </p:sp>
      <p:cxnSp>
        <p:nvCxnSpPr>
          <p:cNvPr id="18" name="Прямая со стрелкой 17"/>
          <p:cNvCxnSpPr>
            <a:stCxn id="6" idx="2"/>
          </p:cNvCxnSpPr>
          <p:nvPr/>
        </p:nvCxnSpPr>
        <p:spPr bwMode="auto">
          <a:xfrm>
            <a:off x="4811132" y="2357954"/>
            <a:ext cx="15885" cy="2226657"/>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9" name="Прямая со стрелкой 18"/>
          <p:cNvCxnSpPr>
            <a:stCxn id="6" idx="2"/>
            <a:endCxn id="7" idx="0"/>
          </p:cNvCxnSpPr>
          <p:nvPr/>
        </p:nvCxnSpPr>
        <p:spPr bwMode="auto">
          <a:xfrm>
            <a:off x="4811132" y="2357954"/>
            <a:ext cx="2244538" cy="674065"/>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1" name="Прямая со стрелкой 20"/>
          <p:cNvCxnSpPr>
            <a:stCxn id="6" idx="2"/>
            <a:endCxn id="10" idx="0"/>
          </p:cNvCxnSpPr>
          <p:nvPr/>
        </p:nvCxnSpPr>
        <p:spPr bwMode="auto">
          <a:xfrm flipH="1">
            <a:off x="2138236" y="2357954"/>
            <a:ext cx="2672896" cy="674065"/>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8487384" y="548680"/>
            <a:ext cx="827584" cy="492443"/>
          </a:xfrm>
          <a:prstGeom prst="rect">
            <a:avLst/>
          </a:prstGeom>
          <a:noFill/>
        </p:spPr>
        <p:txBody>
          <a:bodyPr wrap="square" rtlCol="0">
            <a:spAutoFit/>
          </a:bodyPr>
          <a:lstStyle/>
          <a:p>
            <a:r>
              <a:rPr lang="ru-RU" sz="2600" b="1" dirty="0">
                <a:solidFill>
                  <a:srgbClr val="40464F"/>
                </a:solidFill>
              </a:rPr>
              <a:t>234</a:t>
            </a:r>
          </a:p>
        </p:txBody>
      </p:sp>
    </p:spTree>
    <p:extLst>
      <p:ext uri="{BB962C8B-B14F-4D97-AF65-F5344CB8AC3E}">
        <p14:creationId xmlns:p14="http://schemas.microsoft.com/office/powerpoint/2010/main" val="3209057766"/>
      </p:ext>
    </p:extLst>
  </p:cSld>
  <p:clrMapOvr>
    <a:masterClrMapping/>
  </p:clrMapOvr>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utoShape 5"/>
          <p:cNvSpPr>
            <a:spLocks noChangeArrowheads="1"/>
          </p:cNvSpPr>
          <p:nvPr/>
        </p:nvSpPr>
        <p:spPr bwMode="auto">
          <a:xfrm>
            <a:off x="211657" y="2282886"/>
            <a:ext cx="3158284" cy="851498"/>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1600" dirty="0">
                <a:solidFill>
                  <a:srgbClr val="FF8600"/>
                </a:solidFill>
                <a:latin typeface="+mn-lt"/>
              </a:rPr>
              <a:t>1. Нематериальный характер</a:t>
            </a:r>
          </a:p>
        </p:txBody>
      </p:sp>
      <p:sp>
        <p:nvSpPr>
          <p:cNvPr id="16" name="Заголовок 1"/>
          <p:cNvSpPr txBox="1">
            <a:spLocks/>
          </p:cNvSpPr>
          <p:nvPr/>
        </p:nvSpPr>
        <p:spPr>
          <a:xfrm>
            <a:off x="755576" y="283808"/>
            <a:ext cx="7488832" cy="1083925"/>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ctr">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8600"/>
                </a:solidFill>
                <a:effectLst>
                  <a:outerShdw blurRad="50800" dist="38100" dir="2700000" algn="tl" rotWithShape="0">
                    <a:srgbClr val="000000">
                      <a:alpha val="43000"/>
                    </a:srgbClr>
                  </a:outerShdw>
                </a:effectLst>
              </a:rPr>
              <a:t>Признаки объектов интеллектуальных прав</a:t>
            </a:r>
            <a:endParaRPr lang="ru-RU" sz="1600" b="1" dirty="0">
              <a:solidFill>
                <a:srgbClr val="FF8600"/>
              </a:solidFill>
              <a:effectLst>
                <a:outerShdw blurRad="50800" dist="38100" dir="2700000" algn="tl" rotWithShape="0">
                  <a:srgbClr val="000000">
                    <a:alpha val="43000"/>
                  </a:srgbClr>
                </a:outerShdw>
              </a:effectLst>
            </a:endParaRPr>
          </a:p>
        </p:txBody>
      </p:sp>
      <p:sp>
        <p:nvSpPr>
          <p:cNvPr id="14" name="TextBox 13"/>
          <p:cNvSpPr txBox="1"/>
          <p:nvPr/>
        </p:nvSpPr>
        <p:spPr>
          <a:xfrm>
            <a:off x="8487384" y="548680"/>
            <a:ext cx="827584" cy="492443"/>
          </a:xfrm>
          <a:prstGeom prst="rect">
            <a:avLst/>
          </a:prstGeom>
          <a:noFill/>
        </p:spPr>
        <p:txBody>
          <a:bodyPr wrap="square" rtlCol="0">
            <a:spAutoFit/>
          </a:bodyPr>
          <a:lstStyle/>
          <a:p>
            <a:r>
              <a:rPr lang="ru-RU" sz="2600" b="1" dirty="0">
                <a:solidFill>
                  <a:srgbClr val="40464F"/>
                </a:solidFill>
              </a:rPr>
              <a:t>235</a:t>
            </a:r>
          </a:p>
        </p:txBody>
      </p:sp>
      <p:sp>
        <p:nvSpPr>
          <p:cNvPr id="11" name="AutoShape 6"/>
          <p:cNvSpPr>
            <a:spLocks noChangeArrowheads="1"/>
          </p:cNvSpPr>
          <p:nvPr/>
        </p:nvSpPr>
        <p:spPr bwMode="auto">
          <a:xfrm>
            <a:off x="3899378" y="2202084"/>
            <a:ext cx="4964317" cy="2389591"/>
          </a:xfrm>
          <a:prstGeom prst="roundRect">
            <a:avLst>
              <a:gd name="adj" fmla="val 16667"/>
            </a:avLst>
          </a:prstGeom>
          <a:solidFill>
            <a:schemeClr val="accent1">
              <a:lumMod val="50000"/>
            </a:schemeClr>
          </a:solidFill>
          <a:ln w="38100">
            <a:solidFill>
              <a:schemeClr val="tx1"/>
            </a:solidFill>
            <a:round/>
            <a:headEnd/>
            <a:tailEnd/>
          </a:ln>
          <a:effectLst/>
        </p:spPr>
        <p:txBody>
          <a:bodyPr wrap="square" anchor="ctr">
            <a:noAutofit/>
          </a:bodyPr>
          <a:lstStyle/>
          <a:p>
            <a:pPr algn="ctr">
              <a:defRPr/>
            </a:pPr>
            <a:r>
              <a:rPr lang="ru-RU" sz="1600" dirty="0"/>
              <a:t>Объекты созданы в результате интеллектуальной деятельности человека как творческого, так и иного характера, сопровождающейся активным воздействием субъекта на окружающий мир в целях создания нового оригинального результата, предназначенного для удовлетворения личных неимущественных и имущественных потребностей</a:t>
            </a:r>
          </a:p>
        </p:txBody>
      </p:sp>
      <p:cxnSp>
        <p:nvCxnSpPr>
          <p:cNvPr id="12" name="Прямая со стрелкой 9"/>
          <p:cNvCxnSpPr>
            <a:cxnSpLocks noChangeShapeType="1"/>
          </p:cNvCxnSpPr>
          <p:nvPr/>
        </p:nvCxnSpPr>
        <p:spPr bwMode="auto">
          <a:xfrm>
            <a:off x="3369941" y="2778143"/>
            <a:ext cx="529437" cy="0"/>
          </a:xfrm>
          <a:prstGeom prst="straightConnector1">
            <a:avLst/>
          </a:prstGeom>
          <a:noFill/>
          <a:ln w="38100" algn="ctr">
            <a:solidFill>
              <a:schemeClr val="tx1"/>
            </a:solidFill>
            <a:round/>
            <a:headEnd/>
            <a:tailEnd type="arrow" w="med" len="med"/>
          </a:ln>
          <a:effectLst>
            <a:outerShdw dist="23000" dir="5400000" rotWithShape="0">
              <a:srgbClr val="000000">
                <a:alpha val="34999"/>
              </a:srgbClr>
            </a:outerShdw>
          </a:effectLst>
        </p:spPr>
      </p:cxnSp>
      <p:sp>
        <p:nvSpPr>
          <p:cNvPr id="15" name="AutoShape 5"/>
          <p:cNvSpPr>
            <a:spLocks noChangeArrowheads="1"/>
          </p:cNvSpPr>
          <p:nvPr/>
        </p:nvSpPr>
        <p:spPr bwMode="auto">
          <a:xfrm>
            <a:off x="211657" y="3649259"/>
            <a:ext cx="3158284" cy="851498"/>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1600" dirty="0">
                <a:solidFill>
                  <a:srgbClr val="FF8600"/>
                </a:solidFill>
                <a:latin typeface="+mn-lt"/>
              </a:rPr>
              <a:t>2. Вовлеченность </a:t>
            </a:r>
          </a:p>
          <a:p>
            <a:pPr algn="ctr"/>
            <a:r>
              <a:rPr lang="ru-RU" sz="1600" dirty="0">
                <a:solidFill>
                  <a:srgbClr val="FF8600"/>
                </a:solidFill>
                <a:latin typeface="+mn-lt"/>
              </a:rPr>
              <a:t>в гражданский оборот</a:t>
            </a:r>
          </a:p>
        </p:txBody>
      </p:sp>
      <p:sp>
        <p:nvSpPr>
          <p:cNvPr id="17" name="AutoShape 5"/>
          <p:cNvSpPr>
            <a:spLocks noChangeArrowheads="1"/>
          </p:cNvSpPr>
          <p:nvPr/>
        </p:nvSpPr>
        <p:spPr bwMode="auto">
          <a:xfrm>
            <a:off x="211657" y="4868478"/>
            <a:ext cx="3158284" cy="851498"/>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1600" dirty="0">
                <a:solidFill>
                  <a:srgbClr val="FF8600"/>
                </a:solidFill>
                <a:latin typeface="+mn-lt"/>
              </a:rPr>
              <a:t>3. </a:t>
            </a:r>
            <a:r>
              <a:rPr lang="ru-RU" sz="1600" dirty="0" err="1">
                <a:solidFill>
                  <a:srgbClr val="FF8600"/>
                </a:solidFill>
                <a:latin typeface="+mn-lt"/>
              </a:rPr>
              <a:t>Охраноспособность</a:t>
            </a:r>
            <a:endParaRPr lang="ru-RU" sz="1600" dirty="0">
              <a:solidFill>
                <a:srgbClr val="FF8600"/>
              </a:solidFill>
              <a:latin typeface="+mn-lt"/>
            </a:endParaRPr>
          </a:p>
        </p:txBody>
      </p:sp>
    </p:spTree>
    <p:extLst>
      <p:ext uri="{BB962C8B-B14F-4D97-AF65-F5344CB8AC3E}">
        <p14:creationId xmlns:p14="http://schemas.microsoft.com/office/powerpoint/2010/main" val="1556749321"/>
      </p:ext>
    </p:extLst>
  </p:cSld>
  <p:clrMapOvr>
    <a:masterClrMapping/>
  </p:clrMapOvr>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bwMode="auto">
          <a:xfrm>
            <a:off x="460440" y="1561218"/>
            <a:ext cx="3240360" cy="1152128"/>
          </a:xfrm>
          <a:prstGeom prst="roundRect">
            <a:avLst/>
          </a:prstGeom>
          <a:solidFill>
            <a:schemeClr val="accent1">
              <a:lumMod val="50000"/>
            </a:schemeClr>
          </a:solidFill>
          <a:ln w="38100" cap="flat" cmpd="sng" algn="ctr">
            <a:solidFill>
              <a:srgbClr val="FF0000"/>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solidFill>
                  <a:srgbClr val="FF0000"/>
                </a:solidFill>
                <a:effectLst>
                  <a:outerShdw blurRad="38100" dist="38100" dir="2700000" algn="tl">
                    <a:srgbClr val="000000">
                      <a:alpha val="43137"/>
                    </a:srgbClr>
                  </a:outerShdw>
                </a:effectLst>
                <a:latin typeface="+mn-lt"/>
              </a:rPr>
              <a:t>Исключительное право</a:t>
            </a:r>
            <a:endParaRPr lang="ru-RU" dirty="0">
              <a:solidFill>
                <a:srgbClr val="FF0000"/>
              </a:solidFill>
              <a:effectLst>
                <a:outerShdw blurRad="38100" dist="38100" dir="2700000" algn="tl">
                  <a:srgbClr val="000000">
                    <a:alpha val="43137"/>
                  </a:srgbClr>
                </a:outerShdw>
              </a:effectLst>
              <a:latin typeface="+mn-lt"/>
            </a:endParaRPr>
          </a:p>
        </p:txBody>
      </p:sp>
      <p:sp>
        <p:nvSpPr>
          <p:cNvPr id="6" name="AutoShape 5"/>
          <p:cNvSpPr>
            <a:spLocks noChangeArrowheads="1"/>
          </p:cNvSpPr>
          <p:nvPr/>
        </p:nvSpPr>
        <p:spPr bwMode="auto">
          <a:xfrm>
            <a:off x="4701441" y="1410454"/>
            <a:ext cx="3341534" cy="647700"/>
          </a:xfrm>
          <a:prstGeom prst="roundRect">
            <a:avLst>
              <a:gd name="adj" fmla="val 16667"/>
            </a:avLst>
          </a:prstGeom>
          <a:solidFill>
            <a:schemeClr val="accent1">
              <a:lumMod val="50000"/>
            </a:schemeClr>
          </a:solidFill>
          <a:ln w="19050">
            <a:solidFill>
              <a:srgbClr val="FF0000"/>
            </a:solidFill>
            <a:round/>
            <a:headEnd/>
            <a:tailEnd/>
          </a:ln>
          <a:effectLst/>
          <a:scene3d>
            <a:camera prst="orthographicFront"/>
            <a:lightRig rig="threePt" dir="t"/>
          </a:scene3d>
          <a:sp3d>
            <a:bevelT prst="convex"/>
          </a:sp3d>
        </p:spPr>
        <p:txBody>
          <a:bodyPr wrap="none" anchor="ctr"/>
          <a:lstStyle/>
          <a:p>
            <a:pPr algn="ctr"/>
            <a:r>
              <a:rPr lang="ru-RU" dirty="0">
                <a:solidFill>
                  <a:srgbClr val="FF0000"/>
                </a:solidFill>
                <a:latin typeface="+mn-lt"/>
              </a:rPr>
              <a:t>Право использования</a:t>
            </a:r>
          </a:p>
        </p:txBody>
      </p:sp>
      <p:sp>
        <p:nvSpPr>
          <p:cNvPr id="22" name="TextBox 21"/>
          <p:cNvSpPr txBox="1"/>
          <p:nvPr/>
        </p:nvSpPr>
        <p:spPr>
          <a:xfrm>
            <a:off x="8502879" y="548680"/>
            <a:ext cx="234547" cy="861774"/>
          </a:xfrm>
          <a:prstGeom prst="rect">
            <a:avLst/>
          </a:prstGeom>
          <a:noFill/>
        </p:spPr>
        <p:txBody>
          <a:bodyPr wrap="none" rtlCol="0">
            <a:spAutoFit/>
          </a:bodyPr>
          <a:lstStyle/>
          <a:p>
            <a:endParaRPr lang="ru-RU" sz="3200" b="1" dirty="0">
              <a:solidFill>
                <a:srgbClr val="40464F"/>
              </a:solidFill>
            </a:endParaRPr>
          </a:p>
          <a:p>
            <a:endParaRPr lang="ru-RU" dirty="0"/>
          </a:p>
        </p:txBody>
      </p:sp>
      <p:sp>
        <p:nvSpPr>
          <p:cNvPr id="21" name="Заголовок 1"/>
          <p:cNvSpPr>
            <a:spLocks noGrp="1"/>
          </p:cNvSpPr>
          <p:nvPr>
            <p:ph type="title"/>
          </p:nvPr>
        </p:nvSpPr>
        <p:spPr>
          <a:xfrm>
            <a:off x="539552" y="188641"/>
            <a:ext cx="7776864" cy="1008125"/>
          </a:xfrm>
          <a:solidFill>
            <a:schemeClr val="accent1">
              <a:lumMod val="50000"/>
            </a:schemeClr>
          </a:solidFill>
          <a:ln w="38100" cmpd="sng">
            <a:solidFill>
              <a:schemeClr val="tx2"/>
            </a:solidFill>
            <a:prstDash val="solid"/>
          </a:ln>
          <a:scene3d>
            <a:camera prst="orthographicFront"/>
            <a:lightRig rig="threePt" dir="t"/>
          </a:scene3d>
          <a:sp3d>
            <a:bevelT w="120650" prst="convex"/>
          </a:sp3d>
        </p:spPr>
        <p:txBody>
          <a:bodyPr>
            <a:noAutofit/>
          </a:bodyPr>
          <a:lstStyle/>
          <a:p>
            <a:pPr indent="715963" algn="ctr">
              <a:defRPr/>
            </a:pPr>
            <a:r>
              <a:rPr lang="ru-RU" sz="2400" b="1" dirty="0"/>
              <a:t/>
            </a:r>
            <a:br>
              <a:rPr lang="ru-RU" sz="2400" b="1" dirty="0"/>
            </a:br>
            <a:r>
              <a:rPr lang="ru-RU" sz="2400" b="1" dirty="0"/>
              <a:t/>
            </a:r>
            <a:br>
              <a:rPr lang="ru-RU" sz="2400" b="1" dirty="0"/>
            </a:br>
            <a:r>
              <a:rPr lang="ru-RU" sz="2400" b="1" dirty="0"/>
              <a:t/>
            </a:r>
            <a:br>
              <a:rPr lang="ru-RU" sz="2400" b="1" dirty="0"/>
            </a:br>
            <a:r>
              <a:rPr lang="ru-RU" sz="2400" b="1" dirty="0"/>
              <a:t/>
            </a:r>
            <a:br>
              <a:rPr lang="ru-RU" sz="2400" b="1" dirty="0"/>
            </a:br>
            <a:r>
              <a:rPr lang="ru-RU" sz="2400" b="1" dirty="0"/>
              <a:t>Система интеллектуальных прав</a:t>
            </a:r>
            <a:br>
              <a:rPr lang="ru-RU" sz="2400" b="1" dirty="0"/>
            </a:br>
            <a:endParaRPr lang="ru-RU" sz="2400" b="1" dirty="0"/>
          </a:p>
        </p:txBody>
      </p:sp>
      <p:sp>
        <p:nvSpPr>
          <p:cNvPr id="37" name="TextBox 36"/>
          <p:cNvSpPr txBox="1"/>
          <p:nvPr/>
        </p:nvSpPr>
        <p:spPr>
          <a:xfrm>
            <a:off x="8506374" y="548680"/>
            <a:ext cx="740971" cy="492443"/>
          </a:xfrm>
          <a:prstGeom prst="rect">
            <a:avLst/>
          </a:prstGeom>
          <a:noFill/>
        </p:spPr>
        <p:txBody>
          <a:bodyPr wrap="none" rtlCol="0">
            <a:spAutoFit/>
          </a:bodyPr>
          <a:lstStyle/>
          <a:p>
            <a:r>
              <a:rPr lang="ru-RU" sz="2600" b="1" dirty="0">
                <a:solidFill>
                  <a:srgbClr val="40464F"/>
                </a:solidFill>
              </a:rPr>
              <a:t>236</a:t>
            </a:r>
          </a:p>
        </p:txBody>
      </p:sp>
      <p:sp>
        <p:nvSpPr>
          <p:cNvPr id="29" name="Скругленный прямоугольник 28"/>
          <p:cNvSpPr/>
          <p:nvPr/>
        </p:nvSpPr>
        <p:spPr bwMode="auto">
          <a:xfrm>
            <a:off x="438755" y="3357158"/>
            <a:ext cx="3240360" cy="1152128"/>
          </a:xfrm>
          <a:prstGeom prst="roundRect">
            <a:avLst/>
          </a:prstGeom>
          <a:solidFill>
            <a:schemeClr val="accent1">
              <a:lumMod val="50000"/>
            </a:schemeClr>
          </a:solidFill>
          <a:ln w="38100" cap="flat" cmpd="sng" algn="ctr">
            <a:solidFill>
              <a:schemeClr val="bg1">
                <a:lumMod val="60000"/>
                <a:lumOff val="40000"/>
              </a:schemeClr>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solidFill>
                  <a:schemeClr val="bg1">
                    <a:lumMod val="60000"/>
                    <a:lumOff val="40000"/>
                  </a:schemeClr>
                </a:solidFill>
                <a:effectLst>
                  <a:outerShdw blurRad="38100" dist="38100" dir="2700000" algn="tl">
                    <a:srgbClr val="000000">
                      <a:alpha val="43137"/>
                    </a:srgbClr>
                  </a:outerShdw>
                </a:effectLst>
                <a:latin typeface="+mn-lt"/>
              </a:rPr>
              <a:t>Личные неимущественные права</a:t>
            </a:r>
            <a:endParaRPr lang="ru-RU" dirty="0">
              <a:solidFill>
                <a:schemeClr val="bg1">
                  <a:lumMod val="60000"/>
                  <a:lumOff val="40000"/>
                </a:schemeClr>
              </a:solidFill>
              <a:effectLst>
                <a:outerShdw blurRad="38100" dist="38100" dir="2700000" algn="tl">
                  <a:srgbClr val="000000">
                    <a:alpha val="43137"/>
                  </a:srgbClr>
                </a:outerShdw>
              </a:effectLst>
              <a:latin typeface="+mn-lt"/>
            </a:endParaRPr>
          </a:p>
        </p:txBody>
      </p:sp>
      <p:sp>
        <p:nvSpPr>
          <p:cNvPr id="30" name="Скругленный прямоугольник 29"/>
          <p:cNvSpPr/>
          <p:nvPr/>
        </p:nvSpPr>
        <p:spPr bwMode="auto">
          <a:xfrm>
            <a:off x="460440" y="5224305"/>
            <a:ext cx="3240360" cy="1152128"/>
          </a:xfrm>
          <a:prstGeom prst="roundRect">
            <a:avLst/>
          </a:prstGeom>
          <a:solidFill>
            <a:schemeClr val="accent1">
              <a:lumMod val="50000"/>
            </a:schemeClr>
          </a:solidFill>
          <a:ln w="38100" cap="flat" cmpd="sng" algn="ctr">
            <a:solidFill>
              <a:srgbClr val="FFFF00"/>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solidFill>
                  <a:srgbClr val="FFFF00"/>
                </a:solidFill>
                <a:effectLst>
                  <a:outerShdw blurRad="38100" dist="38100" dir="2700000" algn="tl">
                    <a:srgbClr val="000000">
                      <a:alpha val="43137"/>
                    </a:srgbClr>
                  </a:outerShdw>
                </a:effectLst>
                <a:latin typeface="+mn-lt"/>
              </a:rPr>
              <a:t>Иные интеллектуальные права</a:t>
            </a:r>
            <a:endParaRPr lang="ru-RU" dirty="0">
              <a:solidFill>
                <a:srgbClr val="FFFF00"/>
              </a:solidFill>
              <a:effectLst>
                <a:outerShdw blurRad="38100" dist="38100" dir="2700000" algn="tl">
                  <a:srgbClr val="000000">
                    <a:alpha val="43137"/>
                  </a:srgbClr>
                </a:outerShdw>
              </a:effectLst>
              <a:latin typeface="+mn-lt"/>
            </a:endParaRPr>
          </a:p>
        </p:txBody>
      </p:sp>
      <p:sp>
        <p:nvSpPr>
          <p:cNvPr id="31" name="AutoShape 5"/>
          <p:cNvSpPr>
            <a:spLocks noChangeArrowheads="1"/>
          </p:cNvSpPr>
          <p:nvPr/>
        </p:nvSpPr>
        <p:spPr bwMode="auto">
          <a:xfrm>
            <a:off x="4701433" y="2137282"/>
            <a:ext cx="3341534" cy="647700"/>
          </a:xfrm>
          <a:prstGeom prst="roundRect">
            <a:avLst>
              <a:gd name="adj" fmla="val 16667"/>
            </a:avLst>
          </a:prstGeom>
          <a:solidFill>
            <a:schemeClr val="accent1">
              <a:lumMod val="50000"/>
            </a:schemeClr>
          </a:solidFill>
          <a:ln w="19050">
            <a:solidFill>
              <a:srgbClr val="FF0000"/>
            </a:solidFill>
            <a:round/>
            <a:headEnd/>
            <a:tailEnd/>
          </a:ln>
          <a:effectLst/>
          <a:scene3d>
            <a:camera prst="orthographicFront"/>
            <a:lightRig rig="threePt" dir="t"/>
          </a:scene3d>
          <a:sp3d>
            <a:bevelT prst="convex"/>
          </a:sp3d>
        </p:spPr>
        <p:txBody>
          <a:bodyPr wrap="none" anchor="ctr"/>
          <a:lstStyle/>
          <a:p>
            <a:pPr algn="ctr"/>
            <a:r>
              <a:rPr lang="ru-RU" dirty="0">
                <a:solidFill>
                  <a:srgbClr val="FF0000"/>
                </a:solidFill>
                <a:latin typeface="+mn-lt"/>
              </a:rPr>
              <a:t>Право распоряжения</a:t>
            </a:r>
          </a:p>
        </p:txBody>
      </p:sp>
      <p:sp>
        <p:nvSpPr>
          <p:cNvPr id="32" name="AutoShape 5"/>
          <p:cNvSpPr>
            <a:spLocks noChangeArrowheads="1"/>
          </p:cNvSpPr>
          <p:nvPr/>
        </p:nvSpPr>
        <p:spPr bwMode="auto">
          <a:xfrm>
            <a:off x="5230584" y="4361904"/>
            <a:ext cx="3341534" cy="647700"/>
          </a:xfrm>
          <a:prstGeom prst="roundRect">
            <a:avLst>
              <a:gd name="adj" fmla="val 16667"/>
            </a:avLst>
          </a:prstGeom>
          <a:solidFill>
            <a:schemeClr val="accent1">
              <a:lumMod val="50000"/>
            </a:schemeClr>
          </a:solidFill>
          <a:ln w="19050">
            <a:solidFill>
              <a:schemeClr val="bg1">
                <a:lumMod val="60000"/>
                <a:lumOff val="40000"/>
              </a:schemeClr>
            </a:solidFill>
            <a:round/>
            <a:headEnd/>
            <a:tailEnd/>
          </a:ln>
          <a:effectLst/>
          <a:scene3d>
            <a:camera prst="orthographicFront"/>
            <a:lightRig rig="threePt" dir="t"/>
          </a:scene3d>
          <a:sp3d>
            <a:bevelT prst="convex"/>
          </a:sp3d>
        </p:spPr>
        <p:txBody>
          <a:bodyPr wrap="none" anchor="ctr"/>
          <a:lstStyle/>
          <a:p>
            <a:pPr algn="ctr"/>
            <a:r>
              <a:rPr lang="ru-RU" dirty="0">
                <a:solidFill>
                  <a:schemeClr val="bg1">
                    <a:lumMod val="60000"/>
                    <a:lumOff val="40000"/>
                  </a:schemeClr>
                </a:solidFill>
                <a:latin typeface="+mn-lt"/>
              </a:rPr>
              <a:t>Права публикатора</a:t>
            </a:r>
          </a:p>
        </p:txBody>
      </p:sp>
      <p:sp>
        <p:nvSpPr>
          <p:cNvPr id="33" name="AutoShape 5"/>
          <p:cNvSpPr>
            <a:spLocks noChangeArrowheads="1"/>
          </p:cNvSpPr>
          <p:nvPr/>
        </p:nvSpPr>
        <p:spPr bwMode="auto">
          <a:xfrm>
            <a:off x="5230584" y="3641771"/>
            <a:ext cx="3341534" cy="647700"/>
          </a:xfrm>
          <a:prstGeom prst="roundRect">
            <a:avLst>
              <a:gd name="adj" fmla="val 16667"/>
            </a:avLst>
          </a:prstGeom>
          <a:solidFill>
            <a:schemeClr val="accent1">
              <a:lumMod val="50000"/>
            </a:schemeClr>
          </a:solidFill>
          <a:ln w="19050">
            <a:solidFill>
              <a:srgbClr val="2DDF38"/>
            </a:solidFill>
            <a:round/>
            <a:headEnd/>
            <a:tailEnd/>
          </a:ln>
          <a:effectLst/>
          <a:scene3d>
            <a:camera prst="orthographicFront"/>
            <a:lightRig rig="threePt" dir="t"/>
          </a:scene3d>
          <a:sp3d>
            <a:bevelT prst="convex"/>
          </a:sp3d>
        </p:spPr>
        <p:txBody>
          <a:bodyPr wrap="none" anchor="ctr"/>
          <a:lstStyle/>
          <a:p>
            <a:pPr algn="ctr"/>
            <a:r>
              <a:rPr lang="ru-RU" dirty="0">
                <a:solidFill>
                  <a:srgbClr val="2DDF38"/>
                </a:solidFill>
                <a:latin typeface="+mn-lt"/>
              </a:rPr>
              <a:t>Права исполнителя</a:t>
            </a:r>
          </a:p>
        </p:txBody>
      </p:sp>
      <p:sp>
        <p:nvSpPr>
          <p:cNvPr id="35" name="AutoShape 5"/>
          <p:cNvSpPr>
            <a:spLocks noChangeArrowheads="1"/>
          </p:cNvSpPr>
          <p:nvPr/>
        </p:nvSpPr>
        <p:spPr bwMode="auto">
          <a:xfrm>
            <a:off x="5230584" y="2935612"/>
            <a:ext cx="3341534" cy="647700"/>
          </a:xfrm>
          <a:prstGeom prst="roundRect">
            <a:avLst>
              <a:gd name="adj" fmla="val 16667"/>
            </a:avLst>
          </a:prstGeom>
          <a:solidFill>
            <a:schemeClr val="accent1">
              <a:lumMod val="50000"/>
            </a:schemeClr>
          </a:solidFill>
          <a:ln w="19050">
            <a:solidFill>
              <a:srgbClr val="2DDF38"/>
            </a:solidFill>
            <a:round/>
            <a:headEnd/>
            <a:tailEnd/>
          </a:ln>
          <a:effectLst/>
          <a:scene3d>
            <a:camera prst="orthographicFront"/>
            <a:lightRig rig="threePt" dir="t"/>
          </a:scene3d>
          <a:sp3d>
            <a:bevelT prst="convex"/>
          </a:sp3d>
        </p:spPr>
        <p:txBody>
          <a:bodyPr wrap="none" anchor="ctr"/>
          <a:lstStyle/>
          <a:p>
            <a:pPr algn="ctr"/>
            <a:r>
              <a:rPr lang="ru-RU" dirty="0">
                <a:solidFill>
                  <a:srgbClr val="2DDF38"/>
                </a:solidFill>
                <a:latin typeface="+mn-lt"/>
              </a:rPr>
              <a:t>Права автора произведения</a:t>
            </a:r>
          </a:p>
        </p:txBody>
      </p:sp>
      <p:sp>
        <p:nvSpPr>
          <p:cNvPr id="36" name="AutoShape 5"/>
          <p:cNvSpPr>
            <a:spLocks noChangeArrowheads="1"/>
          </p:cNvSpPr>
          <p:nvPr/>
        </p:nvSpPr>
        <p:spPr bwMode="auto">
          <a:xfrm>
            <a:off x="4636316" y="5152669"/>
            <a:ext cx="3341534" cy="647700"/>
          </a:xfrm>
          <a:prstGeom prst="roundRect">
            <a:avLst>
              <a:gd name="adj" fmla="val 16667"/>
            </a:avLst>
          </a:prstGeom>
          <a:solidFill>
            <a:schemeClr val="accent1">
              <a:lumMod val="50000"/>
            </a:schemeClr>
          </a:solidFill>
          <a:ln w="19050">
            <a:solidFill>
              <a:srgbClr val="FFFF00"/>
            </a:solidFill>
            <a:round/>
            <a:headEnd/>
            <a:tailEnd/>
          </a:ln>
          <a:effectLst/>
          <a:scene3d>
            <a:camera prst="orthographicFront"/>
            <a:lightRig rig="threePt" dir="t"/>
          </a:scene3d>
          <a:sp3d>
            <a:bevelT prst="convex"/>
          </a:sp3d>
        </p:spPr>
        <p:txBody>
          <a:bodyPr wrap="none" anchor="ctr"/>
          <a:lstStyle/>
          <a:p>
            <a:pPr algn="ctr"/>
            <a:r>
              <a:rPr lang="ru-RU" dirty="0">
                <a:solidFill>
                  <a:srgbClr val="FFFF00"/>
                </a:solidFill>
                <a:latin typeface="+mn-lt"/>
              </a:rPr>
              <a:t>Права публикатора</a:t>
            </a:r>
          </a:p>
        </p:txBody>
      </p:sp>
      <p:sp>
        <p:nvSpPr>
          <p:cNvPr id="38" name="AutoShape 5"/>
          <p:cNvSpPr>
            <a:spLocks noChangeArrowheads="1"/>
          </p:cNvSpPr>
          <p:nvPr/>
        </p:nvSpPr>
        <p:spPr bwMode="auto">
          <a:xfrm>
            <a:off x="4636316" y="5863283"/>
            <a:ext cx="3341534" cy="647700"/>
          </a:xfrm>
          <a:prstGeom prst="roundRect">
            <a:avLst>
              <a:gd name="adj" fmla="val 16667"/>
            </a:avLst>
          </a:prstGeom>
          <a:solidFill>
            <a:schemeClr val="accent1">
              <a:lumMod val="50000"/>
            </a:schemeClr>
          </a:solidFill>
          <a:ln w="19050">
            <a:solidFill>
              <a:srgbClr val="FFFF00"/>
            </a:solidFill>
            <a:round/>
            <a:headEnd/>
            <a:tailEnd/>
          </a:ln>
          <a:effectLst/>
          <a:scene3d>
            <a:camera prst="orthographicFront"/>
            <a:lightRig rig="threePt" dir="t"/>
          </a:scene3d>
          <a:sp3d>
            <a:bevelT prst="convex"/>
          </a:sp3d>
        </p:spPr>
        <p:txBody>
          <a:bodyPr wrap="none" anchor="ctr"/>
          <a:lstStyle/>
          <a:p>
            <a:pPr algn="ctr"/>
            <a:r>
              <a:rPr lang="ru-RU" dirty="0">
                <a:solidFill>
                  <a:srgbClr val="FFFF00"/>
                </a:solidFill>
                <a:latin typeface="+mn-lt"/>
              </a:rPr>
              <a:t>Права публикатора</a:t>
            </a:r>
          </a:p>
        </p:txBody>
      </p:sp>
      <p:cxnSp>
        <p:nvCxnSpPr>
          <p:cNvPr id="39" name="Прямая со стрелкой 38"/>
          <p:cNvCxnSpPr>
            <a:stCxn id="4" idx="3"/>
            <a:endCxn id="31" idx="1"/>
          </p:cNvCxnSpPr>
          <p:nvPr/>
        </p:nvCxnSpPr>
        <p:spPr bwMode="auto">
          <a:xfrm>
            <a:off x="3700800" y="2137282"/>
            <a:ext cx="1000633" cy="323850"/>
          </a:xfrm>
          <a:prstGeom prst="straightConnector1">
            <a:avLst/>
          </a:prstGeom>
          <a:ln w="38100" cmpd="sng">
            <a:solidFill>
              <a:srgbClr val="FF0000"/>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0" name="Прямая со стрелкой 39"/>
          <p:cNvCxnSpPr>
            <a:endCxn id="6" idx="1"/>
          </p:cNvCxnSpPr>
          <p:nvPr/>
        </p:nvCxnSpPr>
        <p:spPr bwMode="auto">
          <a:xfrm flipV="1">
            <a:off x="3700800" y="1734304"/>
            <a:ext cx="1000641" cy="402978"/>
          </a:xfrm>
          <a:prstGeom prst="straightConnector1">
            <a:avLst/>
          </a:prstGeom>
          <a:ln w="38100" cmpd="sng">
            <a:solidFill>
              <a:srgbClr val="FF0000"/>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3" name="Прямая со стрелкой 42"/>
          <p:cNvCxnSpPr>
            <a:stCxn id="29" idx="3"/>
            <a:endCxn id="32" idx="1"/>
          </p:cNvCxnSpPr>
          <p:nvPr/>
        </p:nvCxnSpPr>
        <p:spPr bwMode="auto">
          <a:xfrm>
            <a:off x="3679115" y="3933222"/>
            <a:ext cx="1551469" cy="752532"/>
          </a:xfrm>
          <a:prstGeom prst="straightConnector1">
            <a:avLst/>
          </a:prstGeom>
          <a:ln w="38100" cmpd="sng">
            <a:solidFill>
              <a:srgbClr val="2DDF38"/>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4" name="Прямая со стрелкой 43"/>
          <p:cNvCxnSpPr>
            <a:stCxn id="29" idx="3"/>
          </p:cNvCxnSpPr>
          <p:nvPr/>
        </p:nvCxnSpPr>
        <p:spPr bwMode="auto">
          <a:xfrm>
            <a:off x="3679115" y="3933222"/>
            <a:ext cx="1551469" cy="0"/>
          </a:xfrm>
          <a:prstGeom prst="straightConnector1">
            <a:avLst/>
          </a:prstGeom>
          <a:ln w="38100" cmpd="sng">
            <a:solidFill>
              <a:srgbClr val="2DDF38"/>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5" name="Прямая со стрелкой 44"/>
          <p:cNvCxnSpPr>
            <a:stCxn id="29" idx="3"/>
            <a:endCxn id="35" idx="1"/>
          </p:cNvCxnSpPr>
          <p:nvPr/>
        </p:nvCxnSpPr>
        <p:spPr bwMode="auto">
          <a:xfrm flipV="1">
            <a:off x="3679115" y="3259462"/>
            <a:ext cx="1551469" cy="673760"/>
          </a:xfrm>
          <a:prstGeom prst="straightConnector1">
            <a:avLst/>
          </a:prstGeom>
          <a:ln w="38100" cmpd="sng">
            <a:solidFill>
              <a:schemeClr val="bg1">
                <a:lumMod val="60000"/>
                <a:lumOff val="40000"/>
              </a:schemeClr>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53" name="Прямая со стрелкой 52"/>
          <p:cNvCxnSpPr>
            <a:stCxn id="30" idx="3"/>
            <a:endCxn id="38" idx="1"/>
          </p:cNvCxnSpPr>
          <p:nvPr/>
        </p:nvCxnSpPr>
        <p:spPr bwMode="auto">
          <a:xfrm>
            <a:off x="3700800" y="5800369"/>
            <a:ext cx="935516" cy="386764"/>
          </a:xfrm>
          <a:prstGeom prst="straightConnector1">
            <a:avLst/>
          </a:prstGeom>
          <a:ln w="38100" cmpd="sng">
            <a:solidFill>
              <a:srgbClr val="FFFF00"/>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54" name="Прямая со стрелкой 53"/>
          <p:cNvCxnSpPr/>
          <p:nvPr/>
        </p:nvCxnSpPr>
        <p:spPr bwMode="auto">
          <a:xfrm flipV="1">
            <a:off x="3700800" y="5461000"/>
            <a:ext cx="935516" cy="339370"/>
          </a:xfrm>
          <a:prstGeom prst="straightConnector1">
            <a:avLst/>
          </a:prstGeom>
          <a:ln w="38100" cmpd="sng">
            <a:solidFill>
              <a:srgbClr val="FFFF00"/>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61" name="Закрывающая фигурная скобка 60"/>
          <p:cNvSpPr/>
          <p:nvPr/>
        </p:nvSpPr>
        <p:spPr>
          <a:xfrm>
            <a:off x="8177944" y="1643936"/>
            <a:ext cx="276944" cy="986692"/>
          </a:xfrm>
          <a:prstGeom prst="rightBrace">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ru-RU"/>
          </a:p>
        </p:txBody>
      </p:sp>
      <p:sp>
        <p:nvSpPr>
          <p:cNvPr id="62" name="Плюс 61"/>
          <p:cNvSpPr/>
          <p:nvPr/>
        </p:nvSpPr>
        <p:spPr>
          <a:xfrm>
            <a:off x="8506374" y="1943682"/>
            <a:ext cx="332749" cy="387200"/>
          </a:xfrm>
          <a:prstGeom prst="mathPlus">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632777917"/>
      </p:ext>
    </p:extLst>
  </p:cSld>
  <p:clrMapOvr>
    <a:masterClrMapping/>
  </p:clrMapOvr>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Стрелка углом вверх 30"/>
          <p:cNvSpPr/>
          <p:nvPr/>
        </p:nvSpPr>
        <p:spPr bwMode="auto">
          <a:xfrm rot="5400000">
            <a:off x="-2356472" y="3487007"/>
            <a:ext cx="5402385" cy="343143"/>
          </a:xfrm>
          <a:prstGeom prst="bentUp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6" name="AutoShape 5"/>
          <p:cNvSpPr>
            <a:spLocks noChangeArrowheads="1"/>
          </p:cNvSpPr>
          <p:nvPr/>
        </p:nvSpPr>
        <p:spPr bwMode="auto">
          <a:xfrm>
            <a:off x="173150" y="224693"/>
            <a:ext cx="8081850" cy="81643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2000" b="1" dirty="0">
                <a:solidFill>
                  <a:schemeClr val="tx2"/>
                </a:solidFill>
                <a:latin typeface="+mn-lt"/>
              </a:rPr>
              <a:t>Личные неимущественные права </a:t>
            </a:r>
          </a:p>
          <a:p>
            <a:pPr algn="ctr"/>
            <a:r>
              <a:rPr lang="ru-RU" sz="2000" b="1" dirty="0">
                <a:solidFill>
                  <a:schemeClr val="tx2"/>
                </a:solidFill>
                <a:latin typeface="+mn-lt"/>
              </a:rPr>
              <a:t>авторов произведений</a:t>
            </a:r>
          </a:p>
        </p:txBody>
      </p:sp>
      <p:sp>
        <p:nvSpPr>
          <p:cNvPr id="10" name="AutoShape 5"/>
          <p:cNvSpPr>
            <a:spLocks noChangeArrowheads="1"/>
          </p:cNvSpPr>
          <p:nvPr/>
        </p:nvSpPr>
        <p:spPr bwMode="auto">
          <a:xfrm>
            <a:off x="517399" y="1243028"/>
            <a:ext cx="3273064" cy="76821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1600" b="1" dirty="0">
                <a:latin typeface="+mn-lt"/>
              </a:rPr>
              <a:t>Право авторства </a:t>
            </a:r>
          </a:p>
          <a:p>
            <a:pPr algn="ctr"/>
            <a:r>
              <a:rPr lang="ru-RU" sz="1600" dirty="0">
                <a:latin typeface="+mn-lt"/>
              </a:rPr>
              <a:t>(ст. 1265 ГК РФ)</a:t>
            </a:r>
          </a:p>
        </p:txBody>
      </p:sp>
      <p:sp>
        <p:nvSpPr>
          <p:cNvPr id="14" name="TextBox 13"/>
          <p:cNvSpPr txBox="1"/>
          <p:nvPr/>
        </p:nvSpPr>
        <p:spPr>
          <a:xfrm>
            <a:off x="8487384" y="548680"/>
            <a:ext cx="827584" cy="492443"/>
          </a:xfrm>
          <a:prstGeom prst="rect">
            <a:avLst/>
          </a:prstGeom>
          <a:noFill/>
        </p:spPr>
        <p:txBody>
          <a:bodyPr wrap="square" rtlCol="0">
            <a:spAutoFit/>
          </a:bodyPr>
          <a:lstStyle/>
          <a:p>
            <a:r>
              <a:rPr lang="ru-RU" sz="2600" b="1" dirty="0">
                <a:solidFill>
                  <a:srgbClr val="40464F"/>
                </a:solidFill>
              </a:rPr>
              <a:t>237</a:t>
            </a:r>
          </a:p>
        </p:txBody>
      </p:sp>
      <p:sp>
        <p:nvSpPr>
          <p:cNvPr id="23" name="AutoShape 5"/>
          <p:cNvSpPr>
            <a:spLocks noChangeArrowheads="1"/>
          </p:cNvSpPr>
          <p:nvPr/>
        </p:nvSpPr>
        <p:spPr bwMode="auto">
          <a:xfrm>
            <a:off x="539750" y="2321621"/>
            <a:ext cx="3273065" cy="76821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1600" b="1" dirty="0">
                <a:latin typeface="+mn-lt"/>
              </a:rPr>
              <a:t>Право на имя </a:t>
            </a:r>
          </a:p>
          <a:p>
            <a:pPr algn="ctr"/>
            <a:r>
              <a:rPr lang="ru-RU" sz="1600" dirty="0">
                <a:latin typeface="+mn-lt"/>
              </a:rPr>
              <a:t>(ст. 1265 ГК РФ)</a:t>
            </a:r>
          </a:p>
        </p:txBody>
      </p:sp>
      <p:sp>
        <p:nvSpPr>
          <p:cNvPr id="24" name="AutoShape 5"/>
          <p:cNvSpPr>
            <a:spLocks noChangeArrowheads="1"/>
          </p:cNvSpPr>
          <p:nvPr/>
        </p:nvSpPr>
        <p:spPr bwMode="auto">
          <a:xfrm>
            <a:off x="539750" y="3423172"/>
            <a:ext cx="3274169" cy="95417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1600" b="1" dirty="0">
                <a:latin typeface="+mn-lt"/>
              </a:rPr>
              <a:t>Право на </a:t>
            </a:r>
          </a:p>
          <a:p>
            <a:pPr algn="ctr"/>
            <a:r>
              <a:rPr lang="ru-RU" sz="1600" b="1" dirty="0">
                <a:latin typeface="+mn-lt"/>
              </a:rPr>
              <a:t>неприкосновенность </a:t>
            </a:r>
          </a:p>
          <a:p>
            <a:pPr algn="ctr"/>
            <a:r>
              <a:rPr lang="ru-RU" sz="1600" b="1" dirty="0">
                <a:latin typeface="+mn-lt"/>
              </a:rPr>
              <a:t>произведения </a:t>
            </a:r>
            <a:r>
              <a:rPr lang="ru-RU" sz="1600" dirty="0">
                <a:latin typeface="+mn-lt"/>
              </a:rPr>
              <a:t>(ст. 1266 ГК РФ)</a:t>
            </a:r>
          </a:p>
        </p:txBody>
      </p:sp>
      <p:sp>
        <p:nvSpPr>
          <p:cNvPr id="25" name="AutoShape 5"/>
          <p:cNvSpPr>
            <a:spLocks noChangeArrowheads="1"/>
          </p:cNvSpPr>
          <p:nvPr/>
        </p:nvSpPr>
        <p:spPr bwMode="auto">
          <a:xfrm>
            <a:off x="539750" y="4685323"/>
            <a:ext cx="3273064" cy="95417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1600" b="1" dirty="0">
                <a:latin typeface="+mn-lt"/>
              </a:rPr>
              <a:t>Право на </a:t>
            </a:r>
          </a:p>
          <a:p>
            <a:pPr algn="ctr"/>
            <a:r>
              <a:rPr lang="ru-RU" sz="1600" b="1" dirty="0">
                <a:latin typeface="+mn-lt"/>
              </a:rPr>
              <a:t>обнародование  </a:t>
            </a:r>
          </a:p>
          <a:p>
            <a:pPr algn="ctr"/>
            <a:r>
              <a:rPr lang="ru-RU" sz="1600" b="1" dirty="0">
                <a:latin typeface="+mn-lt"/>
              </a:rPr>
              <a:t>произведения </a:t>
            </a:r>
            <a:r>
              <a:rPr lang="ru-RU" sz="1600" dirty="0">
                <a:latin typeface="+mn-lt"/>
              </a:rPr>
              <a:t>(ст. 1268 ГК РФ)</a:t>
            </a:r>
          </a:p>
        </p:txBody>
      </p:sp>
      <p:sp>
        <p:nvSpPr>
          <p:cNvPr id="26" name="AutoShape 5"/>
          <p:cNvSpPr>
            <a:spLocks noChangeArrowheads="1"/>
          </p:cNvSpPr>
          <p:nvPr/>
        </p:nvSpPr>
        <p:spPr bwMode="auto">
          <a:xfrm>
            <a:off x="516293" y="5838092"/>
            <a:ext cx="3274171" cy="87337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1600" b="1" dirty="0">
                <a:latin typeface="+mn-lt"/>
              </a:rPr>
              <a:t>Право на отзыв </a:t>
            </a:r>
          </a:p>
          <a:p>
            <a:pPr algn="ctr"/>
            <a:r>
              <a:rPr lang="ru-RU" sz="1600" b="1" dirty="0">
                <a:latin typeface="+mn-lt"/>
              </a:rPr>
              <a:t>произведения </a:t>
            </a:r>
            <a:r>
              <a:rPr lang="ru-RU" sz="1600" dirty="0">
                <a:latin typeface="+mn-lt"/>
              </a:rPr>
              <a:t>(ст. 1270 ГК РФ)</a:t>
            </a:r>
          </a:p>
        </p:txBody>
      </p:sp>
      <p:sp>
        <p:nvSpPr>
          <p:cNvPr id="27" name="AutoShape 5"/>
          <p:cNvSpPr>
            <a:spLocks noChangeArrowheads="1"/>
          </p:cNvSpPr>
          <p:nvPr/>
        </p:nvSpPr>
        <p:spPr bwMode="auto">
          <a:xfrm>
            <a:off x="4813909" y="1243028"/>
            <a:ext cx="3673475" cy="76821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dirty="0">
                <a:latin typeface="+mn-lt"/>
              </a:rPr>
              <a:t>Право признаваться автором</a:t>
            </a:r>
          </a:p>
        </p:txBody>
      </p:sp>
      <p:sp>
        <p:nvSpPr>
          <p:cNvPr id="28" name="AutoShape 5"/>
          <p:cNvSpPr>
            <a:spLocks noChangeArrowheads="1"/>
          </p:cNvSpPr>
          <p:nvPr/>
        </p:nvSpPr>
        <p:spPr bwMode="auto">
          <a:xfrm>
            <a:off x="4151923" y="2158650"/>
            <a:ext cx="4855308" cy="1094154"/>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600" dirty="0">
                <a:latin typeface="+mn-lt"/>
              </a:rPr>
              <a:t>Право использовать или разрешать использование результата интеллектуальной деятельности под своим именем, под псевдонимом или анонимно</a:t>
            </a:r>
          </a:p>
        </p:txBody>
      </p:sp>
      <p:sp>
        <p:nvSpPr>
          <p:cNvPr id="29" name="AutoShape 5"/>
          <p:cNvSpPr>
            <a:spLocks noChangeArrowheads="1"/>
          </p:cNvSpPr>
          <p:nvPr/>
        </p:nvSpPr>
        <p:spPr bwMode="auto">
          <a:xfrm>
            <a:off x="4151923" y="3423172"/>
            <a:ext cx="4855308" cy="954176"/>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sz="1600" dirty="0">
                <a:latin typeface="+mn-lt"/>
              </a:rPr>
              <a:t>Право на защиту результата интеллектуальной деятельности от изменений, сокращений, дополнения</a:t>
            </a:r>
          </a:p>
        </p:txBody>
      </p:sp>
      <p:sp>
        <p:nvSpPr>
          <p:cNvPr id="30" name="AutoShape 5"/>
          <p:cNvSpPr>
            <a:spLocks noChangeArrowheads="1"/>
          </p:cNvSpPr>
          <p:nvPr/>
        </p:nvSpPr>
        <p:spPr bwMode="auto">
          <a:xfrm>
            <a:off x="4151923" y="4544646"/>
            <a:ext cx="4855308" cy="117230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600" dirty="0">
                <a:latin typeface="+mn-lt"/>
              </a:rPr>
              <a:t>Право осуществить действие или дать согласие на осуществление действия, которое впервые делает произведение доступным для всеобщего сведения</a:t>
            </a:r>
          </a:p>
        </p:txBody>
      </p:sp>
      <p:sp>
        <p:nvSpPr>
          <p:cNvPr id="34" name="Стрелка вправо 33"/>
          <p:cNvSpPr/>
          <p:nvPr/>
        </p:nvSpPr>
        <p:spPr bwMode="auto">
          <a:xfrm>
            <a:off x="309685" y="1793753"/>
            <a:ext cx="230065" cy="217487"/>
          </a:xfrm>
          <a:prstGeom prst="right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35" name="Стрелка вправо 34"/>
          <p:cNvSpPr/>
          <p:nvPr/>
        </p:nvSpPr>
        <p:spPr bwMode="auto">
          <a:xfrm>
            <a:off x="290147" y="2991461"/>
            <a:ext cx="230065" cy="217487"/>
          </a:xfrm>
          <a:prstGeom prst="right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36" name="Стрелка вправо 35"/>
          <p:cNvSpPr/>
          <p:nvPr/>
        </p:nvSpPr>
        <p:spPr bwMode="auto">
          <a:xfrm>
            <a:off x="286229" y="4228246"/>
            <a:ext cx="230065" cy="217487"/>
          </a:xfrm>
          <a:prstGeom prst="right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37" name="AutoShape 5"/>
          <p:cNvSpPr>
            <a:spLocks noChangeArrowheads="1"/>
          </p:cNvSpPr>
          <p:nvPr/>
        </p:nvSpPr>
        <p:spPr bwMode="auto">
          <a:xfrm>
            <a:off x="4151923" y="5829056"/>
            <a:ext cx="4855308" cy="954176"/>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sz="1600" dirty="0">
                <a:latin typeface="+mn-lt"/>
              </a:rPr>
              <a:t>Право до фактического обнародования произведения отказаться от ранее принятого решения о его обнародовании</a:t>
            </a:r>
          </a:p>
        </p:txBody>
      </p:sp>
      <p:sp>
        <p:nvSpPr>
          <p:cNvPr id="38" name="Стрелка вправо 37"/>
          <p:cNvSpPr/>
          <p:nvPr/>
        </p:nvSpPr>
        <p:spPr bwMode="auto">
          <a:xfrm>
            <a:off x="286228" y="5093800"/>
            <a:ext cx="230065" cy="217487"/>
          </a:xfrm>
          <a:prstGeom prst="right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cxnSp>
        <p:nvCxnSpPr>
          <p:cNvPr id="39" name="Прямая со стрелкой 38"/>
          <p:cNvCxnSpPr>
            <a:stCxn id="10" idx="3"/>
            <a:endCxn id="27" idx="1"/>
          </p:cNvCxnSpPr>
          <p:nvPr/>
        </p:nvCxnSpPr>
        <p:spPr bwMode="auto">
          <a:xfrm>
            <a:off x="3790463" y="1627134"/>
            <a:ext cx="1023446" cy="0"/>
          </a:xfrm>
          <a:prstGeom prst="straightConnector1">
            <a:avLst/>
          </a:prstGeom>
          <a:ln w="38100" cmpd="sng">
            <a:solidFill>
              <a:schemeClr val="tx1"/>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3" name="Прямая со стрелкой 42"/>
          <p:cNvCxnSpPr>
            <a:endCxn id="28" idx="1"/>
          </p:cNvCxnSpPr>
          <p:nvPr/>
        </p:nvCxnSpPr>
        <p:spPr bwMode="auto">
          <a:xfrm>
            <a:off x="3813919" y="2705727"/>
            <a:ext cx="338004" cy="0"/>
          </a:xfrm>
          <a:prstGeom prst="straightConnector1">
            <a:avLst/>
          </a:prstGeom>
          <a:ln w="38100" cmpd="sng">
            <a:solidFill>
              <a:srgbClr val="FFFFFF"/>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6" name="Прямая со стрелкой 45"/>
          <p:cNvCxnSpPr/>
          <p:nvPr/>
        </p:nvCxnSpPr>
        <p:spPr bwMode="auto">
          <a:xfrm>
            <a:off x="3797317" y="3893665"/>
            <a:ext cx="338004" cy="0"/>
          </a:xfrm>
          <a:prstGeom prst="straightConnector1">
            <a:avLst/>
          </a:prstGeom>
          <a:ln w="38100" cmpd="sng">
            <a:solidFill>
              <a:srgbClr val="FFFFFF"/>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7" name="Прямая со стрелкой 46"/>
          <p:cNvCxnSpPr/>
          <p:nvPr/>
        </p:nvCxnSpPr>
        <p:spPr bwMode="auto">
          <a:xfrm>
            <a:off x="3813919" y="5192974"/>
            <a:ext cx="338004" cy="0"/>
          </a:xfrm>
          <a:prstGeom prst="straightConnector1">
            <a:avLst/>
          </a:prstGeom>
          <a:ln w="38100" cmpd="sng">
            <a:solidFill>
              <a:srgbClr val="FFFFFF"/>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8" name="Прямая со стрелкой 47"/>
          <p:cNvCxnSpPr/>
          <p:nvPr/>
        </p:nvCxnSpPr>
        <p:spPr bwMode="auto">
          <a:xfrm>
            <a:off x="3790463" y="6267589"/>
            <a:ext cx="338004" cy="0"/>
          </a:xfrm>
          <a:prstGeom prst="straightConnector1">
            <a:avLst/>
          </a:prstGeom>
          <a:ln w="38100" cmpd="sng">
            <a:solidFill>
              <a:srgbClr val="FFFFFF"/>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746421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3864422258"/>
              </p:ext>
            </p:extLst>
          </p:nvPr>
        </p:nvGraphicFramePr>
        <p:xfrm>
          <a:off x="179512" y="116631"/>
          <a:ext cx="8345200" cy="6624737"/>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323528" y="199023"/>
            <a:ext cx="7632848" cy="1200328"/>
          </a:xfrm>
          <a:prstGeom prst="rect">
            <a:avLst/>
          </a:prstGeom>
          <a:noFill/>
        </p:spPr>
        <p:txBody>
          <a:bodyPr wrap="square" rtlCol="0">
            <a:spAutoFit/>
          </a:bodyPr>
          <a:lstStyle/>
          <a:p>
            <a:pPr algn="ctr"/>
            <a:r>
              <a:rPr lang="ru-RU" sz="2400" b="1" dirty="0">
                <a:solidFill>
                  <a:schemeClr val="tx2"/>
                </a:solidFill>
              </a:rPr>
              <a:t>Законодательство 36 субъектов РФ закрепляют договорные формы, опосредующие инвестиционные отношения</a:t>
            </a:r>
          </a:p>
        </p:txBody>
      </p:sp>
      <p:sp>
        <p:nvSpPr>
          <p:cNvPr id="2" name="TextBox 1"/>
          <p:cNvSpPr txBox="1"/>
          <p:nvPr/>
        </p:nvSpPr>
        <p:spPr>
          <a:xfrm>
            <a:off x="8532440" y="548680"/>
            <a:ext cx="641121" cy="584776"/>
          </a:xfrm>
          <a:prstGeom prst="rect">
            <a:avLst/>
          </a:prstGeom>
          <a:noFill/>
        </p:spPr>
        <p:txBody>
          <a:bodyPr wrap="none" rtlCol="0">
            <a:spAutoFit/>
          </a:bodyPr>
          <a:lstStyle/>
          <a:p>
            <a:r>
              <a:rPr lang="ru-RU" sz="3200" b="1" dirty="0">
                <a:solidFill>
                  <a:schemeClr val="accent1">
                    <a:lumMod val="50000"/>
                  </a:schemeClr>
                </a:solidFill>
              </a:rPr>
              <a:t>29</a:t>
            </a:r>
          </a:p>
        </p:txBody>
      </p:sp>
    </p:spTree>
    <p:extLst>
      <p:ext uri="{BB962C8B-B14F-4D97-AF65-F5344CB8AC3E}">
        <p14:creationId xmlns:p14="http://schemas.microsoft.com/office/powerpoint/2010/main" val="46505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5"/>
          <p:cNvSpPr>
            <a:spLocks noChangeArrowheads="1"/>
          </p:cNvSpPr>
          <p:nvPr/>
        </p:nvSpPr>
        <p:spPr bwMode="auto">
          <a:xfrm>
            <a:off x="957386" y="224693"/>
            <a:ext cx="7151076" cy="81643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2200" b="1" dirty="0">
                <a:solidFill>
                  <a:schemeClr val="tx2"/>
                </a:solidFill>
                <a:latin typeface="+mn-lt"/>
              </a:rPr>
              <a:t>Личные неимущественные права исполнителей</a:t>
            </a:r>
          </a:p>
        </p:txBody>
      </p:sp>
      <p:sp>
        <p:nvSpPr>
          <p:cNvPr id="10" name="AutoShape 5"/>
          <p:cNvSpPr>
            <a:spLocks noChangeArrowheads="1"/>
          </p:cNvSpPr>
          <p:nvPr/>
        </p:nvSpPr>
        <p:spPr bwMode="auto">
          <a:xfrm>
            <a:off x="434541" y="1853499"/>
            <a:ext cx="3273064" cy="76821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Право на авторство </a:t>
            </a:r>
          </a:p>
          <a:p>
            <a:pPr algn="ctr"/>
            <a:r>
              <a:rPr lang="ru-RU" dirty="0">
                <a:latin typeface="+mn-lt"/>
              </a:rPr>
              <a:t>(ст. 1315 ГК РФ)</a:t>
            </a:r>
          </a:p>
        </p:txBody>
      </p:sp>
      <p:sp>
        <p:nvSpPr>
          <p:cNvPr id="14" name="TextBox 13"/>
          <p:cNvSpPr txBox="1"/>
          <p:nvPr/>
        </p:nvSpPr>
        <p:spPr>
          <a:xfrm>
            <a:off x="8487384" y="548680"/>
            <a:ext cx="827584" cy="492443"/>
          </a:xfrm>
          <a:prstGeom prst="rect">
            <a:avLst/>
          </a:prstGeom>
          <a:noFill/>
        </p:spPr>
        <p:txBody>
          <a:bodyPr wrap="square" rtlCol="0">
            <a:spAutoFit/>
          </a:bodyPr>
          <a:lstStyle/>
          <a:p>
            <a:r>
              <a:rPr lang="ru-RU" sz="2600" b="1" dirty="0">
                <a:solidFill>
                  <a:srgbClr val="40464F"/>
                </a:solidFill>
              </a:rPr>
              <a:t>238</a:t>
            </a:r>
          </a:p>
        </p:txBody>
      </p:sp>
      <p:sp>
        <p:nvSpPr>
          <p:cNvPr id="23" name="AutoShape 5"/>
          <p:cNvSpPr>
            <a:spLocks noChangeArrowheads="1"/>
          </p:cNvSpPr>
          <p:nvPr/>
        </p:nvSpPr>
        <p:spPr bwMode="auto">
          <a:xfrm>
            <a:off x="5206619" y="1853499"/>
            <a:ext cx="3273065" cy="76821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Право на имя </a:t>
            </a:r>
          </a:p>
          <a:p>
            <a:pPr algn="ctr"/>
            <a:r>
              <a:rPr lang="ru-RU" dirty="0">
                <a:latin typeface="+mn-lt"/>
              </a:rPr>
              <a:t>(ст. 1315 ГК РФ)</a:t>
            </a:r>
          </a:p>
        </p:txBody>
      </p:sp>
      <p:sp>
        <p:nvSpPr>
          <p:cNvPr id="24" name="AutoShape 5"/>
          <p:cNvSpPr>
            <a:spLocks noChangeArrowheads="1"/>
          </p:cNvSpPr>
          <p:nvPr/>
        </p:nvSpPr>
        <p:spPr bwMode="auto">
          <a:xfrm>
            <a:off x="2402375" y="2924941"/>
            <a:ext cx="4278923" cy="95417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Право на </a:t>
            </a:r>
          </a:p>
          <a:p>
            <a:pPr algn="ctr"/>
            <a:r>
              <a:rPr lang="ru-RU" b="1" dirty="0">
                <a:latin typeface="+mn-lt"/>
              </a:rPr>
              <a:t>неприкосновенность </a:t>
            </a:r>
          </a:p>
          <a:p>
            <a:pPr algn="ctr"/>
            <a:r>
              <a:rPr lang="ru-RU" b="1" dirty="0">
                <a:latin typeface="+mn-lt"/>
              </a:rPr>
              <a:t>исполнения </a:t>
            </a:r>
            <a:r>
              <a:rPr lang="ru-RU" dirty="0">
                <a:latin typeface="+mn-lt"/>
              </a:rPr>
              <a:t>(ст. 1315 ГК РФ)</a:t>
            </a:r>
          </a:p>
        </p:txBody>
      </p:sp>
      <p:cxnSp>
        <p:nvCxnSpPr>
          <p:cNvPr id="32" name="Прямая соединительная линия 11"/>
          <p:cNvCxnSpPr>
            <a:cxnSpLocks noChangeShapeType="1"/>
          </p:cNvCxnSpPr>
          <p:nvPr/>
        </p:nvCxnSpPr>
        <p:spPr bwMode="auto">
          <a:xfrm>
            <a:off x="3635375" y="1347480"/>
            <a:ext cx="1800225" cy="0"/>
          </a:xfrm>
          <a:prstGeom prst="line">
            <a:avLst/>
          </a:prstGeom>
          <a:noFill/>
          <a:ln w="38100" algn="ctr">
            <a:solidFill>
              <a:srgbClr val="838D9B"/>
            </a:solidFill>
            <a:round/>
            <a:headEnd/>
            <a:tailEnd/>
          </a:ln>
          <a:scene3d>
            <a:camera prst="orthographicFront"/>
            <a:lightRig rig="threePt" dir="t"/>
          </a:scene3d>
          <a:sp3d>
            <a:bevelT prst="convex"/>
          </a:sp3d>
        </p:spPr>
      </p:cxnSp>
      <p:cxnSp>
        <p:nvCxnSpPr>
          <p:cNvPr id="33" name="Прямая со стрелкой 32"/>
          <p:cNvCxnSpPr/>
          <p:nvPr/>
        </p:nvCxnSpPr>
        <p:spPr bwMode="auto">
          <a:xfrm flipH="1">
            <a:off x="2071073" y="1347480"/>
            <a:ext cx="2470764" cy="710500"/>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0" name="Прямая со стрелкой 39"/>
          <p:cNvCxnSpPr>
            <a:endCxn id="24" idx="0"/>
          </p:cNvCxnSpPr>
          <p:nvPr/>
        </p:nvCxnSpPr>
        <p:spPr bwMode="auto">
          <a:xfrm>
            <a:off x="4541837" y="1347480"/>
            <a:ext cx="0" cy="1577461"/>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1" name="Прямая со стрелкой 40"/>
          <p:cNvCxnSpPr>
            <a:endCxn id="23" idx="0"/>
          </p:cNvCxnSpPr>
          <p:nvPr/>
        </p:nvCxnSpPr>
        <p:spPr bwMode="auto">
          <a:xfrm>
            <a:off x="4541837" y="1347480"/>
            <a:ext cx="2301315" cy="506019"/>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42" name="AutoShape 5"/>
          <p:cNvSpPr>
            <a:spLocks noChangeArrowheads="1"/>
          </p:cNvSpPr>
          <p:nvPr/>
        </p:nvSpPr>
        <p:spPr bwMode="auto">
          <a:xfrm>
            <a:off x="957386" y="4216399"/>
            <a:ext cx="7151076" cy="81643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2200" b="1" dirty="0">
                <a:solidFill>
                  <a:schemeClr val="tx2"/>
                </a:solidFill>
                <a:latin typeface="+mn-lt"/>
              </a:rPr>
              <a:t>Личное неимущественное право публикатора</a:t>
            </a:r>
          </a:p>
        </p:txBody>
      </p:sp>
      <p:sp>
        <p:nvSpPr>
          <p:cNvPr id="44" name="AutoShape 5"/>
          <p:cNvSpPr>
            <a:spLocks noChangeArrowheads="1"/>
          </p:cNvSpPr>
          <p:nvPr/>
        </p:nvSpPr>
        <p:spPr bwMode="auto">
          <a:xfrm>
            <a:off x="1611928" y="5480571"/>
            <a:ext cx="5842000" cy="95417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Право на </a:t>
            </a:r>
          </a:p>
          <a:p>
            <a:pPr algn="ctr"/>
            <a:r>
              <a:rPr lang="ru-RU" b="1" dirty="0">
                <a:latin typeface="+mn-lt"/>
              </a:rPr>
              <a:t>указание имени на экземпляре произведения  </a:t>
            </a:r>
          </a:p>
          <a:p>
            <a:pPr algn="ctr"/>
            <a:r>
              <a:rPr lang="ru-RU" dirty="0">
                <a:latin typeface="+mn-lt"/>
              </a:rPr>
              <a:t>(ст. 1315 ГК РФ)</a:t>
            </a:r>
          </a:p>
        </p:txBody>
      </p:sp>
      <p:cxnSp>
        <p:nvCxnSpPr>
          <p:cNvPr id="50" name="Прямая со стрелкой 49"/>
          <p:cNvCxnSpPr>
            <a:stCxn id="42" idx="2"/>
            <a:endCxn id="44" idx="0"/>
          </p:cNvCxnSpPr>
          <p:nvPr/>
        </p:nvCxnSpPr>
        <p:spPr bwMode="auto">
          <a:xfrm>
            <a:off x="4532924" y="5032829"/>
            <a:ext cx="4" cy="447742"/>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03512745"/>
      </p:ext>
    </p:extLst>
  </p:cSld>
  <p:clrMapOvr>
    <a:masterClrMapping/>
  </p:clrMapOvr>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5"/>
          <p:cNvSpPr>
            <a:spLocks noChangeArrowheads="1"/>
          </p:cNvSpPr>
          <p:nvPr/>
        </p:nvSpPr>
        <p:spPr bwMode="auto">
          <a:xfrm>
            <a:off x="957386" y="224693"/>
            <a:ext cx="7151076" cy="81643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2200" b="1" dirty="0">
                <a:solidFill>
                  <a:schemeClr val="tx2"/>
                </a:solidFill>
                <a:latin typeface="+mn-lt"/>
              </a:rPr>
              <a:t>Иные интеллектуальные права</a:t>
            </a:r>
          </a:p>
        </p:txBody>
      </p:sp>
      <p:sp>
        <p:nvSpPr>
          <p:cNvPr id="10" name="AutoShape 5"/>
          <p:cNvSpPr>
            <a:spLocks noChangeArrowheads="1"/>
          </p:cNvSpPr>
          <p:nvPr/>
        </p:nvSpPr>
        <p:spPr bwMode="auto">
          <a:xfrm>
            <a:off x="248925" y="1628807"/>
            <a:ext cx="2672075" cy="76821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Право следования</a:t>
            </a:r>
          </a:p>
          <a:p>
            <a:pPr algn="ctr"/>
            <a:r>
              <a:rPr lang="ru-RU" dirty="0">
                <a:latin typeface="+mn-lt"/>
              </a:rPr>
              <a:t>(ст. 1293 ГК РФ)</a:t>
            </a:r>
          </a:p>
        </p:txBody>
      </p:sp>
      <p:sp>
        <p:nvSpPr>
          <p:cNvPr id="14" name="TextBox 13"/>
          <p:cNvSpPr txBox="1"/>
          <p:nvPr/>
        </p:nvSpPr>
        <p:spPr>
          <a:xfrm>
            <a:off x="8487384" y="548680"/>
            <a:ext cx="827584" cy="492443"/>
          </a:xfrm>
          <a:prstGeom prst="rect">
            <a:avLst/>
          </a:prstGeom>
          <a:noFill/>
        </p:spPr>
        <p:txBody>
          <a:bodyPr wrap="square" rtlCol="0">
            <a:spAutoFit/>
          </a:bodyPr>
          <a:lstStyle/>
          <a:p>
            <a:r>
              <a:rPr lang="ru-RU" sz="2600" b="1" dirty="0">
                <a:solidFill>
                  <a:srgbClr val="40464F"/>
                </a:solidFill>
              </a:rPr>
              <a:t>239</a:t>
            </a:r>
          </a:p>
        </p:txBody>
      </p:sp>
      <p:sp>
        <p:nvSpPr>
          <p:cNvPr id="15" name="AutoShape 5"/>
          <p:cNvSpPr>
            <a:spLocks noChangeArrowheads="1"/>
          </p:cNvSpPr>
          <p:nvPr/>
        </p:nvSpPr>
        <p:spPr bwMode="auto">
          <a:xfrm>
            <a:off x="3389923" y="1397000"/>
            <a:ext cx="5294923" cy="244942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600" dirty="0">
                <a:latin typeface="+mn-lt"/>
              </a:rPr>
              <a:t>Право автора при каждой перепродаже оригинала произведения изобразительного искусства, а также авторских рукописей (автографов) литературных и музыкальных произведений, в которой участвует посредник, на получение от продавца вознаграждение в виде процентных отчислений от цены перепродажи</a:t>
            </a:r>
          </a:p>
          <a:p>
            <a:pPr algn="ctr"/>
            <a:r>
              <a:rPr lang="ru-RU" sz="1200" i="1" dirty="0">
                <a:solidFill>
                  <a:schemeClr val="accent4">
                    <a:lumMod val="60000"/>
                    <a:lumOff val="40000"/>
                  </a:schemeClr>
                </a:solidFill>
                <a:latin typeface="+mn-lt"/>
              </a:rPr>
              <a:t>(неотчуждаемо, переходит по наследству, действует в течение срока действия исключительного права)</a:t>
            </a:r>
          </a:p>
        </p:txBody>
      </p:sp>
      <p:sp>
        <p:nvSpPr>
          <p:cNvPr id="17" name="AutoShape 5"/>
          <p:cNvSpPr>
            <a:spLocks noChangeArrowheads="1"/>
          </p:cNvSpPr>
          <p:nvPr/>
        </p:nvSpPr>
        <p:spPr bwMode="auto">
          <a:xfrm>
            <a:off x="248925" y="4536129"/>
            <a:ext cx="2672075" cy="76821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Право доступа</a:t>
            </a:r>
          </a:p>
          <a:p>
            <a:pPr algn="ctr"/>
            <a:r>
              <a:rPr lang="ru-RU" dirty="0">
                <a:latin typeface="+mn-lt"/>
              </a:rPr>
              <a:t>(ст. 1293 ГК РФ)</a:t>
            </a:r>
          </a:p>
        </p:txBody>
      </p:sp>
      <p:sp>
        <p:nvSpPr>
          <p:cNvPr id="18" name="AutoShape 5"/>
          <p:cNvSpPr>
            <a:spLocks noChangeArrowheads="1"/>
          </p:cNvSpPr>
          <p:nvPr/>
        </p:nvSpPr>
        <p:spPr bwMode="auto">
          <a:xfrm>
            <a:off x="3389923" y="4391270"/>
            <a:ext cx="5294923" cy="1553308"/>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Autofit/>
          </a:bodyPr>
          <a:lstStyle/>
          <a:p>
            <a:pPr algn="ctr"/>
            <a:r>
              <a:rPr lang="ru-RU" sz="1600" dirty="0">
                <a:latin typeface="+mn-lt"/>
              </a:rPr>
              <a:t>Право автора произведения изобразительного искусства требовать от собственника оригинала произведения предоставления возможности осуществлять право на воспроизведение своего произведения</a:t>
            </a:r>
          </a:p>
          <a:p>
            <a:pPr algn="ctr"/>
            <a:r>
              <a:rPr lang="ru-RU" sz="1200" dirty="0">
                <a:solidFill>
                  <a:srgbClr val="E74AC9"/>
                </a:solidFill>
                <a:latin typeface="+mn-lt"/>
              </a:rPr>
              <a:t>(неотчуждаемо, по наследству не переходит)</a:t>
            </a:r>
          </a:p>
        </p:txBody>
      </p:sp>
      <p:cxnSp>
        <p:nvCxnSpPr>
          <p:cNvPr id="19" name="Прямая со стрелкой 18"/>
          <p:cNvCxnSpPr/>
          <p:nvPr/>
        </p:nvCxnSpPr>
        <p:spPr bwMode="auto">
          <a:xfrm>
            <a:off x="2921000" y="2051189"/>
            <a:ext cx="468923" cy="0"/>
          </a:xfrm>
          <a:prstGeom prst="straightConnector1">
            <a:avLst/>
          </a:prstGeom>
          <a:ln w="38100" cmpd="sng">
            <a:solidFill>
              <a:srgbClr val="FFFFFF"/>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0" name="Прямая со стрелкой 19"/>
          <p:cNvCxnSpPr/>
          <p:nvPr/>
        </p:nvCxnSpPr>
        <p:spPr bwMode="auto">
          <a:xfrm>
            <a:off x="2921000" y="4968281"/>
            <a:ext cx="468923" cy="0"/>
          </a:xfrm>
          <a:prstGeom prst="straightConnector1">
            <a:avLst/>
          </a:prstGeom>
          <a:ln w="38100" cmpd="sng">
            <a:solidFill>
              <a:srgbClr val="FFFFFF"/>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48429026"/>
      </p:ext>
    </p:extLst>
  </p:cSld>
  <p:clrMapOvr>
    <a:masterClrMapping/>
  </p:clrMapOvr>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5"/>
          <p:cNvSpPr>
            <a:spLocks noChangeArrowheads="1"/>
          </p:cNvSpPr>
          <p:nvPr/>
        </p:nvSpPr>
        <p:spPr bwMode="auto">
          <a:xfrm>
            <a:off x="957386" y="224693"/>
            <a:ext cx="7151076" cy="98669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2200" b="1" dirty="0">
                <a:solidFill>
                  <a:schemeClr val="tx2"/>
                </a:solidFill>
                <a:latin typeface="+mn-lt"/>
              </a:rPr>
              <a:t>Объекты интеллектуальных прав </a:t>
            </a:r>
          </a:p>
          <a:p>
            <a:pPr algn="ctr"/>
            <a:r>
              <a:rPr lang="ru-RU" sz="2200" b="1" u="sng" dirty="0">
                <a:solidFill>
                  <a:schemeClr val="tx2"/>
                </a:solidFill>
                <a:latin typeface="+mn-lt"/>
              </a:rPr>
              <a:t>по предоставлению правовой защиты</a:t>
            </a:r>
          </a:p>
        </p:txBody>
      </p:sp>
      <p:sp>
        <p:nvSpPr>
          <p:cNvPr id="10" name="AutoShape 5"/>
          <p:cNvSpPr>
            <a:spLocks noChangeArrowheads="1"/>
          </p:cNvSpPr>
          <p:nvPr/>
        </p:nvSpPr>
        <p:spPr bwMode="auto">
          <a:xfrm>
            <a:off x="434541" y="1853499"/>
            <a:ext cx="3273064" cy="76821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Охраняемые</a:t>
            </a:r>
            <a:endParaRPr lang="ru-RU" dirty="0">
              <a:latin typeface="+mn-lt"/>
            </a:endParaRPr>
          </a:p>
        </p:txBody>
      </p:sp>
      <p:sp>
        <p:nvSpPr>
          <p:cNvPr id="14" name="TextBox 13"/>
          <p:cNvSpPr txBox="1"/>
          <p:nvPr/>
        </p:nvSpPr>
        <p:spPr>
          <a:xfrm>
            <a:off x="8487384" y="548680"/>
            <a:ext cx="827584" cy="492443"/>
          </a:xfrm>
          <a:prstGeom prst="rect">
            <a:avLst/>
          </a:prstGeom>
          <a:noFill/>
        </p:spPr>
        <p:txBody>
          <a:bodyPr wrap="square" rtlCol="0">
            <a:spAutoFit/>
          </a:bodyPr>
          <a:lstStyle/>
          <a:p>
            <a:r>
              <a:rPr lang="ru-RU" sz="2600" b="1" dirty="0">
                <a:solidFill>
                  <a:srgbClr val="40464F"/>
                </a:solidFill>
              </a:rPr>
              <a:t>240</a:t>
            </a:r>
          </a:p>
        </p:txBody>
      </p:sp>
      <p:sp>
        <p:nvSpPr>
          <p:cNvPr id="23" name="AutoShape 5"/>
          <p:cNvSpPr>
            <a:spLocks noChangeArrowheads="1"/>
          </p:cNvSpPr>
          <p:nvPr/>
        </p:nvSpPr>
        <p:spPr bwMode="auto">
          <a:xfrm>
            <a:off x="5214319" y="1853499"/>
            <a:ext cx="3273065" cy="76821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Неохраняемые</a:t>
            </a:r>
            <a:endParaRPr lang="ru-RU" dirty="0">
              <a:latin typeface="+mn-lt"/>
            </a:endParaRPr>
          </a:p>
        </p:txBody>
      </p:sp>
      <p:cxnSp>
        <p:nvCxnSpPr>
          <p:cNvPr id="33" name="Прямая со стрелкой 32"/>
          <p:cNvCxnSpPr>
            <a:endCxn id="10" idx="0"/>
          </p:cNvCxnSpPr>
          <p:nvPr/>
        </p:nvCxnSpPr>
        <p:spPr bwMode="auto">
          <a:xfrm flipH="1">
            <a:off x="2071073" y="1211385"/>
            <a:ext cx="2614251" cy="64211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1" name="Прямая со стрелкой 40"/>
          <p:cNvCxnSpPr>
            <a:endCxn id="23" idx="0"/>
          </p:cNvCxnSpPr>
          <p:nvPr/>
        </p:nvCxnSpPr>
        <p:spPr bwMode="auto">
          <a:xfrm>
            <a:off x="4685324" y="1211385"/>
            <a:ext cx="2165528" cy="64211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50" name="Прямая со стрелкой 49"/>
          <p:cNvCxnSpPr>
            <a:stCxn id="17" idx="2"/>
            <a:endCxn id="18" idx="0"/>
          </p:cNvCxnSpPr>
          <p:nvPr/>
        </p:nvCxnSpPr>
        <p:spPr bwMode="auto">
          <a:xfrm flipH="1">
            <a:off x="2071073" y="4069861"/>
            <a:ext cx="2614251" cy="646055"/>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7" name="AutoShape 5"/>
          <p:cNvSpPr>
            <a:spLocks noChangeArrowheads="1"/>
          </p:cNvSpPr>
          <p:nvPr/>
        </p:nvSpPr>
        <p:spPr bwMode="auto">
          <a:xfrm>
            <a:off x="1109786" y="3083169"/>
            <a:ext cx="7151076" cy="98669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2200" b="1" dirty="0">
                <a:solidFill>
                  <a:schemeClr val="tx2"/>
                </a:solidFill>
                <a:latin typeface="+mn-lt"/>
              </a:rPr>
              <a:t>Объекты интеллектуальных прав </a:t>
            </a:r>
          </a:p>
          <a:p>
            <a:pPr algn="ctr"/>
            <a:r>
              <a:rPr lang="ru-RU" sz="2200" b="1" u="sng" dirty="0">
                <a:solidFill>
                  <a:schemeClr val="tx2"/>
                </a:solidFill>
                <a:latin typeface="+mn-lt"/>
              </a:rPr>
              <a:t>по правовой природе</a:t>
            </a:r>
          </a:p>
        </p:txBody>
      </p:sp>
      <p:sp>
        <p:nvSpPr>
          <p:cNvPr id="18" name="AutoShape 5"/>
          <p:cNvSpPr>
            <a:spLocks noChangeArrowheads="1"/>
          </p:cNvSpPr>
          <p:nvPr/>
        </p:nvSpPr>
        <p:spPr bwMode="auto">
          <a:xfrm>
            <a:off x="434541" y="4715916"/>
            <a:ext cx="3273064" cy="114562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Результаты </a:t>
            </a:r>
          </a:p>
          <a:p>
            <a:pPr algn="ctr"/>
            <a:r>
              <a:rPr lang="ru-RU" b="1" dirty="0">
                <a:latin typeface="+mn-lt"/>
              </a:rPr>
              <a:t>интеллектуальной </a:t>
            </a:r>
          </a:p>
          <a:p>
            <a:pPr algn="ctr"/>
            <a:r>
              <a:rPr lang="ru-RU" b="1" dirty="0">
                <a:latin typeface="+mn-lt"/>
              </a:rPr>
              <a:t>деятельности</a:t>
            </a:r>
            <a:endParaRPr lang="ru-RU" dirty="0">
              <a:latin typeface="+mn-lt"/>
            </a:endParaRPr>
          </a:p>
        </p:txBody>
      </p:sp>
      <p:sp>
        <p:nvSpPr>
          <p:cNvPr id="19" name="AutoShape 5"/>
          <p:cNvSpPr>
            <a:spLocks noChangeArrowheads="1"/>
          </p:cNvSpPr>
          <p:nvPr/>
        </p:nvSpPr>
        <p:spPr bwMode="auto">
          <a:xfrm>
            <a:off x="5214319" y="4715916"/>
            <a:ext cx="3273065" cy="114562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Средства </a:t>
            </a:r>
          </a:p>
          <a:p>
            <a:pPr algn="ctr"/>
            <a:r>
              <a:rPr lang="ru-RU" b="1" dirty="0">
                <a:latin typeface="+mn-lt"/>
              </a:rPr>
              <a:t>индивидуализации</a:t>
            </a:r>
            <a:endParaRPr lang="ru-RU" dirty="0">
              <a:latin typeface="+mn-lt"/>
            </a:endParaRPr>
          </a:p>
        </p:txBody>
      </p:sp>
      <p:cxnSp>
        <p:nvCxnSpPr>
          <p:cNvPr id="22" name="Прямая со стрелкой 21"/>
          <p:cNvCxnSpPr>
            <a:stCxn id="17" idx="2"/>
            <a:endCxn id="19" idx="0"/>
          </p:cNvCxnSpPr>
          <p:nvPr/>
        </p:nvCxnSpPr>
        <p:spPr bwMode="auto">
          <a:xfrm>
            <a:off x="4685324" y="4069861"/>
            <a:ext cx="2165528" cy="646055"/>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78649969"/>
      </p:ext>
    </p:extLst>
  </p:cSld>
  <p:clrMapOvr>
    <a:masterClrMapping/>
  </p:clrMapOvr>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5"/>
          <p:cNvSpPr>
            <a:spLocks noChangeArrowheads="1"/>
          </p:cNvSpPr>
          <p:nvPr/>
        </p:nvSpPr>
        <p:spPr bwMode="auto">
          <a:xfrm>
            <a:off x="957386" y="224692"/>
            <a:ext cx="7151076" cy="1269999"/>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2200" b="1" dirty="0">
                <a:solidFill>
                  <a:schemeClr val="tx2"/>
                </a:solidFill>
                <a:latin typeface="+mn-lt"/>
              </a:rPr>
              <a:t>Объекты интеллектуальных прав </a:t>
            </a:r>
          </a:p>
          <a:p>
            <a:pPr algn="ctr"/>
            <a:r>
              <a:rPr lang="ru-RU" sz="2200" b="1" u="sng" dirty="0">
                <a:solidFill>
                  <a:schemeClr val="tx2"/>
                </a:solidFill>
                <a:latin typeface="+mn-lt"/>
              </a:rPr>
              <a:t>по месту в структуре </a:t>
            </a:r>
          </a:p>
          <a:p>
            <a:pPr algn="ctr"/>
            <a:r>
              <a:rPr lang="ru-RU" sz="2200" b="1" u="sng" dirty="0">
                <a:solidFill>
                  <a:schemeClr val="tx2"/>
                </a:solidFill>
                <a:latin typeface="+mn-lt"/>
              </a:rPr>
              <a:t>права интеллектуальной собственности</a:t>
            </a:r>
          </a:p>
        </p:txBody>
      </p:sp>
      <p:sp>
        <p:nvSpPr>
          <p:cNvPr id="10" name="AutoShape 5"/>
          <p:cNvSpPr>
            <a:spLocks noChangeArrowheads="1"/>
          </p:cNvSpPr>
          <p:nvPr/>
        </p:nvSpPr>
        <p:spPr bwMode="auto">
          <a:xfrm>
            <a:off x="434541" y="2420114"/>
            <a:ext cx="3590382" cy="1468039"/>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Результаты </a:t>
            </a:r>
          </a:p>
          <a:p>
            <a:pPr algn="ctr"/>
            <a:r>
              <a:rPr lang="ru-RU" b="1" dirty="0">
                <a:latin typeface="+mn-lt"/>
              </a:rPr>
              <a:t>художественного творчества</a:t>
            </a:r>
          </a:p>
          <a:p>
            <a:pPr algn="ctr"/>
            <a:endParaRPr lang="ru-RU" b="1" dirty="0">
              <a:latin typeface="+mn-lt"/>
            </a:endParaRPr>
          </a:p>
          <a:p>
            <a:pPr algn="ctr"/>
            <a:r>
              <a:rPr lang="ru-RU" sz="1600" i="1" dirty="0">
                <a:latin typeface="+mn-lt"/>
              </a:rPr>
              <a:t>(произведения литературы, </a:t>
            </a:r>
          </a:p>
          <a:p>
            <a:pPr algn="ctr"/>
            <a:r>
              <a:rPr lang="ru-RU" sz="1600" i="1" dirty="0">
                <a:latin typeface="+mn-lt"/>
              </a:rPr>
              <a:t>искусства, науки и т.п.)</a:t>
            </a:r>
          </a:p>
        </p:txBody>
      </p:sp>
      <p:sp>
        <p:nvSpPr>
          <p:cNvPr id="14" name="TextBox 13"/>
          <p:cNvSpPr txBox="1"/>
          <p:nvPr/>
        </p:nvSpPr>
        <p:spPr>
          <a:xfrm>
            <a:off x="8487384" y="548680"/>
            <a:ext cx="827584" cy="492443"/>
          </a:xfrm>
          <a:prstGeom prst="rect">
            <a:avLst/>
          </a:prstGeom>
          <a:noFill/>
        </p:spPr>
        <p:txBody>
          <a:bodyPr wrap="square" rtlCol="0">
            <a:spAutoFit/>
          </a:bodyPr>
          <a:lstStyle/>
          <a:p>
            <a:r>
              <a:rPr lang="ru-RU" sz="2600" b="1" dirty="0">
                <a:solidFill>
                  <a:srgbClr val="40464F"/>
                </a:solidFill>
              </a:rPr>
              <a:t>241</a:t>
            </a:r>
          </a:p>
        </p:txBody>
      </p:sp>
      <p:sp>
        <p:nvSpPr>
          <p:cNvPr id="23" name="AutoShape 5"/>
          <p:cNvSpPr>
            <a:spLocks noChangeArrowheads="1"/>
          </p:cNvSpPr>
          <p:nvPr/>
        </p:nvSpPr>
        <p:spPr bwMode="auto">
          <a:xfrm>
            <a:off x="5190079" y="2420114"/>
            <a:ext cx="3590382" cy="204442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b="1" dirty="0">
                <a:latin typeface="+mn-lt"/>
              </a:rPr>
              <a:t>Результаты технического и художественно-технического творчества</a:t>
            </a:r>
          </a:p>
          <a:p>
            <a:pPr algn="ctr"/>
            <a:endParaRPr lang="ru-RU" b="1" dirty="0">
              <a:latin typeface="+mn-lt"/>
            </a:endParaRPr>
          </a:p>
          <a:p>
            <a:pPr algn="ctr"/>
            <a:r>
              <a:rPr lang="ru-RU" i="1" dirty="0">
                <a:latin typeface="+mn-lt"/>
              </a:rPr>
              <a:t>(объекты промышленной собственности и т.п.)</a:t>
            </a:r>
          </a:p>
        </p:txBody>
      </p:sp>
      <p:cxnSp>
        <p:nvCxnSpPr>
          <p:cNvPr id="33" name="Прямая со стрелкой 32"/>
          <p:cNvCxnSpPr>
            <a:endCxn id="10" idx="0"/>
          </p:cNvCxnSpPr>
          <p:nvPr/>
        </p:nvCxnSpPr>
        <p:spPr bwMode="auto">
          <a:xfrm flipH="1">
            <a:off x="2229732" y="1494691"/>
            <a:ext cx="2303194" cy="925423"/>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1" name="Прямая со стрелкой 40"/>
          <p:cNvCxnSpPr>
            <a:stCxn id="6" idx="2"/>
            <a:endCxn id="23" idx="0"/>
          </p:cNvCxnSpPr>
          <p:nvPr/>
        </p:nvCxnSpPr>
        <p:spPr bwMode="auto">
          <a:xfrm>
            <a:off x="4532924" y="1494691"/>
            <a:ext cx="2452346" cy="925423"/>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8" name="AutoShape 5"/>
          <p:cNvSpPr>
            <a:spLocks noChangeArrowheads="1"/>
          </p:cNvSpPr>
          <p:nvPr/>
        </p:nvSpPr>
        <p:spPr bwMode="auto">
          <a:xfrm>
            <a:off x="2740343" y="4826950"/>
            <a:ext cx="3590382" cy="149374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Средства индивидуализации</a:t>
            </a:r>
          </a:p>
          <a:p>
            <a:pPr algn="ctr"/>
            <a:endParaRPr lang="ru-RU" b="1" dirty="0">
              <a:latin typeface="+mn-lt"/>
            </a:endParaRPr>
          </a:p>
          <a:p>
            <a:pPr algn="ctr"/>
            <a:r>
              <a:rPr lang="ru-RU" sz="1600" i="1" dirty="0">
                <a:latin typeface="+mn-lt"/>
              </a:rPr>
              <a:t>(товарные знаки, </a:t>
            </a:r>
          </a:p>
          <a:p>
            <a:pPr algn="ctr"/>
            <a:r>
              <a:rPr lang="ru-RU" sz="1600" i="1" dirty="0">
                <a:latin typeface="+mn-lt"/>
              </a:rPr>
              <a:t>фирменные наименования и т.п.)</a:t>
            </a:r>
          </a:p>
        </p:txBody>
      </p:sp>
      <p:cxnSp>
        <p:nvCxnSpPr>
          <p:cNvPr id="24" name="Прямая со стрелкой 23"/>
          <p:cNvCxnSpPr>
            <a:endCxn id="18" idx="0"/>
          </p:cNvCxnSpPr>
          <p:nvPr/>
        </p:nvCxnSpPr>
        <p:spPr bwMode="auto">
          <a:xfrm>
            <a:off x="4535534" y="1494691"/>
            <a:ext cx="0" cy="3332259"/>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07489019"/>
      </p:ext>
    </p:extLst>
  </p:cSld>
  <p:clrMapOvr>
    <a:masterClrMapping/>
  </p:clrMapOvr>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5"/>
          <p:cNvSpPr>
            <a:spLocks noChangeArrowheads="1"/>
          </p:cNvSpPr>
          <p:nvPr/>
        </p:nvSpPr>
        <p:spPr bwMode="auto">
          <a:xfrm>
            <a:off x="957386" y="224692"/>
            <a:ext cx="7151076" cy="1269999"/>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2200" b="1" dirty="0">
                <a:solidFill>
                  <a:schemeClr val="tx2"/>
                </a:solidFill>
                <a:latin typeface="+mn-lt"/>
              </a:rPr>
              <a:t>Объекты интеллектуальных прав </a:t>
            </a:r>
          </a:p>
          <a:p>
            <a:pPr algn="ctr"/>
            <a:r>
              <a:rPr lang="ru-RU" sz="2200" b="1" u="sng" dirty="0">
                <a:solidFill>
                  <a:schemeClr val="tx2"/>
                </a:solidFill>
                <a:latin typeface="+mn-lt"/>
              </a:rPr>
              <a:t>по правовому режиму</a:t>
            </a:r>
          </a:p>
        </p:txBody>
      </p:sp>
      <p:sp>
        <p:nvSpPr>
          <p:cNvPr id="10" name="AutoShape 5"/>
          <p:cNvSpPr>
            <a:spLocks noChangeArrowheads="1"/>
          </p:cNvSpPr>
          <p:nvPr/>
        </p:nvSpPr>
        <p:spPr bwMode="auto">
          <a:xfrm>
            <a:off x="434541" y="2420115"/>
            <a:ext cx="3590382" cy="105773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Результаты </a:t>
            </a:r>
          </a:p>
          <a:p>
            <a:pPr algn="ctr"/>
            <a:r>
              <a:rPr lang="ru-RU" b="1" dirty="0">
                <a:latin typeface="+mn-lt"/>
              </a:rPr>
              <a:t>творческой деятельности</a:t>
            </a:r>
          </a:p>
        </p:txBody>
      </p:sp>
      <p:sp>
        <p:nvSpPr>
          <p:cNvPr id="14" name="TextBox 13"/>
          <p:cNvSpPr txBox="1"/>
          <p:nvPr/>
        </p:nvSpPr>
        <p:spPr>
          <a:xfrm>
            <a:off x="8487384" y="548680"/>
            <a:ext cx="827584" cy="492443"/>
          </a:xfrm>
          <a:prstGeom prst="rect">
            <a:avLst/>
          </a:prstGeom>
          <a:noFill/>
        </p:spPr>
        <p:txBody>
          <a:bodyPr wrap="square" rtlCol="0">
            <a:spAutoFit/>
          </a:bodyPr>
          <a:lstStyle/>
          <a:p>
            <a:r>
              <a:rPr lang="ru-RU" sz="2600" b="1" dirty="0">
                <a:solidFill>
                  <a:srgbClr val="40464F"/>
                </a:solidFill>
              </a:rPr>
              <a:t>242</a:t>
            </a:r>
          </a:p>
        </p:txBody>
      </p:sp>
      <p:sp>
        <p:nvSpPr>
          <p:cNvPr id="23" name="AutoShape 5"/>
          <p:cNvSpPr>
            <a:spLocks noChangeArrowheads="1"/>
          </p:cNvSpPr>
          <p:nvPr/>
        </p:nvSpPr>
        <p:spPr bwMode="auto">
          <a:xfrm>
            <a:off x="5190079" y="2420114"/>
            <a:ext cx="3590382" cy="105773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92500" lnSpcReduction="20000"/>
          </a:bodyPr>
          <a:lstStyle/>
          <a:p>
            <a:pPr algn="ctr"/>
            <a:r>
              <a:rPr lang="ru-RU" b="1" dirty="0">
                <a:latin typeface="+mn-lt"/>
              </a:rPr>
              <a:t>Результаты интеллектуальной деятельности, охраняемые смежными правами</a:t>
            </a:r>
          </a:p>
        </p:txBody>
      </p:sp>
      <p:cxnSp>
        <p:nvCxnSpPr>
          <p:cNvPr id="33" name="Прямая со стрелкой 32"/>
          <p:cNvCxnSpPr>
            <a:endCxn id="10" idx="0"/>
          </p:cNvCxnSpPr>
          <p:nvPr/>
        </p:nvCxnSpPr>
        <p:spPr bwMode="auto">
          <a:xfrm flipH="1">
            <a:off x="2229732" y="1494691"/>
            <a:ext cx="2303194" cy="92542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1" name="Прямая со стрелкой 40"/>
          <p:cNvCxnSpPr>
            <a:stCxn id="6" idx="2"/>
            <a:endCxn id="23" idx="0"/>
          </p:cNvCxnSpPr>
          <p:nvPr/>
        </p:nvCxnSpPr>
        <p:spPr bwMode="auto">
          <a:xfrm>
            <a:off x="4532924" y="1494691"/>
            <a:ext cx="2452346" cy="925423"/>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8" name="AutoShape 5"/>
          <p:cNvSpPr>
            <a:spLocks noChangeArrowheads="1"/>
          </p:cNvSpPr>
          <p:nvPr/>
        </p:nvSpPr>
        <p:spPr bwMode="auto">
          <a:xfrm>
            <a:off x="508001" y="5094654"/>
            <a:ext cx="4569653" cy="1025768"/>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Нетипичные результаты </a:t>
            </a:r>
          </a:p>
          <a:p>
            <a:pPr algn="ctr"/>
            <a:r>
              <a:rPr lang="ru-RU" b="1" dirty="0">
                <a:latin typeface="+mn-lt"/>
              </a:rPr>
              <a:t>интеллектуальной деятельности</a:t>
            </a:r>
          </a:p>
        </p:txBody>
      </p:sp>
      <p:cxnSp>
        <p:nvCxnSpPr>
          <p:cNvPr id="24" name="Прямая со стрелкой 23"/>
          <p:cNvCxnSpPr/>
          <p:nvPr/>
        </p:nvCxnSpPr>
        <p:spPr bwMode="auto">
          <a:xfrm flipH="1">
            <a:off x="4532924" y="1494691"/>
            <a:ext cx="2" cy="3599963"/>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2" name="AutoShape 5"/>
          <p:cNvSpPr>
            <a:spLocks noChangeArrowheads="1"/>
          </p:cNvSpPr>
          <p:nvPr/>
        </p:nvSpPr>
        <p:spPr bwMode="auto">
          <a:xfrm>
            <a:off x="434541" y="3769218"/>
            <a:ext cx="3590382" cy="105773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92500" lnSpcReduction="20000"/>
          </a:bodyPr>
          <a:lstStyle/>
          <a:p>
            <a:pPr algn="ctr"/>
            <a:r>
              <a:rPr lang="ru-RU" b="1" dirty="0">
                <a:latin typeface="+mn-lt"/>
              </a:rPr>
              <a:t>Результаты </a:t>
            </a:r>
          </a:p>
          <a:p>
            <a:pPr algn="ctr"/>
            <a:r>
              <a:rPr lang="ru-RU" b="1" dirty="0">
                <a:latin typeface="+mn-lt"/>
              </a:rPr>
              <a:t>творческой деятельности, охраняемые патентным правом</a:t>
            </a:r>
          </a:p>
        </p:txBody>
      </p:sp>
      <p:sp>
        <p:nvSpPr>
          <p:cNvPr id="13" name="AutoShape 5"/>
          <p:cNvSpPr>
            <a:spLocks noChangeArrowheads="1"/>
          </p:cNvSpPr>
          <p:nvPr/>
        </p:nvSpPr>
        <p:spPr bwMode="auto">
          <a:xfrm>
            <a:off x="5190079" y="3700834"/>
            <a:ext cx="3590382" cy="1779704"/>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92500" lnSpcReduction="10000"/>
          </a:bodyPr>
          <a:lstStyle/>
          <a:p>
            <a:pPr algn="ctr"/>
            <a:r>
              <a:rPr lang="ru-RU" b="1" dirty="0">
                <a:latin typeface="+mn-lt"/>
              </a:rPr>
              <a:t>Результаты интеллектуальной деятельности, направленные на индивидуализацию субъектов гражданского оборота, продукции и т.п.</a:t>
            </a:r>
          </a:p>
        </p:txBody>
      </p:sp>
      <p:cxnSp>
        <p:nvCxnSpPr>
          <p:cNvPr id="19" name="Прямая со стрелкой 18"/>
          <p:cNvCxnSpPr>
            <a:endCxn id="12" idx="3"/>
          </p:cNvCxnSpPr>
          <p:nvPr/>
        </p:nvCxnSpPr>
        <p:spPr bwMode="auto">
          <a:xfrm flipH="1">
            <a:off x="4024923" y="1494691"/>
            <a:ext cx="508001" cy="2803393"/>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2" name="Прямая со стрелкой 21"/>
          <p:cNvCxnSpPr>
            <a:endCxn id="13" idx="1"/>
          </p:cNvCxnSpPr>
          <p:nvPr/>
        </p:nvCxnSpPr>
        <p:spPr bwMode="auto">
          <a:xfrm>
            <a:off x="4532926" y="1494691"/>
            <a:ext cx="657153" cy="3095995"/>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37507381"/>
      </p:ext>
    </p:extLst>
  </p:cSld>
  <p:clrMapOvr>
    <a:masterClrMapping/>
  </p:clrMapOvr>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5"/>
          <p:cNvSpPr>
            <a:spLocks noChangeArrowheads="1"/>
          </p:cNvSpPr>
          <p:nvPr/>
        </p:nvSpPr>
        <p:spPr bwMode="auto">
          <a:xfrm>
            <a:off x="957386" y="224693"/>
            <a:ext cx="7151076" cy="98669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2200" b="1" dirty="0">
                <a:solidFill>
                  <a:schemeClr val="tx2"/>
                </a:solidFill>
                <a:latin typeface="+mn-lt"/>
              </a:rPr>
              <a:t>Объекты интеллектуальных прав </a:t>
            </a:r>
          </a:p>
          <a:p>
            <a:pPr algn="ctr"/>
            <a:r>
              <a:rPr lang="ru-RU" sz="2200" b="1" u="sng" dirty="0">
                <a:solidFill>
                  <a:schemeClr val="tx2"/>
                </a:solidFill>
                <a:latin typeface="+mn-lt"/>
              </a:rPr>
              <a:t>по направленности правовой защиты</a:t>
            </a:r>
          </a:p>
        </p:txBody>
      </p:sp>
      <p:sp>
        <p:nvSpPr>
          <p:cNvPr id="10" name="AutoShape 5"/>
          <p:cNvSpPr>
            <a:spLocks noChangeArrowheads="1"/>
          </p:cNvSpPr>
          <p:nvPr/>
        </p:nvSpPr>
        <p:spPr bwMode="auto">
          <a:xfrm>
            <a:off x="434541" y="1853499"/>
            <a:ext cx="3443844" cy="76821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Объекты </a:t>
            </a:r>
          </a:p>
          <a:p>
            <a:pPr algn="ctr"/>
            <a:r>
              <a:rPr lang="ru-RU" b="1" dirty="0">
                <a:latin typeface="+mn-lt"/>
              </a:rPr>
              <a:t>с охраняемой формой</a:t>
            </a:r>
            <a:endParaRPr lang="ru-RU" dirty="0">
              <a:latin typeface="+mn-lt"/>
            </a:endParaRPr>
          </a:p>
        </p:txBody>
      </p:sp>
      <p:sp>
        <p:nvSpPr>
          <p:cNvPr id="14" name="TextBox 13"/>
          <p:cNvSpPr txBox="1"/>
          <p:nvPr/>
        </p:nvSpPr>
        <p:spPr>
          <a:xfrm>
            <a:off x="8487384" y="548680"/>
            <a:ext cx="827584" cy="492443"/>
          </a:xfrm>
          <a:prstGeom prst="rect">
            <a:avLst/>
          </a:prstGeom>
          <a:noFill/>
        </p:spPr>
        <p:txBody>
          <a:bodyPr wrap="square" rtlCol="0">
            <a:spAutoFit/>
          </a:bodyPr>
          <a:lstStyle/>
          <a:p>
            <a:r>
              <a:rPr lang="ru-RU" sz="2600" b="1" dirty="0">
                <a:solidFill>
                  <a:srgbClr val="40464F"/>
                </a:solidFill>
              </a:rPr>
              <a:t>243</a:t>
            </a:r>
          </a:p>
        </p:txBody>
      </p:sp>
      <p:sp>
        <p:nvSpPr>
          <p:cNvPr id="23" name="AutoShape 5"/>
          <p:cNvSpPr>
            <a:spLocks noChangeArrowheads="1"/>
          </p:cNvSpPr>
          <p:nvPr/>
        </p:nvSpPr>
        <p:spPr bwMode="auto">
          <a:xfrm>
            <a:off x="5011615" y="1853499"/>
            <a:ext cx="3475769" cy="881886"/>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Объекты </a:t>
            </a:r>
          </a:p>
          <a:p>
            <a:pPr algn="ctr"/>
            <a:r>
              <a:rPr lang="ru-RU" b="1" dirty="0">
                <a:latin typeface="+mn-lt"/>
              </a:rPr>
              <a:t>с охраняемым содержанием</a:t>
            </a:r>
            <a:endParaRPr lang="ru-RU" dirty="0">
              <a:latin typeface="+mn-lt"/>
            </a:endParaRPr>
          </a:p>
        </p:txBody>
      </p:sp>
      <p:cxnSp>
        <p:nvCxnSpPr>
          <p:cNvPr id="33" name="Прямая со стрелкой 32"/>
          <p:cNvCxnSpPr>
            <a:endCxn id="10" idx="0"/>
          </p:cNvCxnSpPr>
          <p:nvPr/>
        </p:nvCxnSpPr>
        <p:spPr bwMode="auto">
          <a:xfrm flipH="1">
            <a:off x="2156463" y="1211385"/>
            <a:ext cx="2528862" cy="64211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1" name="Прямая со стрелкой 40"/>
          <p:cNvCxnSpPr>
            <a:endCxn id="23" idx="0"/>
          </p:cNvCxnSpPr>
          <p:nvPr/>
        </p:nvCxnSpPr>
        <p:spPr bwMode="auto">
          <a:xfrm>
            <a:off x="4685324" y="1211385"/>
            <a:ext cx="2064176" cy="64211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50" name="Прямая со стрелкой 49"/>
          <p:cNvCxnSpPr>
            <a:stCxn id="17" idx="2"/>
            <a:endCxn id="18" idx="0"/>
          </p:cNvCxnSpPr>
          <p:nvPr/>
        </p:nvCxnSpPr>
        <p:spPr bwMode="auto">
          <a:xfrm flipH="1">
            <a:off x="2071073" y="4069861"/>
            <a:ext cx="2614251" cy="646055"/>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7" name="AutoShape 5"/>
          <p:cNvSpPr>
            <a:spLocks noChangeArrowheads="1"/>
          </p:cNvSpPr>
          <p:nvPr/>
        </p:nvSpPr>
        <p:spPr bwMode="auto">
          <a:xfrm>
            <a:off x="1109786" y="3083169"/>
            <a:ext cx="7151076" cy="98669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2200" b="1" dirty="0">
                <a:solidFill>
                  <a:schemeClr val="tx2"/>
                </a:solidFill>
                <a:latin typeface="+mn-lt"/>
              </a:rPr>
              <a:t>Объекты интеллектуальных прав </a:t>
            </a:r>
          </a:p>
          <a:p>
            <a:pPr algn="ctr"/>
            <a:r>
              <a:rPr lang="ru-RU" sz="2200" b="1" u="sng" dirty="0">
                <a:solidFill>
                  <a:schemeClr val="tx2"/>
                </a:solidFill>
                <a:latin typeface="+mn-lt"/>
              </a:rPr>
              <a:t>по сроку действия</a:t>
            </a:r>
          </a:p>
        </p:txBody>
      </p:sp>
      <p:sp>
        <p:nvSpPr>
          <p:cNvPr id="18" name="AutoShape 5"/>
          <p:cNvSpPr>
            <a:spLocks noChangeArrowheads="1"/>
          </p:cNvSpPr>
          <p:nvPr/>
        </p:nvSpPr>
        <p:spPr bwMode="auto">
          <a:xfrm>
            <a:off x="434541" y="4715916"/>
            <a:ext cx="3273064" cy="114562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С установленным </a:t>
            </a:r>
          </a:p>
          <a:p>
            <a:pPr algn="ctr"/>
            <a:r>
              <a:rPr lang="ru-RU" b="1" dirty="0">
                <a:latin typeface="+mn-lt"/>
              </a:rPr>
              <a:t>сроком действия</a:t>
            </a:r>
            <a:endParaRPr lang="ru-RU" dirty="0">
              <a:latin typeface="+mn-lt"/>
            </a:endParaRPr>
          </a:p>
        </p:txBody>
      </p:sp>
      <p:sp>
        <p:nvSpPr>
          <p:cNvPr id="19" name="AutoShape 5"/>
          <p:cNvSpPr>
            <a:spLocks noChangeArrowheads="1"/>
          </p:cNvSpPr>
          <p:nvPr/>
        </p:nvSpPr>
        <p:spPr bwMode="auto">
          <a:xfrm>
            <a:off x="5214319" y="4715916"/>
            <a:ext cx="3273065" cy="114562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Без установленного </a:t>
            </a:r>
          </a:p>
          <a:p>
            <a:pPr algn="ctr"/>
            <a:r>
              <a:rPr lang="ru-RU" b="1" dirty="0">
                <a:latin typeface="+mn-lt"/>
              </a:rPr>
              <a:t>срока действия</a:t>
            </a:r>
            <a:endParaRPr lang="ru-RU" dirty="0">
              <a:latin typeface="+mn-lt"/>
            </a:endParaRPr>
          </a:p>
        </p:txBody>
      </p:sp>
      <p:cxnSp>
        <p:nvCxnSpPr>
          <p:cNvPr id="22" name="Прямая со стрелкой 21"/>
          <p:cNvCxnSpPr>
            <a:stCxn id="17" idx="2"/>
            <a:endCxn id="19" idx="0"/>
          </p:cNvCxnSpPr>
          <p:nvPr/>
        </p:nvCxnSpPr>
        <p:spPr bwMode="auto">
          <a:xfrm>
            <a:off x="4685324" y="4069861"/>
            <a:ext cx="2165528" cy="646055"/>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17472753"/>
      </p:ext>
    </p:extLst>
  </p:cSld>
  <p:clrMapOvr>
    <a:masterClrMapping/>
  </p:clrMapOvr>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5"/>
          <p:cNvSpPr>
            <a:spLocks noChangeArrowheads="1"/>
          </p:cNvSpPr>
          <p:nvPr/>
        </p:nvSpPr>
        <p:spPr bwMode="auto">
          <a:xfrm>
            <a:off x="957386" y="224692"/>
            <a:ext cx="7151076" cy="1269999"/>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sz="2200" b="1" dirty="0">
                <a:solidFill>
                  <a:schemeClr val="tx2"/>
                </a:solidFill>
                <a:latin typeface="+mn-lt"/>
              </a:rPr>
              <a:t>Объекты интеллектуальных прав </a:t>
            </a:r>
          </a:p>
          <a:p>
            <a:pPr algn="ctr"/>
            <a:r>
              <a:rPr lang="ru-RU" sz="2200" b="1" u="sng" dirty="0">
                <a:solidFill>
                  <a:schemeClr val="tx2"/>
                </a:solidFill>
                <a:latin typeface="+mn-lt"/>
              </a:rPr>
              <a:t>по объему предоставляемых </a:t>
            </a:r>
          </a:p>
          <a:p>
            <a:pPr algn="ctr"/>
            <a:r>
              <a:rPr lang="ru-RU" sz="2200" b="1" u="sng" dirty="0">
                <a:solidFill>
                  <a:schemeClr val="tx2"/>
                </a:solidFill>
                <a:latin typeface="+mn-lt"/>
              </a:rPr>
              <a:t>интеллектуальных прав</a:t>
            </a:r>
          </a:p>
        </p:txBody>
      </p:sp>
      <p:sp>
        <p:nvSpPr>
          <p:cNvPr id="10" name="AutoShape 5"/>
          <p:cNvSpPr>
            <a:spLocks noChangeArrowheads="1"/>
          </p:cNvSpPr>
          <p:nvPr/>
        </p:nvSpPr>
        <p:spPr bwMode="auto">
          <a:xfrm>
            <a:off x="146538" y="2420115"/>
            <a:ext cx="3976077" cy="105773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r>
              <a:rPr lang="ru-RU" b="1" dirty="0">
                <a:latin typeface="+mn-lt"/>
              </a:rPr>
              <a:t>Объекты, на которые возникает </a:t>
            </a:r>
          </a:p>
          <a:p>
            <a:pPr algn="ctr"/>
            <a:r>
              <a:rPr lang="ru-RU" b="1" dirty="0">
                <a:latin typeface="+mn-lt"/>
              </a:rPr>
              <a:t>весь комплекс </a:t>
            </a:r>
          </a:p>
          <a:p>
            <a:pPr algn="ctr"/>
            <a:r>
              <a:rPr lang="ru-RU" b="1" dirty="0">
                <a:latin typeface="+mn-lt"/>
              </a:rPr>
              <a:t>интеллектуальных прав</a:t>
            </a:r>
          </a:p>
        </p:txBody>
      </p:sp>
      <p:sp>
        <p:nvSpPr>
          <p:cNvPr id="14" name="TextBox 13"/>
          <p:cNvSpPr txBox="1"/>
          <p:nvPr/>
        </p:nvSpPr>
        <p:spPr>
          <a:xfrm>
            <a:off x="8487384" y="548680"/>
            <a:ext cx="827584" cy="492443"/>
          </a:xfrm>
          <a:prstGeom prst="rect">
            <a:avLst/>
          </a:prstGeom>
          <a:noFill/>
        </p:spPr>
        <p:txBody>
          <a:bodyPr wrap="square" rtlCol="0">
            <a:spAutoFit/>
          </a:bodyPr>
          <a:lstStyle/>
          <a:p>
            <a:r>
              <a:rPr lang="ru-RU" sz="2600" b="1" dirty="0">
                <a:solidFill>
                  <a:srgbClr val="40464F"/>
                </a:solidFill>
              </a:rPr>
              <a:t>244</a:t>
            </a:r>
          </a:p>
        </p:txBody>
      </p:sp>
      <p:sp>
        <p:nvSpPr>
          <p:cNvPr id="23" name="AutoShape 5"/>
          <p:cNvSpPr>
            <a:spLocks noChangeArrowheads="1"/>
          </p:cNvSpPr>
          <p:nvPr/>
        </p:nvSpPr>
        <p:spPr bwMode="auto">
          <a:xfrm>
            <a:off x="5077653" y="2332192"/>
            <a:ext cx="3822115" cy="114565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fontScale="92500"/>
          </a:bodyPr>
          <a:lstStyle/>
          <a:p>
            <a:pPr algn="ctr"/>
            <a:r>
              <a:rPr lang="ru-RU" b="1" dirty="0"/>
              <a:t>Объекты, на которые возникает  исключительное право </a:t>
            </a:r>
          </a:p>
          <a:p>
            <a:pPr algn="ctr"/>
            <a:r>
              <a:rPr lang="ru-RU" b="1" dirty="0"/>
              <a:t>и иные права </a:t>
            </a:r>
          </a:p>
        </p:txBody>
      </p:sp>
      <p:cxnSp>
        <p:nvCxnSpPr>
          <p:cNvPr id="33" name="Прямая со стрелкой 32"/>
          <p:cNvCxnSpPr>
            <a:endCxn id="10" idx="0"/>
          </p:cNvCxnSpPr>
          <p:nvPr/>
        </p:nvCxnSpPr>
        <p:spPr bwMode="auto">
          <a:xfrm flipH="1">
            <a:off x="2134577" y="1494691"/>
            <a:ext cx="2398350" cy="92542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41" name="Прямая со стрелкой 40"/>
          <p:cNvCxnSpPr>
            <a:stCxn id="6" idx="2"/>
            <a:endCxn id="23" idx="0"/>
          </p:cNvCxnSpPr>
          <p:nvPr/>
        </p:nvCxnSpPr>
        <p:spPr bwMode="auto">
          <a:xfrm>
            <a:off x="4532924" y="1494691"/>
            <a:ext cx="2455787" cy="837501"/>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4" name="Прямая со стрелкой 23"/>
          <p:cNvCxnSpPr/>
          <p:nvPr/>
        </p:nvCxnSpPr>
        <p:spPr bwMode="auto">
          <a:xfrm flipH="1">
            <a:off x="4464538" y="1494691"/>
            <a:ext cx="68388" cy="2714142"/>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2" name="AutoShape 5"/>
          <p:cNvSpPr>
            <a:spLocks noChangeArrowheads="1"/>
          </p:cNvSpPr>
          <p:nvPr/>
        </p:nvSpPr>
        <p:spPr bwMode="auto">
          <a:xfrm>
            <a:off x="2466728" y="4286987"/>
            <a:ext cx="3976077" cy="105773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square" anchor="ctr">
            <a:normAutofit/>
          </a:bodyPr>
          <a:lstStyle/>
          <a:p>
            <a:pPr algn="ctr"/>
            <a:r>
              <a:rPr lang="ru-RU" b="1" dirty="0"/>
              <a:t>Объекты, на которые возникает </a:t>
            </a:r>
          </a:p>
          <a:p>
            <a:pPr algn="ctr"/>
            <a:r>
              <a:rPr lang="ru-RU" b="1" dirty="0">
                <a:latin typeface="+mn-lt"/>
              </a:rPr>
              <a:t> только исключительное право</a:t>
            </a:r>
          </a:p>
        </p:txBody>
      </p:sp>
    </p:spTree>
    <p:extLst>
      <p:ext uri="{BB962C8B-B14F-4D97-AF65-F5344CB8AC3E}">
        <p14:creationId xmlns:p14="http://schemas.microsoft.com/office/powerpoint/2010/main" val="2525469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268760"/>
            <a:ext cx="7931224" cy="4824536"/>
          </a:xfrm>
          <a:solidFill>
            <a:srgbClr val="40464F"/>
          </a:solidFill>
          <a:ln w="38100">
            <a:solidFill>
              <a:srgbClr val="869AA9"/>
            </a:solidFill>
            <a:prstDash val="dash"/>
          </a:ln>
          <a:scene3d>
            <a:camera prst="orthographicFront"/>
            <a:lightRig rig="threePt" dir="t"/>
          </a:scene3d>
          <a:sp3d>
            <a:bevelT prst="convex"/>
          </a:sp3d>
        </p:spPr>
        <p:txBody>
          <a:bodyPr>
            <a:normAutofit fontScale="90000"/>
          </a:bodyPr>
          <a:lstStyle/>
          <a:p>
            <a:pPr algn="ctr"/>
            <a:r>
              <a:rPr lang="ru-RU" sz="2800" b="1" u="sng" dirty="0">
                <a:solidFill>
                  <a:srgbClr val="FF8600"/>
                </a:solidFill>
                <a:effectLst>
                  <a:outerShdw blurRad="38100" dist="38100" dir="2700000" algn="tl">
                    <a:srgbClr val="000000">
                      <a:alpha val="43137"/>
                    </a:srgbClr>
                  </a:outerShdw>
                </a:effectLst>
                <a:latin typeface="+mn-lt"/>
              </a:rPr>
              <a:t>Гражданско-правовой договор </a:t>
            </a:r>
            <a:r>
              <a:rPr lang="ru-RU" sz="2800" dirty="0">
                <a:solidFill>
                  <a:srgbClr val="FF8600"/>
                </a:solidFill>
                <a:effectLst>
                  <a:outerShdw blurRad="38100" dist="38100" dir="2700000" algn="tl">
                    <a:srgbClr val="000000">
                      <a:alpha val="43137"/>
                    </a:srgbClr>
                  </a:outerShdw>
                </a:effectLst>
                <a:latin typeface="+mn-lt"/>
              </a:rPr>
              <a:t>– </a:t>
            </a:r>
            <a:r>
              <a:rPr lang="ru-RU" sz="2800" dirty="0">
                <a:effectLst>
                  <a:outerShdw blurRad="38100" dist="38100" dir="2700000" algn="tl">
                    <a:srgbClr val="000000">
                      <a:alpha val="43137"/>
                    </a:srgbClr>
                  </a:outerShdw>
                </a:effectLst>
                <a:latin typeface="+mn-lt"/>
              </a:rPr>
              <a:t/>
            </a:r>
            <a:br>
              <a:rPr lang="ru-RU" sz="2800" dirty="0">
                <a:effectLst>
                  <a:outerShdw blurRad="38100" dist="38100" dir="2700000" algn="tl">
                    <a:srgbClr val="000000">
                      <a:alpha val="43137"/>
                    </a:srgbClr>
                  </a:outerShdw>
                </a:effectLst>
                <a:latin typeface="+mn-lt"/>
              </a:rPr>
            </a:br>
            <a:r>
              <a:rPr lang="ru-RU" sz="2800" dirty="0">
                <a:effectLst>
                  <a:outerShdw blurRad="38100" dist="38100" dir="2700000" algn="tl">
                    <a:srgbClr val="000000">
                      <a:alpha val="43137"/>
                    </a:srgbClr>
                  </a:outerShdw>
                </a:effectLst>
                <a:latin typeface="+mn-lt"/>
              </a:rPr>
              <a:t/>
            </a:r>
            <a:br>
              <a:rPr lang="ru-RU" sz="2800" dirty="0">
                <a:effectLst>
                  <a:outerShdw blurRad="38100" dist="38100" dir="2700000" algn="tl">
                    <a:srgbClr val="000000">
                      <a:alpha val="43137"/>
                    </a:srgbClr>
                  </a:outerShdw>
                </a:effectLst>
                <a:latin typeface="+mn-lt"/>
              </a:rPr>
            </a:br>
            <a:r>
              <a:rPr lang="ru-RU" sz="2800" dirty="0">
                <a:solidFill>
                  <a:schemeClr val="tx1"/>
                </a:solidFill>
                <a:effectLst>
                  <a:outerShdw blurRad="38100" dist="38100" dir="2700000" algn="tl">
                    <a:srgbClr val="000000">
                      <a:alpha val="43137"/>
                    </a:srgbClr>
                  </a:outerShdw>
                </a:effectLst>
                <a:latin typeface="+mn-lt"/>
              </a:rPr>
              <a:t>соглашение двух или нескольких лиц об установлении, изменении или прекращении гражданских прав и обязанностей </a:t>
            </a:r>
            <a:br>
              <a:rPr lang="ru-RU" sz="2800" dirty="0">
                <a:solidFill>
                  <a:schemeClr val="tx1"/>
                </a:solidFill>
                <a:effectLst>
                  <a:outerShdw blurRad="38100" dist="38100" dir="2700000" algn="tl">
                    <a:srgbClr val="000000">
                      <a:alpha val="43137"/>
                    </a:srgbClr>
                  </a:outerShdw>
                </a:effectLst>
                <a:latin typeface="+mn-lt"/>
              </a:rPr>
            </a:br>
            <a:r>
              <a:rPr lang="ru-RU" sz="2800" dirty="0">
                <a:solidFill>
                  <a:schemeClr val="tx1"/>
                </a:solidFill>
                <a:effectLst>
                  <a:outerShdw blurRad="38100" dist="38100" dir="2700000" algn="tl">
                    <a:srgbClr val="000000">
                      <a:alpha val="43137"/>
                    </a:srgbClr>
                  </a:outerShdw>
                </a:effectLst>
                <a:latin typeface="+mn-lt"/>
              </a:rPr>
              <a:t>(ст. </a:t>
            </a:r>
            <a:r>
              <a:rPr lang="ru-RU" sz="2800" dirty="0" smtClean="0">
                <a:solidFill>
                  <a:schemeClr val="tx1"/>
                </a:solidFill>
                <a:effectLst>
                  <a:outerShdw blurRad="38100" dist="38100" dir="2700000" algn="tl">
                    <a:srgbClr val="000000">
                      <a:alpha val="43137"/>
                    </a:srgbClr>
                  </a:outerShdw>
                </a:effectLst>
                <a:latin typeface="+mn-lt"/>
              </a:rPr>
              <a:t>522 </a:t>
            </a:r>
            <a:r>
              <a:rPr lang="ru-RU" sz="2800" dirty="0">
                <a:solidFill>
                  <a:schemeClr val="tx1"/>
                </a:solidFill>
                <a:effectLst>
                  <a:outerShdw blurRad="38100" dist="38100" dir="2700000" algn="tl">
                    <a:srgbClr val="000000">
                      <a:alpha val="43137"/>
                    </a:srgbClr>
                  </a:outerShdw>
                </a:effectLst>
                <a:latin typeface="+mn-lt"/>
              </a:rPr>
              <a:t>ГК </a:t>
            </a:r>
            <a:r>
              <a:rPr lang="ru-RU" sz="2800" dirty="0" smtClean="0">
                <a:solidFill>
                  <a:schemeClr val="tx1"/>
                </a:solidFill>
                <a:effectLst>
                  <a:outerShdw blurRad="38100" dist="38100" dir="2700000" algn="tl">
                    <a:srgbClr val="000000">
                      <a:alpha val="43137"/>
                    </a:srgbClr>
                  </a:outerShdw>
                </a:effectLst>
                <a:latin typeface="+mn-lt"/>
              </a:rPr>
              <a:t>Д/НР)</a:t>
            </a:r>
            <a:r>
              <a:rPr lang="ru-RU" sz="2800" dirty="0">
                <a:solidFill>
                  <a:schemeClr val="tx1"/>
                </a:solidFill>
                <a:effectLst>
                  <a:outerShdw blurRad="38100" dist="38100" dir="2700000" algn="tl">
                    <a:srgbClr val="000000">
                      <a:alpha val="43137"/>
                    </a:srgbClr>
                  </a:outerShdw>
                </a:effectLst>
                <a:latin typeface="+mn-lt"/>
              </a:rPr>
              <a:t/>
            </a:r>
            <a:br>
              <a:rPr lang="ru-RU" sz="2800" dirty="0">
                <a:solidFill>
                  <a:schemeClr val="tx1"/>
                </a:solidFill>
                <a:effectLst>
                  <a:outerShdw blurRad="38100" dist="38100" dir="2700000" algn="tl">
                    <a:srgbClr val="000000">
                      <a:alpha val="43137"/>
                    </a:srgbClr>
                  </a:outerShdw>
                </a:effectLst>
                <a:latin typeface="+mn-lt"/>
              </a:rPr>
            </a:br>
            <a:r>
              <a:rPr lang="ru-RU" sz="2800" dirty="0">
                <a:effectLst>
                  <a:outerShdw blurRad="38100" dist="38100" dir="2700000" algn="tl">
                    <a:srgbClr val="000000">
                      <a:alpha val="43137"/>
                    </a:srgbClr>
                  </a:outerShdw>
                </a:effectLst>
                <a:latin typeface="+mn-lt"/>
              </a:rPr>
              <a:t/>
            </a:r>
            <a:br>
              <a:rPr lang="ru-RU" sz="2800" dirty="0">
                <a:effectLst>
                  <a:outerShdw blurRad="38100" dist="38100" dir="2700000" algn="tl">
                    <a:srgbClr val="000000">
                      <a:alpha val="43137"/>
                    </a:srgbClr>
                  </a:outerShdw>
                </a:effectLst>
                <a:latin typeface="+mn-lt"/>
              </a:rPr>
            </a:br>
            <a:r>
              <a:rPr lang="ru-RU" sz="2600" b="1" dirty="0">
                <a:solidFill>
                  <a:srgbClr val="FF8600"/>
                </a:solidFill>
                <a:effectLst>
                  <a:outerShdw blurRad="38100" dist="38100" dir="2700000" algn="tl">
                    <a:srgbClr val="000000">
                      <a:alpha val="43137"/>
                    </a:srgbClr>
                  </a:outerShdw>
                </a:effectLst>
                <a:latin typeface="+mn-lt"/>
              </a:rPr>
              <a:t>Договор, как юридический акт  – сделка</a:t>
            </a:r>
            <a:br>
              <a:rPr lang="ru-RU" sz="2600" b="1" dirty="0">
                <a:solidFill>
                  <a:srgbClr val="FF8600"/>
                </a:solidFill>
                <a:effectLst>
                  <a:outerShdw blurRad="38100" dist="38100" dir="2700000" algn="tl">
                    <a:srgbClr val="000000">
                      <a:alpha val="43137"/>
                    </a:srgbClr>
                  </a:outerShdw>
                </a:effectLst>
                <a:latin typeface="+mn-lt"/>
              </a:rPr>
            </a:br>
            <a:r>
              <a:rPr lang="ru-RU" sz="2600" b="1" dirty="0">
                <a:solidFill>
                  <a:srgbClr val="FF8600"/>
                </a:solidFill>
                <a:effectLst>
                  <a:outerShdw blurRad="38100" dist="38100" dir="2700000" algn="tl">
                    <a:srgbClr val="000000">
                      <a:alpha val="43137"/>
                    </a:srgbClr>
                  </a:outerShdw>
                </a:effectLst>
                <a:latin typeface="+mn-lt"/>
              </a:rPr>
              <a:t/>
            </a:r>
            <a:br>
              <a:rPr lang="ru-RU" sz="2600" b="1" dirty="0">
                <a:solidFill>
                  <a:srgbClr val="FF8600"/>
                </a:solidFill>
                <a:effectLst>
                  <a:outerShdw blurRad="38100" dist="38100" dir="2700000" algn="tl">
                    <a:srgbClr val="000000">
                      <a:alpha val="43137"/>
                    </a:srgbClr>
                  </a:outerShdw>
                </a:effectLst>
                <a:latin typeface="+mn-lt"/>
              </a:rPr>
            </a:br>
            <a:r>
              <a:rPr lang="ru-RU" sz="2600" b="1" dirty="0">
                <a:solidFill>
                  <a:srgbClr val="FF8600"/>
                </a:solidFill>
                <a:effectLst>
                  <a:outerShdw blurRad="38100" dist="38100" dir="2700000" algn="tl">
                    <a:srgbClr val="000000">
                      <a:alpha val="43137"/>
                    </a:srgbClr>
                  </a:outerShdw>
                </a:effectLst>
                <a:latin typeface="+mn-lt"/>
              </a:rPr>
              <a:t>Договор – двух- или многосторонняя сделка</a:t>
            </a:r>
            <a:br>
              <a:rPr lang="ru-RU" sz="2600" b="1" dirty="0">
                <a:solidFill>
                  <a:srgbClr val="FF8600"/>
                </a:solidFill>
                <a:effectLst>
                  <a:outerShdw blurRad="38100" dist="38100" dir="2700000" algn="tl">
                    <a:srgbClr val="000000">
                      <a:alpha val="43137"/>
                    </a:srgbClr>
                  </a:outerShdw>
                </a:effectLst>
                <a:latin typeface="+mn-lt"/>
              </a:rPr>
            </a:br>
            <a:r>
              <a:rPr lang="ru-RU" sz="2600" b="1" dirty="0">
                <a:solidFill>
                  <a:srgbClr val="FF8600"/>
                </a:solidFill>
                <a:effectLst>
                  <a:outerShdw blurRad="38100" dist="38100" dir="2700000" algn="tl">
                    <a:srgbClr val="000000">
                      <a:alpha val="43137"/>
                    </a:srgbClr>
                  </a:outerShdw>
                </a:effectLst>
                <a:latin typeface="+mn-lt"/>
              </a:rPr>
              <a:t/>
            </a:r>
            <a:br>
              <a:rPr lang="ru-RU" sz="2600" b="1" dirty="0">
                <a:solidFill>
                  <a:srgbClr val="FF8600"/>
                </a:solidFill>
                <a:effectLst>
                  <a:outerShdw blurRad="38100" dist="38100" dir="2700000" algn="tl">
                    <a:srgbClr val="000000">
                      <a:alpha val="43137"/>
                    </a:srgbClr>
                  </a:outerShdw>
                </a:effectLst>
                <a:latin typeface="+mn-lt"/>
              </a:rPr>
            </a:br>
            <a:endParaRPr lang="ru-RU" sz="2600" b="1" dirty="0">
              <a:solidFill>
                <a:srgbClr val="FF8600"/>
              </a:solidFill>
              <a:effectLst>
                <a:outerShdw blurRad="38100" dist="38100" dir="2700000" algn="tl">
                  <a:srgbClr val="000000">
                    <a:alpha val="43137"/>
                  </a:srgbClr>
                </a:outerShdw>
              </a:effectLst>
              <a:latin typeface="+mn-lt"/>
            </a:endParaRPr>
          </a:p>
        </p:txBody>
      </p:sp>
      <p:sp>
        <p:nvSpPr>
          <p:cNvPr id="4" name="TextBox 3"/>
          <p:cNvSpPr txBox="1"/>
          <p:nvPr/>
        </p:nvSpPr>
        <p:spPr>
          <a:xfrm>
            <a:off x="8731107" y="548680"/>
            <a:ext cx="234547" cy="861774"/>
          </a:xfrm>
          <a:prstGeom prst="rect">
            <a:avLst/>
          </a:prstGeom>
          <a:noFill/>
        </p:spPr>
        <p:txBody>
          <a:bodyPr wrap="none" rtlCol="0">
            <a:spAutoFit/>
          </a:bodyPr>
          <a:lstStyle/>
          <a:p>
            <a:endParaRPr lang="ru-RU" sz="3200" b="1" dirty="0">
              <a:solidFill>
                <a:srgbClr val="40464F"/>
              </a:solidFill>
            </a:endParaRPr>
          </a:p>
          <a:p>
            <a:endParaRPr lang="ru-RU" dirty="0"/>
          </a:p>
        </p:txBody>
      </p:sp>
      <p:sp>
        <p:nvSpPr>
          <p:cNvPr id="5" name="TextBox 4"/>
          <p:cNvSpPr txBox="1"/>
          <p:nvPr/>
        </p:nvSpPr>
        <p:spPr>
          <a:xfrm>
            <a:off x="8506374" y="548680"/>
            <a:ext cx="526907" cy="584776"/>
          </a:xfrm>
          <a:prstGeom prst="rect">
            <a:avLst/>
          </a:prstGeom>
          <a:noFill/>
        </p:spPr>
        <p:txBody>
          <a:bodyPr wrap="none" rtlCol="0">
            <a:spAutoFit/>
          </a:bodyPr>
          <a:lstStyle/>
          <a:p>
            <a:r>
              <a:rPr lang="ru-RU" sz="3200" b="1" dirty="0">
                <a:solidFill>
                  <a:srgbClr val="40464F"/>
                </a:solidFill>
              </a:rPr>
              <a:t> 3</a:t>
            </a:r>
          </a:p>
        </p:txBody>
      </p:sp>
    </p:spTree>
    <p:extLst>
      <p:ext uri="{BB962C8B-B14F-4D97-AF65-F5344CB8AC3E}">
        <p14:creationId xmlns:p14="http://schemas.microsoft.com/office/powerpoint/2010/main" val="9109207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noGrp="1"/>
          </p:cNvSpPr>
          <p:nvPr>
            <p:ph type="title"/>
          </p:nvPr>
        </p:nvSpPr>
        <p:spPr>
          <a:xfrm>
            <a:off x="457200" y="260350"/>
            <a:ext cx="8229600" cy="1081088"/>
          </a:xfrm>
        </p:spPr>
        <p:txBody>
          <a:bodyPr>
            <a:normAutofit fontScale="90000"/>
          </a:bodyPr>
          <a:lstStyle/>
          <a:p>
            <a:pPr algn="ctr">
              <a:defRPr/>
            </a:pPr>
            <a:r>
              <a:rPr lang="ru-RU" sz="2400" b="1" u="sng" dirty="0"/>
              <a:t/>
            </a:r>
            <a:br>
              <a:rPr lang="ru-RU" sz="2400" b="1" u="sng" dirty="0"/>
            </a:br>
            <a:r>
              <a:rPr lang="ru-RU" sz="2400" b="1" u="sng" dirty="0"/>
              <a:t>Инвестиционный договор по законодательству субъектов Российской Федерации</a:t>
            </a:r>
            <a:br>
              <a:rPr lang="ru-RU" sz="2400" b="1" u="sng" dirty="0"/>
            </a:br>
            <a:r>
              <a:rPr lang="ru-RU" sz="1200" b="1" u="sng" dirty="0"/>
              <a:t/>
            </a:r>
            <a:br>
              <a:rPr lang="ru-RU" sz="1200" b="1" u="sng" dirty="0"/>
            </a:br>
            <a:endParaRPr lang="ru-RU" sz="2400" dirty="0"/>
          </a:p>
        </p:txBody>
      </p:sp>
      <p:sp>
        <p:nvSpPr>
          <p:cNvPr id="4" name="Скругленный прямоугольник 3"/>
          <p:cNvSpPr/>
          <p:nvPr/>
        </p:nvSpPr>
        <p:spPr bwMode="auto">
          <a:xfrm>
            <a:off x="250825" y="1268413"/>
            <a:ext cx="8642350" cy="2736850"/>
          </a:xfrm>
          <a:prstGeom prst="roundRect">
            <a:avLst/>
          </a:prstGeom>
          <a:solidFill>
            <a:schemeClr val="accent1">
              <a:lumMod val="50000"/>
            </a:schemeClr>
          </a:solidFill>
          <a:ln w="38100" cap="flat" cmpd="sng" algn="ctr">
            <a:solidFill>
              <a:schemeClr val="tx1"/>
            </a:solidFill>
            <a:prstDash val="solid"/>
            <a:round/>
            <a:headEnd type="none" w="med" len="med"/>
            <a:tailEnd type="none" w="med" len="med"/>
          </a:ln>
          <a:effectLst/>
        </p:spPr>
        <p:txBody>
          <a:bodyPr/>
          <a:lstStyle/>
          <a:p>
            <a:pPr algn="ctr">
              <a:defRPr/>
            </a:pPr>
            <a:r>
              <a:rPr lang="ru-RU" dirty="0">
                <a:effectLst>
                  <a:outerShdw blurRad="38100" dist="38100" dir="2700000" algn="tl">
                    <a:srgbClr val="000000">
                      <a:alpha val="43137"/>
                    </a:srgbClr>
                  </a:outerShdw>
                </a:effectLst>
                <a:latin typeface="+mn-lt"/>
              </a:rPr>
              <a:t>Соглашение, заключенное между </a:t>
            </a:r>
            <a:r>
              <a:rPr lang="ru-RU" u="sng" dirty="0">
                <a:effectLst>
                  <a:outerShdw blurRad="38100" dist="38100" dir="2700000" algn="tl">
                    <a:srgbClr val="000000">
                      <a:alpha val="43137"/>
                    </a:srgbClr>
                  </a:outerShdw>
                </a:effectLst>
                <a:latin typeface="+mn-lt"/>
              </a:rPr>
              <a:t>высшим исп. органом </a:t>
            </a:r>
            <a:r>
              <a:rPr lang="ru-RU" u="sng" dirty="0" err="1">
                <a:effectLst>
                  <a:outerShdw blurRad="38100" dist="38100" dir="2700000" algn="tl">
                    <a:srgbClr val="000000">
                      <a:alpha val="43137"/>
                    </a:srgbClr>
                  </a:outerShdw>
                </a:effectLst>
                <a:latin typeface="+mn-lt"/>
              </a:rPr>
              <a:t>гос</a:t>
            </a:r>
            <a:r>
              <a:rPr lang="ru-RU" u="sng" dirty="0">
                <a:effectLst>
                  <a:outerShdw blurRad="38100" dist="38100" dir="2700000" algn="tl">
                    <a:srgbClr val="000000">
                      <a:alpha val="43137"/>
                    </a:srgbClr>
                  </a:outerShdw>
                </a:effectLst>
                <a:latin typeface="+mn-lt"/>
              </a:rPr>
              <a:t>. власти </a:t>
            </a:r>
            <a:r>
              <a:rPr lang="ru-RU" dirty="0">
                <a:effectLst>
                  <a:outerShdw blurRad="38100" dist="38100" dir="2700000" algn="tl">
                    <a:srgbClr val="000000">
                      <a:alpha val="43137"/>
                    </a:srgbClr>
                  </a:outerShdw>
                </a:effectLst>
                <a:latin typeface="+mn-lt"/>
              </a:rPr>
              <a:t>края и инвестором, в соответствии с которым инвестор обязуется осуществлять инвестиции в определенном порядке и в размере в установленные сроки, а высший орган исп. власти края – </a:t>
            </a:r>
            <a:r>
              <a:rPr lang="ru-RU" u="sng" dirty="0">
                <a:effectLst>
                  <a:outerShdw blurRad="38100" dist="38100" dir="2700000" algn="tl">
                    <a:srgbClr val="000000">
                      <a:alpha val="43137"/>
                    </a:srgbClr>
                  </a:outerShdw>
                </a:effectLst>
                <a:latin typeface="+mn-lt"/>
              </a:rPr>
              <a:t>предоставлять инвестору государственную поддержку</a:t>
            </a:r>
            <a:r>
              <a:rPr lang="ru-RU" dirty="0">
                <a:effectLst>
                  <a:outerShdw blurRad="38100" dist="38100" dir="2700000" algn="tl">
                    <a:srgbClr val="000000">
                      <a:alpha val="43137"/>
                    </a:srgbClr>
                  </a:outerShdw>
                </a:effectLst>
                <a:latin typeface="+mn-lt"/>
              </a:rPr>
              <a:t>, предусмотренную законом</a:t>
            </a:r>
          </a:p>
          <a:p>
            <a:pPr algn="ctr">
              <a:defRPr/>
            </a:pPr>
            <a:endParaRPr lang="ru-RU" dirty="0">
              <a:effectLst>
                <a:outerShdw blurRad="38100" dist="38100" dir="2700000" algn="tl">
                  <a:srgbClr val="000000">
                    <a:alpha val="43137"/>
                  </a:srgbClr>
                </a:outerShdw>
              </a:effectLst>
              <a:latin typeface="+mn-lt"/>
            </a:endParaRPr>
          </a:p>
          <a:p>
            <a:pPr algn="ctr">
              <a:defRPr/>
            </a:pPr>
            <a:r>
              <a:rPr lang="ru-RU" dirty="0">
                <a:effectLst>
                  <a:outerShdw blurRad="38100" dist="38100" dir="2700000" algn="tl">
                    <a:srgbClr val="000000">
                      <a:alpha val="43137"/>
                    </a:srgbClr>
                  </a:outerShdw>
                </a:effectLst>
                <a:latin typeface="+mn-lt"/>
              </a:rPr>
              <a:t>Закон Забайкальского края от 27.02.2009 г. № 148-ЗЗК</a:t>
            </a:r>
          </a:p>
          <a:p>
            <a:pPr algn="ctr">
              <a:defRPr/>
            </a:pPr>
            <a:r>
              <a:rPr lang="ru-RU" dirty="0">
                <a:effectLst>
                  <a:outerShdw blurRad="38100" dist="38100" dir="2700000" algn="tl">
                    <a:srgbClr val="000000">
                      <a:alpha val="43137"/>
                    </a:srgbClr>
                  </a:outerShdw>
                </a:effectLst>
                <a:latin typeface="+mn-lt"/>
              </a:rPr>
              <a:t>«О государственной поддержке инвестиционной деятельности в Забайкальском крае»</a:t>
            </a:r>
          </a:p>
          <a:p>
            <a:pPr algn="ctr">
              <a:defRPr/>
            </a:pPr>
            <a:endParaRPr lang="ru-RU" dirty="0">
              <a:effectLst>
                <a:outerShdw blurRad="38100" dist="38100" dir="2700000" algn="tl">
                  <a:srgbClr val="000000">
                    <a:alpha val="43137"/>
                  </a:srgbClr>
                </a:outerShdw>
              </a:effectLst>
              <a:latin typeface="+mn-lt"/>
            </a:endParaRPr>
          </a:p>
          <a:p>
            <a:pPr algn="ctr">
              <a:defRPr/>
            </a:pPr>
            <a:endParaRPr lang="ru-RU" dirty="0">
              <a:effectLst>
                <a:outerShdw blurRad="38100" dist="38100" dir="2700000" algn="tl">
                  <a:srgbClr val="000000">
                    <a:alpha val="43137"/>
                  </a:srgbClr>
                </a:outerShdw>
              </a:effectLst>
              <a:latin typeface="+mn-lt"/>
            </a:endParaRPr>
          </a:p>
          <a:p>
            <a:pPr algn="ctr">
              <a:defRPr/>
            </a:pPr>
            <a:endParaRPr lang="ru-RU" dirty="0">
              <a:effectLst>
                <a:outerShdw blurRad="38100" dist="38100" dir="2700000" algn="tl">
                  <a:srgbClr val="000000">
                    <a:alpha val="43137"/>
                  </a:srgbClr>
                </a:outerShdw>
              </a:effectLst>
              <a:latin typeface="+mn-lt"/>
            </a:endParaRPr>
          </a:p>
        </p:txBody>
      </p:sp>
      <p:sp>
        <p:nvSpPr>
          <p:cNvPr id="5" name="Скругленный прямоугольник 4"/>
          <p:cNvSpPr/>
          <p:nvPr/>
        </p:nvSpPr>
        <p:spPr bwMode="auto">
          <a:xfrm>
            <a:off x="250825" y="4221163"/>
            <a:ext cx="8642350" cy="2259012"/>
          </a:xfrm>
          <a:prstGeom prst="roundRect">
            <a:avLst/>
          </a:prstGeom>
          <a:solidFill>
            <a:schemeClr val="accent1">
              <a:lumMod val="50000"/>
            </a:schemeClr>
          </a:solidFill>
          <a:ln w="38100" cap="flat" cmpd="sng" algn="ctr">
            <a:solidFill>
              <a:schemeClr val="tx1"/>
            </a:solidFill>
            <a:prstDash val="solid"/>
            <a:round/>
            <a:headEnd type="none" w="med" len="med"/>
            <a:tailEnd type="none" w="med" len="med"/>
          </a:ln>
          <a:effectLst/>
        </p:spPr>
        <p:txBody>
          <a:bodyPr/>
          <a:lstStyle/>
          <a:p>
            <a:pPr algn="ctr">
              <a:defRPr/>
            </a:pPr>
            <a:r>
              <a:rPr lang="ru-RU" dirty="0">
                <a:effectLst>
                  <a:outerShdw blurRad="38100" dist="38100" dir="2700000" algn="tl">
                    <a:srgbClr val="000000">
                      <a:alpha val="43137"/>
                    </a:srgbClr>
                  </a:outerShdw>
                </a:effectLst>
                <a:latin typeface="+mn-lt"/>
              </a:rPr>
              <a:t>Договор между областью и держателем инвестиционного проекта, определяющий </a:t>
            </a:r>
            <a:r>
              <a:rPr lang="ru-RU" u="sng" dirty="0">
                <a:effectLst>
                  <a:outerShdw blurRad="38100" dist="38100" dir="2700000" algn="tl">
                    <a:srgbClr val="000000">
                      <a:alpha val="43137"/>
                    </a:srgbClr>
                  </a:outerShdw>
                </a:effectLst>
                <a:latin typeface="+mn-lt"/>
              </a:rPr>
              <a:t>форму и объем государственной поддержки </a:t>
            </a:r>
            <a:r>
              <a:rPr lang="ru-RU" dirty="0">
                <a:effectLst>
                  <a:outerShdw blurRad="38100" dist="38100" dir="2700000" algn="tl">
                    <a:srgbClr val="000000">
                      <a:alpha val="43137"/>
                    </a:srgbClr>
                  </a:outerShdw>
                </a:effectLst>
                <a:latin typeface="+mn-lt"/>
              </a:rPr>
              <a:t>инвестиционной деятельности, сроки реализации инвестиционного проекта и иные существенные условия в соответствии с законодательством</a:t>
            </a:r>
          </a:p>
          <a:p>
            <a:pPr algn="ctr">
              <a:defRPr/>
            </a:pPr>
            <a:endParaRPr lang="ru-RU" dirty="0">
              <a:effectLst>
                <a:outerShdw blurRad="38100" dist="38100" dir="2700000" algn="tl">
                  <a:srgbClr val="000000">
                    <a:alpha val="43137"/>
                  </a:srgbClr>
                </a:outerShdw>
              </a:effectLst>
              <a:latin typeface="+mn-lt"/>
            </a:endParaRPr>
          </a:p>
          <a:p>
            <a:pPr algn="ctr">
              <a:defRPr/>
            </a:pPr>
            <a:r>
              <a:rPr lang="ru-RU" dirty="0">
                <a:effectLst>
                  <a:outerShdw blurRad="38100" dist="38100" dir="2700000" algn="tl">
                    <a:srgbClr val="000000">
                      <a:alpha val="43137"/>
                    </a:srgbClr>
                  </a:outerShdw>
                </a:effectLst>
                <a:latin typeface="+mn-lt"/>
              </a:rPr>
              <a:t>Закон Омской области от 20.12.2004 г. № 594-ОЗ «О стимулировании инвестиционной деятельности на территории Омской области»</a:t>
            </a:r>
          </a:p>
          <a:p>
            <a:pPr algn="ctr">
              <a:defRPr/>
            </a:pPr>
            <a:endParaRPr lang="ru-RU" dirty="0">
              <a:effectLst>
                <a:outerShdw blurRad="38100" dist="38100" dir="2700000" algn="tl">
                  <a:srgbClr val="000000">
                    <a:alpha val="43137"/>
                  </a:srgbClr>
                </a:outerShdw>
              </a:effectLst>
              <a:latin typeface="+mn-lt"/>
            </a:endParaRPr>
          </a:p>
          <a:p>
            <a:pPr algn="ctr">
              <a:defRPr/>
            </a:pPr>
            <a:endParaRPr lang="ru-RU" dirty="0">
              <a:effectLst>
                <a:outerShdw blurRad="38100" dist="38100" dir="2700000" algn="tl">
                  <a:srgbClr val="000000">
                    <a:alpha val="43137"/>
                  </a:srgbClr>
                </a:outerShdw>
              </a:effectLst>
              <a:latin typeface="+mn-lt"/>
            </a:endParaRPr>
          </a:p>
          <a:p>
            <a:pPr algn="ctr">
              <a:defRPr/>
            </a:pPr>
            <a:endParaRPr lang="ru-RU" dirty="0">
              <a:effectLst>
                <a:outerShdw blurRad="38100" dist="38100" dir="2700000" algn="tl">
                  <a:srgbClr val="000000">
                    <a:alpha val="43137"/>
                  </a:srgbClr>
                </a:outerShdw>
              </a:effectLst>
              <a:latin typeface="+mn-lt"/>
            </a:endParaRPr>
          </a:p>
        </p:txBody>
      </p:sp>
      <p:sp>
        <p:nvSpPr>
          <p:cNvPr id="2" name="TextBox 1"/>
          <p:cNvSpPr txBox="1"/>
          <p:nvPr/>
        </p:nvSpPr>
        <p:spPr>
          <a:xfrm>
            <a:off x="8840070" y="860645"/>
            <a:ext cx="184666" cy="369332"/>
          </a:xfrm>
          <a:prstGeom prst="rect">
            <a:avLst/>
          </a:prstGeom>
          <a:noFill/>
        </p:spPr>
        <p:txBody>
          <a:bodyPr wrap="none" rtlCol="0">
            <a:spAutoFit/>
          </a:bodyPr>
          <a:lstStyle/>
          <a:p>
            <a:endParaRPr lang="ru-RU" dirty="0"/>
          </a:p>
        </p:txBody>
      </p:sp>
      <p:sp>
        <p:nvSpPr>
          <p:cNvPr id="6" name="TextBox 5"/>
          <p:cNvSpPr txBox="1"/>
          <p:nvPr/>
        </p:nvSpPr>
        <p:spPr>
          <a:xfrm>
            <a:off x="8532440" y="548680"/>
            <a:ext cx="641121" cy="584776"/>
          </a:xfrm>
          <a:prstGeom prst="rect">
            <a:avLst/>
          </a:prstGeom>
          <a:noFill/>
        </p:spPr>
        <p:txBody>
          <a:bodyPr wrap="none" rtlCol="0">
            <a:spAutoFit/>
          </a:bodyPr>
          <a:lstStyle/>
          <a:p>
            <a:r>
              <a:rPr lang="ru-RU" sz="3200" b="1" dirty="0">
                <a:solidFill>
                  <a:schemeClr val="accent1">
                    <a:lumMod val="50000"/>
                  </a:schemeClr>
                </a:solidFill>
              </a:rPr>
              <a:t>30</a:t>
            </a:r>
          </a:p>
        </p:txBody>
      </p:sp>
    </p:spTree>
    <p:extLst>
      <p:ext uri="{BB962C8B-B14F-4D97-AF65-F5344CB8AC3E}">
        <p14:creationId xmlns:p14="http://schemas.microsoft.com/office/powerpoint/2010/main" val="39010514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noGrp="1"/>
          </p:cNvSpPr>
          <p:nvPr>
            <p:ph type="title"/>
          </p:nvPr>
        </p:nvSpPr>
        <p:spPr>
          <a:xfrm>
            <a:off x="457200" y="381000"/>
            <a:ext cx="8229600" cy="1031875"/>
          </a:xfrm>
        </p:spPr>
        <p:txBody>
          <a:bodyPr>
            <a:normAutofit fontScale="90000"/>
          </a:bodyPr>
          <a:lstStyle/>
          <a:p>
            <a:pPr algn="ctr">
              <a:defRPr/>
            </a:pPr>
            <a:r>
              <a:rPr lang="ru-RU" sz="2400" b="1" u="sng" dirty="0"/>
              <a:t/>
            </a:r>
            <a:br>
              <a:rPr lang="ru-RU" sz="2400" b="1" u="sng" dirty="0"/>
            </a:br>
            <a:r>
              <a:rPr lang="ru-RU" sz="2400" b="1" u="sng" dirty="0"/>
              <a:t>Инвестиционный договор по законодательству субъектов Российской Федерации</a:t>
            </a:r>
            <a:br>
              <a:rPr lang="ru-RU" sz="2400" b="1" u="sng" dirty="0"/>
            </a:br>
            <a:r>
              <a:rPr lang="ru-RU" sz="1200" b="1" u="sng" dirty="0"/>
              <a:t/>
            </a:r>
            <a:br>
              <a:rPr lang="ru-RU" sz="1200" b="1" u="sng" dirty="0"/>
            </a:br>
            <a:endParaRPr lang="ru-RU" sz="2400" dirty="0"/>
          </a:p>
        </p:txBody>
      </p:sp>
      <p:sp>
        <p:nvSpPr>
          <p:cNvPr id="4" name="Скругленный прямоугольник 3"/>
          <p:cNvSpPr/>
          <p:nvPr/>
        </p:nvSpPr>
        <p:spPr bwMode="auto">
          <a:xfrm>
            <a:off x="251520" y="1484784"/>
            <a:ext cx="8640762" cy="4537075"/>
          </a:xfrm>
          <a:prstGeom prst="roundRect">
            <a:avLst/>
          </a:prstGeom>
          <a:solidFill>
            <a:schemeClr val="accent1">
              <a:lumMod val="50000"/>
            </a:schemeClr>
          </a:solidFill>
          <a:ln w="38100" cap="flat" cmpd="sng" algn="ctr">
            <a:solidFill>
              <a:schemeClr val="tx1"/>
            </a:solidFill>
            <a:prstDash val="solid"/>
            <a:round/>
            <a:headEnd type="none" w="med" len="med"/>
            <a:tailEnd type="none" w="med" len="med"/>
          </a:ln>
          <a:effectLst/>
        </p:spPr>
        <p:txBody>
          <a:bodyPr/>
          <a:lstStyle/>
          <a:p>
            <a:pPr algn="ctr">
              <a:defRPr/>
            </a:pPr>
            <a:r>
              <a:rPr lang="ru-RU" sz="2000" dirty="0">
                <a:effectLst>
                  <a:outerShdw blurRad="38100" dist="38100" dir="2700000" algn="tl">
                    <a:srgbClr val="000000">
                      <a:alpha val="43137"/>
                    </a:srgbClr>
                  </a:outerShdw>
                </a:effectLst>
                <a:latin typeface="+mn-lt"/>
              </a:rPr>
              <a:t>Определения инвестиционного договора с указанием на господдержку:</a:t>
            </a:r>
          </a:p>
          <a:p>
            <a:pPr algn="ctr">
              <a:defRPr/>
            </a:pPr>
            <a:endParaRPr lang="ru-RU" sz="2000" dirty="0">
              <a:effectLst>
                <a:outerShdw blurRad="38100" dist="38100" dir="2700000" algn="tl">
                  <a:srgbClr val="000000">
                    <a:alpha val="43137"/>
                  </a:srgbClr>
                </a:outerShdw>
              </a:effectLst>
              <a:latin typeface="+mn-lt"/>
            </a:endParaRPr>
          </a:p>
          <a:p>
            <a:pPr algn="ctr">
              <a:buFont typeface="Wingdings" pitchFamily="2" charset="2"/>
              <a:buChar char="ü"/>
              <a:defRPr/>
            </a:pPr>
            <a:r>
              <a:rPr lang="ru-RU" sz="2000" dirty="0">
                <a:effectLst>
                  <a:outerShdw blurRad="38100" dist="38100" dir="2700000" algn="tl">
                    <a:srgbClr val="000000">
                      <a:alpha val="43137"/>
                    </a:srgbClr>
                  </a:outerShdw>
                </a:effectLst>
                <a:latin typeface="+mn-lt"/>
              </a:rPr>
              <a:t> Закон Приморского края от 10.05.2006 г. № 354-КЗ «О государственной поддержке инвестиционной деятельности в Приморском крае»</a:t>
            </a:r>
          </a:p>
          <a:p>
            <a:pPr algn="ctr">
              <a:buFont typeface="Wingdings" pitchFamily="2" charset="2"/>
              <a:buChar char="ü"/>
              <a:defRPr/>
            </a:pPr>
            <a:endParaRPr lang="ru-RU" sz="2000" dirty="0">
              <a:effectLst>
                <a:outerShdw blurRad="38100" dist="38100" dir="2700000" algn="tl">
                  <a:srgbClr val="000000">
                    <a:alpha val="43137"/>
                  </a:srgbClr>
                </a:outerShdw>
              </a:effectLst>
              <a:latin typeface="+mn-lt"/>
            </a:endParaRPr>
          </a:p>
          <a:p>
            <a:pPr algn="ctr">
              <a:buFont typeface="Wingdings" pitchFamily="2" charset="2"/>
              <a:buChar char="ü"/>
              <a:defRPr/>
            </a:pPr>
            <a:r>
              <a:rPr lang="ru-RU" sz="2000" dirty="0">
                <a:effectLst>
                  <a:outerShdw blurRad="38100" dist="38100" dir="2700000" algn="tl">
                    <a:srgbClr val="000000">
                      <a:alpha val="43137"/>
                    </a:srgbClr>
                  </a:outerShdw>
                </a:effectLst>
                <a:latin typeface="+mn-lt"/>
              </a:rPr>
              <a:t> Закон Оренбургской области от 05.10.2009 г. № 3119/712-</a:t>
            </a:r>
            <a:r>
              <a:rPr lang="en-US" sz="2000" dirty="0">
                <a:effectLst>
                  <a:outerShdw blurRad="38100" dist="38100" dir="2700000" algn="tl">
                    <a:srgbClr val="000000">
                      <a:alpha val="43137"/>
                    </a:srgbClr>
                  </a:outerShdw>
                </a:effectLst>
                <a:latin typeface="+mn-lt"/>
              </a:rPr>
              <a:t>IV</a:t>
            </a:r>
            <a:r>
              <a:rPr lang="ru-RU" sz="2000" dirty="0">
                <a:effectLst>
                  <a:outerShdw blurRad="38100" dist="38100" dir="2700000" algn="tl">
                    <a:srgbClr val="000000">
                      <a:alpha val="43137"/>
                    </a:srgbClr>
                  </a:outerShdw>
                </a:effectLst>
                <a:latin typeface="+mn-lt"/>
              </a:rPr>
              <a:t>-ОЗ «Об инвестиционной деятельности на территории Оренбургской деятельности, осуществляемой в форме капитальных вложений»</a:t>
            </a:r>
          </a:p>
          <a:p>
            <a:pPr algn="ctr">
              <a:buFont typeface="Wingdings" pitchFamily="2" charset="2"/>
              <a:buChar char="ü"/>
              <a:defRPr/>
            </a:pPr>
            <a:endParaRPr lang="ru-RU" sz="2000" dirty="0">
              <a:effectLst>
                <a:outerShdw blurRad="38100" dist="38100" dir="2700000" algn="tl">
                  <a:srgbClr val="000000">
                    <a:alpha val="43137"/>
                  </a:srgbClr>
                </a:outerShdw>
              </a:effectLst>
              <a:latin typeface="+mn-lt"/>
            </a:endParaRPr>
          </a:p>
          <a:p>
            <a:pPr algn="ctr">
              <a:buFont typeface="Wingdings" pitchFamily="2" charset="2"/>
              <a:buChar char="ü"/>
              <a:defRPr/>
            </a:pPr>
            <a:r>
              <a:rPr lang="ru-RU" sz="2000" dirty="0">
                <a:effectLst>
                  <a:outerShdw blurRad="38100" dist="38100" dir="2700000" algn="tl">
                    <a:srgbClr val="000000">
                      <a:alpha val="43137"/>
                    </a:srgbClr>
                  </a:outerShdw>
                </a:effectLst>
                <a:latin typeface="+mn-lt"/>
              </a:rPr>
              <a:t>Областной закон Ростовской области от 01.10.2004 г. № 151-ЗС «Об инвестициях в Ростовской области»</a:t>
            </a:r>
          </a:p>
        </p:txBody>
      </p:sp>
      <p:sp>
        <p:nvSpPr>
          <p:cNvPr id="5" name="TextBox 4"/>
          <p:cNvSpPr txBox="1"/>
          <p:nvPr/>
        </p:nvSpPr>
        <p:spPr>
          <a:xfrm>
            <a:off x="8532440" y="548680"/>
            <a:ext cx="641121" cy="584776"/>
          </a:xfrm>
          <a:prstGeom prst="rect">
            <a:avLst/>
          </a:prstGeom>
          <a:noFill/>
        </p:spPr>
        <p:txBody>
          <a:bodyPr wrap="none" rtlCol="0">
            <a:spAutoFit/>
          </a:bodyPr>
          <a:lstStyle/>
          <a:p>
            <a:r>
              <a:rPr lang="ru-RU" sz="3200" b="1" dirty="0">
                <a:solidFill>
                  <a:schemeClr val="accent1">
                    <a:lumMod val="50000"/>
                  </a:schemeClr>
                </a:solidFill>
              </a:rPr>
              <a:t>31</a:t>
            </a:r>
          </a:p>
        </p:txBody>
      </p:sp>
    </p:spTree>
    <p:extLst>
      <p:ext uri="{BB962C8B-B14F-4D97-AF65-F5344CB8AC3E}">
        <p14:creationId xmlns:p14="http://schemas.microsoft.com/office/powerpoint/2010/main" val="9929681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noGrp="1"/>
          </p:cNvSpPr>
          <p:nvPr>
            <p:ph type="title"/>
          </p:nvPr>
        </p:nvSpPr>
        <p:spPr>
          <a:xfrm>
            <a:off x="457200" y="381000"/>
            <a:ext cx="8229600" cy="1031875"/>
          </a:xfrm>
        </p:spPr>
        <p:txBody>
          <a:bodyPr>
            <a:normAutofit fontScale="90000"/>
          </a:bodyPr>
          <a:lstStyle/>
          <a:p>
            <a:pPr>
              <a:defRPr/>
            </a:pPr>
            <a:r>
              <a:rPr lang="ru-RU" sz="2400" b="1" u="sng" dirty="0"/>
              <a:t/>
            </a:r>
            <a:br>
              <a:rPr lang="ru-RU" sz="2400" b="1" u="sng" dirty="0"/>
            </a:br>
            <a:r>
              <a:rPr lang="ru-RU" sz="2400" b="1" u="sng" dirty="0"/>
              <a:t>Концессионное соглашение как смешанный договор</a:t>
            </a:r>
            <a:br>
              <a:rPr lang="ru-RU" sz="2400" b="1" u="sng" dirty="0"/>
            </a:br>
            <a:r>
              <a:rPr lang="ru-RU" sz="1200" b="1" u="sng" dirty="0"/>
              <a:t/>
            </a:r>
            <a:br>
              <a:rPr lang="ru-RU" sz="1200" b="1" u="sng" dirty="0"/>
            </a:br>
            <a:endParaRPr lang="ru-RU" sz="2400" dirty="0"/>
          </a:p>
        </p:txBody>
      </p:sp>
      <p:sp>
        <p:nvSpPr>
          <p:cNvPr id="4" name="Заголовок 1"/>
          <p:cNvSpPr txBox="1">
            <a:spLocks/>
          </p:cNvSpPr>
          <p:nvPr/>
        </p:nvSpPr>
        <p:spPr bwMode="auto">
          <a:xfrm>
            <a:off x="251520" y="1196752"/>
            <a:ext cx="8569325" cy="5329238"/>
          </a:xfrm>
          <a:prstGeom prst="rect">
            <a:avLst/>
          </a:prstGeom>
          <a:solidFill>
            <a:schemeClr val="accent1">
              <a:lumMod val="50000"/>
            </a:schemeClr>
          </a:solidFill>
          <a:ln w="38100">
            <a:solidFill>
              <a:srgbClr val="FF8600"/>
            </a:solidFill>
            <a:prstDash val="dash"/>
            <a:miter lim="800000"/>
            <a:headEnd/>
            <a:tailEnd/>
          </a:ln>
          <a:effectLst/>
        </p:spPr>
        <p:txBody>
          <a:bodyPr anchor="ctr"/>
          <a:lstStyle/>
          <a:p>
            <a:pPr algn="ctr" eaLnBrk="0" hangingPunct="0">
              <a:defRPr/>
            </a:pPr>
            <a:r>
              <a:rPr lang="ru-RU" sz="2000" kern="0" dirty="0">
                <a:effectLst>
                  <a:outerShdw blurRad="38100" dist="38100" dir="2700000" algn="tl">
                    <a:srgbClr val="000000"/>
                  </a:outerShdw>
                </a:effectLst>
                <a:latin typeface="+mj-lt"/>
                <a:ea typeface="+mj-ea"/>
                <a:cs typeface="+mj-cs"/>
              </a:rPr>
              <a:t>По</a:t>
            </a:r>
            <a:r>
              <a:rPr lang="ru-RU" kern="0" dirty="0">
                <a:effectLst>
                  <a:outerShdw blurRad="38100" dist="38100" dir="2700000" algn="tl">
                    <a:srgbClr val="000000"/>
                  </a:outerShdw>
                </a:effectLst>
                <a:latin typeface="+mj-lt"/>
                <a:ea typeface="+mj-ea"/>
                <a:cs typeface="+mj-cs"/>
              </a:rPr>
              <a:t> </a:t>
            </a:r>
            <a:r>
              <a:rPr lang="ru-RU" sz="2000" b="1" u="sng" kern="0" dirty="0">
                <a:solidFill>
                  <a:srgbClr val="FF8600"/>
                </a:solidFill>
                <a:effectLst>
                  <a:outerShdw blurRad="38100" dist="38100" dir="2700000" algn="tl">
                    <a:srgbClr val="000000"/>
                  </a:outerShdw>
                </a:effectLst>
                <a:latin typeface="+mj-lt"/>
                <a:ea typeface="+mj-ea"/>
                <a:cs typeface="+mj-cs"/>
              </a:rPr>
              <a:t>концессионному соглашению </a:t>
            </a:r>
            <a:r>
              <a:rPr lang="ru-RU" sz="2000" kern="0" dirty="0">
                <a:effectLst>
                  <a:outerShdw blurRad="38100" dist="38100" dir="2700000" algn="tl">
                    <a:srgbClr val="000000"/>
                  </a:outerShdw>
                </a:effectLst>
                <a:latin typeface="+mj-lt"/>
                <a:ea typeface="+mj-ea"/>
                <a:cs typeface="+mj-cs"/>
              </a:rPr>
              <a:t>одна сторона (концессионер) обязуется за свой счет создать и (или) реконструировать определенное этим соглашением имущество, право собственности на которое принадлежит  другой стороне (</a:t>
            </a:r>
            <a:r>
              <a:rPr lang="ru-RU" sz="2000" kern="0" dirty="0" err="1">
                <a:effectLst>
                  <a:outerShdw blurRad="38100" dist="38100" dir="2700000" algn="tl">
                    <a:srgbClr val="000000"/>
                  </a:outerShdw>
                </a:effectLst>
                <a:latin typeface="+mj-lt"/>
                <a:ea typeface="+mj-ea"/>
                <a:cs typeface="+mj-cs"/>
              </a:rPr>
              <a:t>концеденту</a:t>
            </a:r>
            <a:r>
              <a:rPr lang="ru-RU" sz="2000" kern="0" dirty="0">
                <a:effectLst>
                  <a:outerShdw blurRad="38100" dist="38100" dir="2700000" algn="tl">
                    <a:srgbClr val="000000"/>
                  </a:outerShdw>
                </a:effectLst>
                <a:latin typeface="+mj-lt"/>
                <a:ea typeface="+mj-ea"/>
                <a:cs typeface="+mj-cs"/>
              </a:rPr>
              <a:t>), осуществлять деятельность с использованием (</a:t>
            </a:r>
            <a:r>
              <a:rPr lang="ru-RU" sz="2000" kern="0" dirty="0" err="1">
                <a:effectLst>
                  <a:outerShdw blurRad="38100" dist="38100" dir="2700000" algn="tl">
                    <a:srgbClr val="000000"/>
                  </a:outerShdw>
                </a:effectLst>
                <a:latin typeface="+mj-lt"/>
                <a:ea typeface="+mj-ea"/>
                <a:cs typeface="+mj-cs"/>
              </a:rPr>
              <a:t>зксплуатацией</a:t>
            </a:r>
            <a:r>
              <a:rPr lang="ru-RU" sz="2000" kern="0" dirty="0">
                <a:effectLst>
                  <a:outerShdw blurRad="38100" dist="38100" dir="2700000" algn="tl">
                    <a:srgbClr val="000000"/>
                  </a:outerShdw>
                </a:effectLst>
                <a:latin typeface="+mj-lt"/>
                <a:ea typeface="+mj-ea"/>
                <a:cs typeface="+mj-cs"/>
              </a:rPr>
              <a:t>) объекта концессионного соглашения, а </a:t>
            </a:r>
            <a:r>
              <a:rPr lang="ru-RU" sz="2000" kern="0" dirty="0" err="1">
                <a:effectLst>
                  <a:outerShdw blurRad="38100" dist="38100" dir="2700000" algn="tl">
                    <a:srgbClr val="000000"/>
                  </a:outerShdw>
                </a:effectLst>
                <a:latin typeface="+mj-lt"/>
                <a:ea typeface="+mj-ea"/>
                <a:cs typeface="+mj-cs"/>
              </a:rPr>
              <a:t>концедент</a:t>
            </a:r>
            <a:r>
              <a:rPr lang="ru-RU" sz="2000" kern="0" dirty="0">
                <a:effectLst>
                  <a:outerShdw blurRad="38100" dist="38100" dir="2700000" algn="tl">
                    <a:srgbClr val="000000"/>
                  </a:outerShdw>
                </a:effectLst>
                <a:latin typeface="+mj-lt"/>
                <a:ea typeface="+mj-ea"/>
                <a:cs typeface="+mj-cs"/>
              </a:rPr>
              <a:t> обязуется предоставить концессионеру на срок, установленный этим соглашением, права владения и пользования объектом концессионного соглашения для осуществления указанной деятельности.</a:t>
            </a:r>
          </a:p>
          <a:p>
            <a:pPr algn="ctr" eaLnBrk="0" hangingPunct="0">
              <a:defRPr/>
            </a:pPr>
            <a:endParaRPr lang="ru-RU" sz="2000" kern="0" dirty="0">
              <a:effectLst>
                <a:outerShdw blurRad="38100" dist="38100" dir="2700000" algn="tl">
                  <a:srgbClr val="000000"/>
                </a:outerShdw>
              </a:effectLst>
              <a:latin typeface="+mj-lt"/>
              <a:ea typeface="+mj-ea"/>
              <a:cs typeface="+mj-cs"/>
            </a:endParaRPr>
          </a:p>
          <a:p>
            <a:pPr algn="ctr" eaLnBrk="0" hangingPunct="0">
              <a:defRPr/>
            </a:pPr>
            <a:r>
              <a:rPr lang="ru-RU" sz="2000" kern="0" dirty="0">
                <a:effectLst>
                  <a:outerShdw blurRad="38100" dist="38100" dir="2700000" algn="tl">
                    <a:srgbClr val="000000"/>
                  </a:outerShdw>
                </a:effectLst>
                <a:latin typeface="+mj-lt"/>
                <a:ea typeface="+mj-ea"/>
                <a:cs typeface="+mj-cs"/>
              </a:rPr>
              <a:t> </a:t>
            </a:r>
            <a:r>
              <a:rPr lang="ru-RU" sz="2000" b="1" u="sng" kern="0" dirty="0">
                <a:solidFill>
                  <a:srgbClr val="FF8600"/>
                </a:solidFill>
                <a:effectLst>
                  <a:outerShdw blurRad="38100" dist="38100" dir="2700000" algn="tl">
                    <a:srgbClr val="000000"/>
                  </a:outerShdw>
                </a:effectLst>
              </a:rPr>
              <a:t>Объект концессионного соглашения</a:t>
            </a:r>
            <a:r>
              <a:rPr lang="ru-RU" sz="2000" b="1" kern="0" dirty="0">
                <a:solidFill>
                  <a:srgbClr val="FF8600"/>
                </a:solidFill>
                <a:effectLst>
                  <a:outerShdw blurRad="38100" dist="38100" dir="2700000" algn="tl">
                    <a:srgbClr val="000000"/>
                  </a:outerShdw>
                </a:effectLst>
              </a:rPr>
              <a:t> </a:t>
            </a:r>
            <a:r>
              <a:rPr lang="ru-RU" sz="2000" kern="0" dirty="0">
                <a:effectLst>
                  <a:outerShdw blurRad="38100" dist="38100" dir="2700000" algn="tl">
                    <a:srgbClr val="000000"/>
                  </a:outerShdw>
                </a:effectLst>
                <a:latin typeface="+mn-lt"/>
              </a:rPr>
              <a:t>- недвижимое имущество или недвижимое имущество и движимое имущество, технологически связанные между собой и предназначенные для осуществления деятельности, предусмотренной концессионным соглашением</a:t>
            </a:r>
          </a:p>
          <a:p>
            <a:pPr algn="ctr" eaLnBrk="0" hangingPunct="0">
              <a:defRPr/>
            </a:pPr>
            <a:endParaRPr lang="ru-RU" sz="2000" kern="0" dirty="0">
              <a:effectLst>
                <a:outerShdw blurRad="38100" dist="38100" dir="2700000" algn="tl">
                  <a:srgbClr val="000000"/>
                </a:outerShdw>
              </a:effectLst>
              <a:latin typeface="+mn-lt"/>
              <a:ea typeface="+mj-ea"/>
              <a:cs typeface="+mj-cs"/>
            </a:endParaRPr>
          </a:p>
          <a:p>
            <a:pPr algn="ctr" eaLnBrk="0" hangingPunct="0">
              <a:defRPr/>
            </a:pPr>
            <a:r>
              <a:rPr lang="ru-RU" sz="2000" kern="0" dirty="0">
                <a:effectLst>
                  <a:outerShdw blurRad="38100" dist="38100" dir="2700000" algn="tl">
                    <a:srgbClr val="000000"/>
                  </a:outerShdw>
                </a:effectLst>
                <a:latin typeface="+mn-lt"/>
                <a:ea typeface="+mj-ea"/>
                <a:cs typeface="+mj-cs"/>
              </a:rPr>
              <a:t>Ст. 3 ФЗ от 21.07.2005 г. № 115-ФЗ «О концессионных соглашениях»</a:t>
            </a:r>
          </a:p>
        </p:txBody>
      </p:sp>
      <p:sp>
        <p:nvSpPr>
          <p:cNvPr id="5" name="TextBox 4"/>
          <p:cNvSpPr txBox="1"/>
          <p:nvPr/>
        </p:nvSpPr>
        <p:spPr>
          <a:xfrm>
            <a:off x="8532440" y="548680"/>
            <a:ext cx="641121" cy="584776"/>
          </a:xfrm>
          <a:prstGeom prst="rect">
            <a:avLst/>
          </a:prstGeom>
          <a:noFill/>
        </p:spPr>
        <p:txBody>
          <a:bodyPr wrap="none" rtlCol="0">
            <a:spAutoFit/>
          </a:bodyPr>
          <a:lstStyle/>
          <a:p>
            <a:r>
              <a:rPr lang="ru-RU" sz="3200" b="1" dirty="0">
                <a:solidFill>
                  <a:schemeClr val="accent1">
                    <a:lumMod val="50000"/>
                  </a:schemeClr>
                </a:solidFill>
              </a:rPr>
              <a:t>32</a:t>
            </a:r>
          </a:p>
        </p:txBody>
      </p:sp>
    </p:spTree>
    <p:extLst>
      <p:ext uri="{BB962C8B-B14F-4D97-AF65-F5344CB8AC3E}">
        <p14:creationId xmlns:p14="http://schemas.microsoft.com/office/powerpoint/2010/main" val="10200563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noGrp="1"/>
          </p:cNvSpPr>
          <p:nvPr>
            <p:ph type="title"/>
          </p:nvPr>
        </p:nvSpPr>
        <p:spPr>
          <a:xfrm>
            <a:off x="457200" y="381000"/>
            <a:ext cx="8229600" cy="1031875"/>
          </a:xfrm>
        </p:spPr>
        <p:txBody>
          <a:bodyPr>
            <a:normAutofit fontScale="90000"/>
          </a:bodyPr>
          <a:lstStyle/>
          <a:p>
            <a:pPr algn="ctr">
              <a:defRPr/>
            </a:pPr>
            <a:r>
              <a:rPr lang="ru-RU" sz="2400" b="1" u="sng" dirty="0"/>
              <a:t/>
            </a:r>
            <a:br>
              <a:rPr lang="ru-RU" sz="2400" b="1" u="sng" dirty="0"/>
            </a:br>
            <a:r>
              <a:rPr lang="ru-RU" sz="2400" b="1" u="sng" dirty="0"/>
              <a:t>Концепции природы концессионного соглашения</a:t>
            </a:r>
            <a:br>
              <a:rPr lang="ru-RU" sz="2400" b="1" u="sng" dirty="0"/>
            </a:br>
            <a:r>
              <a:rPr lang="ru-RU" sz="1200" b="1" u="sng" dirty="0"/>
              <a:t/>
            </a:r>
            <a:br>
              <a:rPr lang="ru-RU" sz="1200" b="1" u="sng" dirty="0"/>
            </a:br>
            <a:endParaRPr lang="ru-RU" sz="2400" dirty="0"/>
          </a:p>
        </p:txBody>
      </p:sp>
      <p:cxnSp>
        <p:nvCxnSpPr>
          <p:cNvPr id="37890" name="Прямая соединительная линия 9"/>
          <p:cNvCxnSpPr>
            <a:cxnSpLocks noChangeShapeType="1"/>
          </p:cNvCxnSpPr>
          <p:nvPr/>
        </p:nvCxnSpPr>
        <p:spPr bwMode="auto">
          <a:xfrm>
            <a:off x="3708400" y="1412875"/>
            <a:ext cx="1800225" cy="0"/>
          </a:xfrm>
          <a:prstGeom prst="line">
            <a:avLst/>
          </a:prstGeom>
          <a:noFill/>
          <a:ln w="38100" algn="ctr">
            <a:solidFill>
              <a:schemeClr val="tx1"/>
            </a:solidFill>
            <a:round/>
            <a:headEnd/>
            <a:tailEnd/>
          </a:ln>
        </p:spPr>
      </p:cxnSp>
      <p:sp>
        <p:nvSpPr>
          <p:cNvPr id="6" name="AutoShape 6"/>
          <p:cNvSpPr>
            <a:spLocks noChangeArrowheads="1"/>
          </p:cNvSpPr>
          <p:nvPr/>
        </p:nvSpPr>
        <p:spPr bwMode="auto">
          <a:xfrm>
            <a:off x="539750" y="2349500"/>
            <a:ext cx="3095625" cy="12239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2000" b="1" u="sng" dirty="0">
                <a:latin typeface="+mn-lt"/>
              </a:rPr>
              <a:t>Административный </a:t>
            </a:r>
          </a:p>
          <a:p>
            <a:pPr algn="ctr">
              <a:defRPr/>
            </a:pPr>
            <a:r>
              <a:rPr lang="ru-RU" sz="2000" b="1" u="sng" dirty="0">
                <a:latin typeface="+mn-lt"/>
              </a:rPr>
              <a:t>договор</a:t>
            </a:r>
            <a:endParaRPr lang="ru-RU" sz="2000" b="1" dirty="0">
              <a:latin typeface="+mn-lt"/>
            </a:endParaRPr>
          </a:p>
        </p:txBody>
      </p:sp>
      <p:sp>
        <p:nvSpPr>
          <p:cNvPr id="7" name="AutoShape 6"/>
          <p:cNvSpPr>
            <a:spLocks noChangeArrowheads="1"/>
          </p:cNvSpPr>
          <p:nvPr/>
        </p:nvSpPr>
        <p:spPr bwMode="auto">
          <a:xfrm>
            <a:off x="5292725" y="2349500"/>
            <a:ext cx="3095625" cy="12239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2000" b="1" u="sng" dirty="0">
                <a:latin typeface="+mn-lt"/>
              </a:rPr>
              <a:t>Гражданско-правовой</a:t>
            </a:r>
          </a:p>
          <a:p>
            <a:pPr algn="ctr">
              <a:defRPr/>
            </a:pPr>
            <a:r>
              <a:rPr lang="ru-RU" sz="2000" b="1" u="sng" dirty="0">
                <a:latin typeface="+mn-lt"/>
              </a:rPr>
              <a:t>договор</a:t>
            </a:r>
            <a:endParaRPr lang="ru-RU" sz="2000" b="1" dirty="0">
              <a:latin typeface="+mn-lt"/>
            </a:endParaRPr>
          </a:p>
        </p:txBody>
      </p:sp>
      <p:sp>
        <p:nvSpPr>
          <p:cNvPr id="8" name="AutoShape 6"/>
          <p:cNvSpPr>
            <a:spLocks noChangeArrowheads="1"/>
          </p:cNvSpPr>
          <p:nvPr/>
        </p:nvSpPr>
        <p:spPr bwMode="auto">
          <a:xfrm>
            <a:off x="468313" y="4292600"/>
            <a:ext cx="3598862" cy="12239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2000" b="1" u="sng" dirty="0">
                <a:latin typeface="+mn-lt"/>
              </a:rPr>
              <a:t>Договор </a:t>
            </a:r>
          </a:p>
          <a:p>
            <a:pPr algn="ctr">
              <a:defRPr/>
            </a:pPr>
            <a:r>
              <a:rPr lang="ru-RU" sz="2000" b="1" u="sng" dirty="0">
                <a:latin typeface="+mn-lt"/>
              </a:rPr>
              <a:t>«гетерогенной»</a:t>
            </a:r>
          </a:p>
          <a:p>
            <a:pPr algn="ctr">
              <a:defRPr/>
            </a:pPr>
            <a:r>
              <a:rPr lang="ru-RU" sz="2000" b="1" u="sng" dirty="0">
                <a:latin typeface="+mn-lt"/>
              </a:rPr>
              <a:t>правовой природы</a:t>
            </a:r>
            <a:endParaRPr lang="ru-RU" sz="2000" b="1" dirty="0">
              <a:latin typeface="+mn-lt"/>
            </a:endParaRPr>
          </a:p>
        </p:txBody>
      </p:sp>
      <p:sp>
        <p:nvSpPr>
          <p:cNvPr id="9" name="AutoShape 6"/>
          <p:cNvSpPr>
            <a:spLocks noChangeArrowheads="1"/>
          </p:cNvSpPr>
          <p:nvPr/>
        </p:nvSpPr>
        <p:spPr bwMode="auto">
          <a:xfrm>
            <a:off x="4859338" y="4292600"/>
            <a:ext cx="3600450" cy="12239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2000" b="1" u="sng" dirty="0">
                <a:latin typeface="+mn-lt"/>
              </a:rPr>
              <a:t>Международно-правовой</a:t>
            </a:r>
          </a:p>
          <a:p>
            <a:pPr algn="ctr">
              <a:defRPr/>
            </a:pPr>
            <a:r>
              <a:rPr lang="ru-RU" sz="2000" b="1" u="sng" dirty="0">
                <a:latin typeface="+mn-lt"/>
              </a:rPr>
              <a:t>договор</a:t>
            </a:r>
            <a:endParaRPr lang="ru-RU" sz="2000" b="1" dirty="0">
              <a:latin typeface="+mn-lt"/>
            </a:endParaRPr>
          </a:p>
        </p:txBody>
      </p:sp>
      <p:cxnSp>
        <p:nvCxnSpPr>
          <p:cNvPr id="10" name="Прямая со стрелкой 9"/>
          <p:cNvCxnSpPr>
            <a:stCxn id="4" idx="2"/>
            <a:endCxn id="7" idx="0"/>
          </p:cNvCxnSpPr>
          <p:nvPr/>
        </p:nvCxnSpPr>
        <p:spPr bwMode="auto">
          <a:xfrm>
            <a:off x="4572000" y="1412875"/>
            <a:ext cx="2268538" cy="936625"/>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1" name="Прямая со стрелкой 10"/>
          <p:cNvCxnSpPr>
            <a:stCxn id="4" idx="2"/>
          </p:cNvCxnSpPr>
          <p:nvPr/>
        </p:nvCxnSpPr>
        <p:spPr bwMode="auto">
          <a:xfrm>
            <a:off x="4572000" y="1412875"/>
            <a:ext cx="647700" cy="2879725"/>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2" name="Прямая со стрелкой 11"/>
          <p:cNvCxnSpPr>
            <a:stCxn id="4" idx="2"/>
          </p:cNvCxnSpPr>
          <p:nvPr/>
        </p:nvCxnSpPr>
        <p:spPr bwMode="auto">
          <a:xfrm flipH="1">
            <a:off x="3708400" y="1412875"/>
            <a:ext cx="863600" cy="2879725"/>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3" name="Прямая со стрелкой 12"/>
          <p:cNvCxnSpPr>
            <a:stCxn id="4" idx="2"/>
            <a:endCxn id="6" idx="0"/>
          </p:cNvCxnSpPr>
          <p:nvPr/>
        </p:nvCxnSpPr>
        <p:spPr bwMode="auto">
          <a:xfrm flipH="1">
            <a:off x="2087563" y="1412875"/>
            <a:ext cx="2484437" cy="936625"/>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8532440" y="548680"/>
            <a:ext cx="641121" cy="584776"/>
          </a:xfrm>
          <a:prstGeom prst="rect">
            <a:avLst/>
          </a:prstGeom>
          <a:noFill/>
        </p:spPr>
        <p:txBody>
          <a:bodyPr wrap="none" rtlCol="0">
            <a:spAutoFit/>
          </a:bodyPr>
          <a:lstStyle/>
          <a:p>
            <a:r>
              <a:rPr lang="ru-RU" sz="3200" b="1" dirty="0">
                <a:solidFill>
                  <a:schemeClr val="accent1">
                    <a:lumMod val="50000"/>
                  </a:schemeClr>
                </a:solidFill>
              </a:rPr>
              <a:t>33</a:t>
            </a:r>
          </a:p>
        </p:txBody>
      </p:sp>
    </p:spTree>
    <p:extLst>
      <p:ext uri="{BB962C8B-B14F-4D97-AF65-F5344CB8AC3E}">
        <p14:creationId xmlns:p14="http://schemas.microsoft.com/office/powerpoint/2010/main" val="2569073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913"/>
            <a:ext cx="8229600" cy="936625"/>
          </a:xfrm>
        </p:spPr>
        <p:txBody>
          <a:bodyPr/>
          <a:lstStyle/>
          <a:p>
            <a:pPr algn="ctr">
              <a:defRPr/>
            </a:pPr>
            <a:r>
              <a:rPr lang="ru-RU" sz="2400" b="1" u="sng" dirty="0"/>
              <a:t>Концепции природы концессионного соглашения</a:t>
            </a:r>
            <a:br>
              <a:rPr lang="ru-RU" sz="2400" b="1" u="sng" dirty="0"/>
            </a:br>
            <a:endParaRPr lang="ru-RU" sz="2400" dirty="0"/>
          </a:p>
        </p:txBody>
      </p:sp>
      <p:sp>
        <p:nvSpPr>
          <p:cNvPr id="3" name="Заголовок 1"/>
          <p:cNvSpPr txBox="1">
            <a:spLocks/>
          </p:cNvSpPr>
          <p:nvPr/>
        </p:nvSpPr>
        <p:spPr bwMode="auto">
          <a:xfrm>
            <a:off x="250825" y="1125538"/>
            <a:ext cx="8642350" cy="5472112"/>
          </a:xfrm>
          <a:prstGeom prst="rect">
            <a:avLst/>
          </a:prstGeom>
          <a:solidFill>
            <a:schemeClr val="accent1">
              <a:lumMod val="50000"/>
            </a:schemeClr>
          </a:solidFill>
          <a:ln w="38100">
            <a:solidFill>
              <a:srgbClr val="FF8600"/>
            </a:solidFill>
            <a:prstDash val="dash"/>
            <a:miter lim="800000"/>
            <a:headEnd/>
            <a:tailEnd/>
          </a:ln>
          <a:effectLst/>
        </p:spPr>
        <p:txBody>
          <a:bodyPr anchor="ctr"/>
          <a:lstStyle/>
          <a:p>
            <a:pPr algn="ctr" eaLnBrk="0" hangingPunct="0">
              <a:defRPr/>
            </a:pPr>
            <a:r>
              <a:rPr lang="ru-RU" sz="2000" b="1" u="sng" kern="0" dirty="0">
                <a:solidFill>
                  <a:srgbClr val="FF8600"/>
                </a:solidFill>
                <a:effectLst>
                  <a:outerShdw blurRad="38100" dist="38100" dir="2700000" algn="tl">
                    <a:srgbClr val="000000"/>
                  </a:outerShdw>
                </a:effectLst>
              </a:rPr>
              <a:t>Административно-правовой договор </a:t>
            </a:r>
            <a:r>
              <a:rPr lang="ru-RU" sz="2000" kern="0" dirty="0">
                <a:effectLst>
                  <a:outerShdw blurRad="38100" dist="38100" dir="2700000" algn="tl">
                    <a:srgbClr val="000000"/>
                  </a:outerShdw>
                </a:effectLst>
                <a:latin typeface="+mn-lt"/>
              </a:rPr>
              <a:t>– управленческие соглашения между субъектами административного права, одной из сторон в которых выступает орган власти, по поводу и в целях реализации публичных полномочий, с элементами регулирования, выходящими за пределы частного права (А.Н. Колокольцев)</a:t>
            </a:r>
          </a:p>
          <a:p>
            <a:pPr algn="ctr" eaLnBrk="0" hangingPunct="0">
              <a:defRPr/>
            </a:pPr>
            <a:endParaRPr lang="ru-RU" sz="2000" kern="0" dirty="0">
              <a:effectLst>
                <a:outerShdw blurRad="38100" dist="38100" dir="2700000" algn="tl">
                  <a:srgbClr val="000000"/>
                </a:outerShdw>
              </a:effectLst>
              <a:latin typeface="+mn-lt"/>
            </a:endParaRPr>
          </a:p>
          <a:p>
            <a:pPr algn="ctr" eaLnBrk="0" hangingPunct="0">
              <a:buFontTx/>
              <a:buChar char="-"/>
              <a:defRPr/>
            </a:pPr>
            <a:r>
              <a:rPr lang="ru-RU" sz="2000" kern="0" dirty="0">
                <a:effectLst>
                  <a:outerShdw blurRad="38100" dist="38100" dir="2700000" algn="tl">
                    <a:srgbClr val="000000"/>
                  </a:outerShdw>
                </a:effectLst>
                <a:latin typeface="+mn-lt"/>
              </a:rPr>
              <a:t> управленческое соглашение не менее двух субъектов административного права в публичных интересах, опосредующее горизонтальные (координационные) управленческие отношения, правовой режим которого содержит административно-правовые элементы, выходящие за рамки частного права (А.В. Демин)</a:t>
            </a:r>
          </a:p>
          <a:p>
            <a:pPr algn="ctr" eaLnBrk="0" hangingPunct="0">
              <a:buFontTx/>
              <a:buChar char="-"/>
              <a:defRPr/>
            </a:pPr>
            <a:endParaRPr lang="ru-RU" sz="2000" kern="0" dirty="0">
              <a:effectLst>
                <a:outerShdw blurRad="38100" dist="38100" dir="2700000" algn="tl">
                  <a:srgbClr val="000000"/>
                </a:outerShdw>
              </a:effectLst>
              <a:latin typeface="+mn-lt"/>
              <a:ea typeface="+mj-ea"/>
              <a:cs typeface="+mj-cs"/>
            </a:endParaRPr>
          </a:p>
          <a:p>
            <a:pPr algn="ctr" eaLnBrk="0" hangingPunct="0">
              <a:buFontTx/>
              <a:buChar char="-"/>
              <a:defRPr/>
            </a:pPr>
            <a:r>
              <a:rPr lang="ru-RU" sz="2000" kern="0" dirty="0">
                <a:effectLst>
                  <a:outerShdw blurRad="38100" dist="38100" dir="2700000" algn="tl">
                    <a:srgbClr val="000000"/>
                  </a:outerShdw>
                </a:effectLst>
                <a:latin typeface="+mn-lt"/>
                <a:ea typeface="+mj-ea"/>
                <a:cs typeface="+mj-cs"/>
              </a:rPr>
              <a:t> одно из административно- процессуальных производств (т.н. позитивный административный процесс), которое имеет и свою материальную часть, однако не в меньшей степени как в административно-правовой теории, так и в законодательстве следует рассматривать именно его процессуальные начала (Б.В. </a:t>
            </a:r>
            <a:r>
              <a:rPr lang="ru-RU" sz="2000" kern="0" dirty="0" err="1">
                <a:effectLst>
                  <a:outerShdw blurRad="38100" dist="38100" dir="2700000" algn="tl">
                    <a:srgbClr val="000000"/>
                  </a:outerShdw>
                </a:effectLst>
                <a:latin typeface="+mn-lt"/>
                <a:ea typeface="+mj-ea"/>
                <a:cs typeface="+mj-cs"/>
              </a:rPr>
              <a:t>Россинский</a:t>
            </a:r>
            <a:r>
              <a:rPr lang="ru-RU" sz="2000" kern="0" dirty="0">
                <a:effectLst>
                  <a:outerShdw blurRad="38100" dist="38100" dir="2700000" algn="tl">
                    <a:srgbClr val="000000"/>
                  </a:outerShdw>
                </a:effectLst>
                <a:latin typeface="+mn-lt"/>
                <a:ea typeface="+mj-ea"/>
                <a:cs typeface="+mj-cs"/>
              </a:rPr>
              <a:t>)</a:t>
            </a:r>
          </a:p>
        </p:txBody>
      </p:sp>
      <p:sp>
        <p:nvSpPr>
          <p:cNvPr id="5" name="TextBox 4"/>
          <p:cNvSpPr txBox="1"/>
          <p:nvPr/>
        </p:nvSpPr>
        <p:spPr>
          <a:xfrm>
            <a:off x="8532440" y="548680"/>
            <a:ext cx="641121" cy="584776"/>
          </a:xfrm>
          <a:prstGeom prst="rect">
            <a:avLst/>
          </a:prstGeom>
          <a:noFill/>
        </p:spPr>
        <p:txBody>
          <a:bodyPr wrap="none" rtlCol="0">
            <a:spAutoFit/>
          </a:bodyPr>
          <a:lstStyle/>
          <a:p>
            <a:r>
              <a:rPr lang="ru-RU" sz="3200" b="1" dirty="0">
                <a:solidFill>
                  <a:schemeClr val="accent1">
                    <a:lumMod val="50000"/>
                  </a:schemeClr>
                </a:solidFill>
              </a:rPr>
              <a:t>34</a:t>
            </a:r>
          </a:p>
        </p:txBody>
      </p:sp>
    </p:spTree>
    <p:extLst>
      <p:ext uri="{BB962C8B-B14F-4D97-AF65-F5344CB8AC3E}">
        <p14:creationId xmlns:p14="http://schemas.microsoft.com/office/powerpoint/2010/main" val="32600270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84213" y="1773238"/>
            <a:ext cx="7848600" cy="4338637"/>
          </a:xfrm>
          <a:prstGeom prst="rect">
            <a:avLst/>
          </a:prstGeom>
        </p:spPr>
        <p:txBody>
          <a:bodyPr>
            <a:spAutoFit/>
          </a:bodyPr>
          <a:lstStyle/>
          <a:p>
            <a:pPr algn="ctr" eaLnBrk="0" hangingPunct="0">
              <a:defRPr/>
            </a:pPr>
            <a:endParaRPr lang="ru-RU" kern="0" dirty="0">
              <a:effectLst>
                <a:outerShdw blurRad="38100" dist="38100" dir="2700000" algn="tl">
                  <a:srgbClr val="000000"/>
                </a:outerShdw>
              </a:effectLst>
            </a:endParaRPr>
          </a:p>
          <a:p>
            <a:pPr algn="ctr" eaLnBrk="0" hangingPunct="0">
              <a:defRPr/>
            </a:pPr>
            <a:r>
              <a:rPr lang="ru-RU" sz="2000" kern="0" dirty="0">
                <a:effectLst>
                  <a:outerShdw blurRad="38100" dist="38100" dir="2700000" algn="tl">
                    <a:srgbClr val="000000"/>
                  </a:outerShdw>
                </a:effectLst>
                <a:latin typeface="+mn-lt"/>
              </a:rPr>
              <a:t>Статья 3 ФЗ от 21.07.2005 г. № 115-ФЗ «О концессионных соглашениях»:</a:t>
            </a:r>
          </a:p>
          <a:p>
            <a:pPr algn="ctr" eaLnBrk="0" hangingPunct="0">
              <a:defRPr/>
            </a:pPr>
            <a:endParaRPr lang="ru-RU" sz="2000" kern="0" dirty="0">
              <a:effectLst>
                <a:outerShdw blurRad="38100" dist="38100" dir="2700000" algn="tl">
                  <a:srgbClr val="000000"/>
                </a:outerShdw>
              </a:effectLst>
              <a:latin typeface="+mn-lt"/>
            </a:endParaRPr>
          </a:p>
          <a:p>
            <a:pPr algn="ctr" eaLnBrk="0" hangingPunct="0">
              <a:defRPr/>
            </a:pPr>
            <a:r>
              <a:rPr lang="ru-RU" sz="2000" kern="0" dirty="0">
                <a:effectLst>
                  <a:outerShdw blurRad="38100" dist="38100" dir="2700000" algn="tl">
                    <a:srgbClr val="000000"/>
                  </a:outerShdw>
                </a:effectLst>
                <a:latin typeface="+mn-lt"/>
              </a:rPr>
              <a:t>Концессионное соглашение является договором, в котором содержатся элементы различных договоров, предусмотренных федеральными законами.</a:t>
            </a:r>
          </a:p>
          <a:p>
            <a:pPr algn="ctr" eaLnBrk="0" hangingPunct="0">
              <a:defRPr/>
            </a:pPr>
            <a:endParaRPr lang="ru-RU" sz="2000" kern="0" dirty="0">
              <a:effectLst>
                <a:outerShdw blurRad="38100" dist="38100" dir="2700000" algn="tl">
                  <a:srgbClr val="000000"/>
                </a:outerShdw>
              </a:effectLst>
              <a:latin typeface="+mn-lt"/>
            </a:endParaRPr>
          </a:p>
          <a:p>
            <a:pPr algn="ctr" eaLnBrk="0" hangingPunct="0">
              <a:defRPr/>
            </a:pPr>
            <a:r>
              <a:rPr lang="ru-RU" sz="2000" kern="0" dirty="0">
                <a:effectLst>
                  <a:outerShdw blurRad="38100" dist="38100" dir="2700000" algn="tl">
                    <a:srgbClr val="000000"/>
                  </a:outerShdw>
                </a:effectLst>
                <a:latin typeface="+mn-lt"/>
              </a:rPr>
              <a:t>К отношениям сторон концессионного соглашения применяются в соответствующих частях правила гражданского законодательства о договорах, элементы которых содержатся в концессионном соглашении, если иное не вытекает из закона или существа концессионного соглашения </a:t>
            </a:r>
          </a:p>
          <a:p>
            <a:pPr algn="ctr" eaLnBrk="0" hangingPunct="0">
              <a:defRPr/>
            </a:pPr>
            <a:endParaRPr lang="ru-RU" kern="0" dirty="0">
              <a:effectLst>
                <a:outerShdw blurRad="38100" dist="38100" dir="2700000" algn="tl">
                  <a:srgbClr val="000000"/>
                </a:outerShdw>
              </a:effectLst>
            </a:endParaRPr>
          </a:p>
        </p:txBody>
      </p:sp>
      <p:sp>
        <p:nvSpPr>
          <p:cNvPr id="4" name="Заголовок 1"/>
          <p:cNvSpPr>
            <a:spLocks noGrp="1"/>
          </p:cNvSpPr>
          <p:nvPr>
            <p:ph type="title"/>
          </p:nvPr>
        </p:nvSpPr>
        <p:spPr>
          <a:xfrm>
            <a:off x="457200" y="188913"/>
            <a:ext cx="8229600" cy="1223962"/>
          </a:xfrm>
        </p:spPr>
        <p:txBody>
          <a:bodyPr/>
          <a:lstStyle/>
          <a:p>
            <a:pPr algn="ctr">
              <a:defRPr/>
            </a:pPr>
            <a:r>
              <a:rPr lang="ru-RU" sz="2400" b="1" u="sng" dirty="0"/>
              <a:t>Концессионное соглашение </a:t>
            </a:r>
            <a:br>
              <a:rPr lang="ru-RU" sz="2400" b="1" u="sng" dirty="0"/>
            </a:br>
            <a:r>
              <a:rPr lang="ru-RU" sz="2400" b="1" u="sng" dirty="0"/>
              <a:t>как смешанный договор</a:t>
            </a:r>
            <a:endParaRPr lang="ru-RU" sz="2400" dirty="0"/>
          </a:p>
        </p:txBody>
      </p:sp>
      <p:sp>
        <p:nvSpPr>
          <p:cNvPr id="5" name="TextBox 4"/>
          <p:cNvSpPr txBox="1"/>
          <p:nvPr/>
        </p:nvSpPr>
        <p:spPr>
          <a:xfrm>
            <a:off x="8532440" y="548680"/>
            <a:ext cx="641121" cy="584776"/>
          </a:xfrm>
          <a:prstGeom prst="rect">
            <a:avLst/>
          </a:prstGeom>
          <a:noFill/>
        </p:spPr>
        <p:txBody>
          <a:bodyPr wrap="none" rtlCol="0">
            <a:spAutoFit/>
          </a:bodyPr>
          <a:lstStyle/>
          <a:p>
            <a:r>
              <a:rPr lang="ru-RU" sz="3200" b="1" dirty="0">
                <a:solidFill>
                  <a:schemeClr val="accent1">
                    <a:lumMod val="50000"/>
                  </a:schemeClr>
                </a:solidFill>
              </a:rPr>
              <a:t>35</a:t>
            </a:r>
          </a:p>
        </p:txBody>
      </p:sp>
    </p:spTree>
    <p:extLst>
      <p:ext uri="{BB962C8B-B14F-4D97-AF65-F5344CB8AC3E}">
        <p14:creationId xmlns:p14="http://schemas.microsoft.com/office/powerpoint/2010/main" val="3290532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188640"/>
            <a:ext cx="7128792" cy="1152128"/>
          </a:xfrm>
          <a:solidFill>
            <a:schemeClr val="accent1">
              <a:lumMod val="50000"/>
            </a:schemeClr>
          </a:solidFill>
          <a:ln w="38100" cmpd="sng">
            <a:solidFill>
              <a:schemeClr val="tx2"/>
            </a:solidFill>
            <a:prstDash val="solid"/>
          </a:ln>
          <a:scene3d>
            <a:camera prst="orthographicFront"/>
            <a:lightRig rig="threePt" dir="t"/>
          </a:scene3d>
          <a:sp3d>
            <a:bevelT w="120650" prst="convex"/>
          </a:sp3d>
        </p:spPr>
        <p:txBody>
          <a:bodyPr>
            <a:noAutofit/>
          </a:body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000" b="1" dirty="0"/>
              <a:t>Статья 420 - 421 ГК РФ. </a:t>
            </a:r>
            <a:br>
              <a:rPr lang="ru-RU" sz="2000" b="1" dirty="0"/>
            </a:br>
            <a:r>
              <a:rPr lang="ru-RU" sz="2000" b="1" dirty="0"/>
              <a:t>Понятие  договора. Свобода договора.</a:t>
            </a:r>
            <a:br>
              <a:rPr lang="ru-RU" sz="2000" b="1" dirty="0"/>
            </a:br>
            <a:endParaRPr lang="ru-RU" sz="2000" b="1" dirty="0"/>
          </a:p>
        </p:txBody>
      </p:sp>
      <p:sp>
        <p:nvSpPr>
          <p:cNvPr id="4" name="TextBox 3"/>
          <p:cNvSpPr txBox="1"/>
          <p:nvPr/>
        </p:nvSpPr>
        <p:spPr>
          <a:xfrm>
            <a:off x="8604448" y="548680"/>
            <a:ext cx="641121" cy="861774"/>
          </a:xfrm>
          <a:prstGeom prst="rect">
            <a:avLst/>
          </a:prstGeom>
          <a:noFill/>
        </p:spPr>
        <p:txBody>
          <a:bodyPr wrap="none" rtlCol="0">
            <a:spAutoFit/>
          </a:bodyPr>
          <a:lstStyle/>
          <a:p>
            <a:r>
              <a:rPr lang="ru-RU" sz="3200" b="1" dirty="0">
                <a:solidFill>
                  <a:srgbClr val="40464F"/>
                </a:solidFill>
              </a:rPr>
              <a:t>36</a:t>
            </a:r>
          </a:p>
          <a:p>
            <a:endParaRPr lang="ru-RU" dirty="0"/>
          </a:p>
        </p:txBody>
      </p:sp>
      <p:sp>
        <p:nvSpPr>
          <p:cNvPr id="6" name="TextBox 5"/>
          <p:cNvSpPr txBox="1"/>
          <p:nvPr/>
        </p:nvSpPr>
        <p:spPr>
          <a:xfrm>
            <a:off x="251520" y="2132856"/>
            <a:ext cx="8640961" cy="369332"/>
          </a:xfrm>
          <a:prstGeom prst="rect">
            <a:avLst/>
          </a:prstGeom>
          <a:noFill/>
        </p:spPr>
        <p:txBody>
          <a:bodyPr wrap="square" rtlCol="0">
            <a:spAutoFit/>
          </a:bodyPr>
          <a:lstStyle/>
          <a:p>
            <a:pPr algn="just"/>
            <a:r>
              <a:rPr lang="ru-RU" dirty="0"/>
              <a:t>	</a:t>
            </a:r>
            <a:endParaRPr lang="ru-RU" sz="2200" dirty="0"/>
          </a:p>
        </p:txBody>
      </p:sp>
      <p:graphicFrame>
        <p:nvGraphicFramePr>
          <p:cNvPr id="7" name="Таблица 6"/>
          <p:cNvGraphicFramePr>
            <a:graphicFrameLocks noGrp="1"/>
          </p:cNvGraphicFramePr>
          <p:nvPr>
            <p:extLst>
              <p:ext uri="{D42A27DB-BD31-4B8C-83A1-F6EECF244321}">
                <p14:modId xmlns:p14="http://schemas.microsoft.com/office/powerpoint/2010/main" val="621086829"/>
              </p:ext>
            </p:extLst>
          </p:nvPr>
        </p:nvGraphicFramePr>
        <p:xfrm>
          <a:off x="395536" y="1628800"/>
          <a:ext cx="8424936" cy="4745711"/>
        </p:xfrm>
        <a:graphic>
          <a:graphicData uri="http://schemas.openxmlformats.org/drawingml/2006/table">
            <a:tbl>
              <a:tblPr firstRow="1" bandRow="1" bandCol="1">
                <a:tableStyleId>{5C22544A-7EE6-4342-B048-85BDC9FD1C3A}</a:tableStyleId>
              </a:tblPr>
              <a:tblGrid>
                <a:gridCol w="6492611">
                  <a:extLst>
                    <a:ext uri="{9D8B030D-6E8A-4147-A177-3AD203B41FA5}">
                      <a16:colId xmlns:a16="http://schemas.microsoft.com/office/drawing/2014/main" xmlns="" val="20000"/>
                    </a:ext>
                  </a:extLst>
                </a:gridCol>
                <a:gridCol w="1932325">
                  <a:extLst>
                    <a:ext uri="{9D8B030D-6E8A-4147-A177-3AD203B41FA5}">
                      <a16:colId xmlns:a16="http://schemas.microsoft.com/office/drawing/2014/main" xmlns="" val="20001"/>
                    </a:ext>
                  </a:extLst>
                </a:gridCol>
              </a:tblGrid>
              <a:tr h="1728192">
                <a:tc>
                  <a:txBody>
                    <a:bodyPr/>
                    <a:lstStyle/>
                    <a:p>
                      <a:pPr algn="ctr"/>
                      <a:endParaRPr lang="ru-RU" sz="1600" b="0" dirty="0"/>
                    </a:p>
                    <a:p>
                      <a:pPr algn="ctr"/>
                      <a:r>
                        <a:rPr lang="ru-RU" sz="1600" b="0" dirty="0"/>
                        <a:t>П. 2 ст. 420. </a:t>
                      </a:r>
                    </a:p>
                    <a:p>
                      <a:pPr algn="ctr"/>
                      <a:r>
                        <a:rPr lang="ru-RU" sz="1600" b="0" dirty="0"/>
                        <a:t>К договорам применяются правила о двух- и многосторонних сделках, предусмотренные гл. 9 ГК РФ, </a:t>
                      </a:r>
                      <a:r>
                        <a:rPr lang="ru-RU" sz="1600" b="1" dirty="0">
                          <a:solidFill>
                            <a:srgbClr val="FF0000"/>
                          </a:solidFill>
                        </a:rPr>
                        <a:t>если иное не</a:t>
                      </a:r>
                      <a:r>
                        <a:rPr lang="ru-RU" sz="1600" b="1" baseline="0" dirty="0">
                          <a:solidFill>
                            <a:srgbClr val="FF0000"/>
                          </a:solidFill>
                        </a:rPr>
                        <a:t> установлено ГК РФ.</a:t>
                      </a:r>
                      <a:r>
                        <a:rPr lang="ru-RU" sz="1600" b="1" dirty="0">
                          <a:solidFill>
                            <a:srgbClr val="FF0000"/>
                          </a:solidFill>
                        </a:rPr>
                        <a:t> </a:t>
                      </a:r>
                    </a:p>
                    <a:p>
                      <a:pPr algn="ctr"/>
                      <a:endParaRPr lang="ru-RU" sz="1600" b="0" u="none"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tc>
                  <a:txBody>
                    <a:bodyPr/>
                    <a:lstStyle/>
                    <a:p>
                      <a:endParaRPr lang="ru-RU"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solidFill>
                  </a:tcPr>
                </a:tc>
                <a:extLst>
                  <a:ext uri="{0D108BD9-81ED-4DB2-BD59-A6C34878D82A}">
                    <a16:rowId xmlns:a16="http://schemas.microsoft.com/office/drawing/2014/main" xmlns="" val="10000"/>
                  </a:ext>
                </a:extLst>
              </a:tr>
              <a:tr h="370840">
                <a:tc>
                  <a:txBody>
                    <a:bodyPr/>
                    <a:lstStyle/>
                    <a:p>
                      <a:pPr algn="ctr"/>
                      <a:endParaRPr lang="ru-RU" sz="1600" b="0" dirty="0">
                        <a:solidFill>
                          <a:srgbClr val="FFFFFF"/>
                        </a:solidFill>
                      </a:endParaRPr>
                    </a:p>
                    <a:p>
                      <a:pPr algn="ctr"/>
                      <a:r>
                        <a:rPr lang="ru-RU" sz="1600" b="0" dirty="0">
                          <a:solidFill>
                            <a:srgbClr val="FFFFFF"/>
                          </a:solidFill>
                        </a:rPr>
                        <a:t>П. 2 ст. 421. </a:t>
                      </a:r>
                    </a:p>
                    <a:p>
                      <a:pPr algn="ctr"/>
                      <a:r>
                        <a:rPr lang="ru-RU" sz="1600" b="0" dirty="0">
                          <a:solidFill>
                            <a:srgbClr val="FFFFFF"/>
                          </a:solidFill>
                        </a:rPr>
                        <a:t>Стороны могут заключить договор как предусмотренный, так и не предусмотренный законом или иными правовыми актами.</a:t>
                      </a:r>
                    </a:p>
                    <a:p>
                      <a:pPr algn="ctr"/>
                      <a:r>
                        <a:rPr lang="ru-RU" sz="1600" b="1" dirty="0">
                          <a:solidFill>
                            <a:srgbClr val="FF0000"/>
                          </a:solidFill>
                        </a:rPr>
                        <a:t>К такому договору, при отсутствии признаков смешанного договора, правила об отдельных видах договоров, предусмотренных законом или иными правовыми актами, не применяются, что не исключает возможности применения правил об аналогии закона к отдельным отношениям сторон по договору.</a:t>
                      </a:r>
                    </a:p>
                    <a:p>
                      <a:pPr algn="ctr"/>
                      <a:endParaRPr lang="ru-RU" sz="1600" b="0" dirty="0">
                        <a:solidFill>
                          <a:srgbClr val="FFFFFF"/>
                        </a:solidFill>
                      </a:endParaRPr>
                    </a:p>
                    <a:p>
                      <a:pPr algn="ctr"/>
                      <a:endParaRPr lang="ru-RU" sz="1600" b="0" dirty="0">
                        <a:solidFill>
                          <a:srgbClr val="FFFFFF"/>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tc>
                  <a:txBody>
                    <a:bodyPr/>
                    <a:lstStyle/>
                    <a:p>
                      <a:endParaRPr lang="ru-RU" sz="1400" b="1" dirty="0">
                        <a:solidFill>
                          <a:schemeClr val="accent6">
                            <a:lumMod val="50000"/>
                          </a:schemeClr>
                        </a:solidFill>
                      </a:endParaRPr>
                    </a:p>
                    <a:p>
                      <a:endParaRPr lang="ru-RU" sz="1400" b="1" dirty="0">
                        <a:solidFill>
                          <a:schemeClr val="accent6">
                            <a:lumMod val="50000"/>
                          </a:schemeClr>
                        </a:solidFill>
                      </a:endParaRPr>
                    </a:p>
                    <a:p>
                      <a:endParaRPr lang="ru-RU" sz="1400" b="1" dirty="0">
                        <a:solidFill>
                          <a:schemeClr val="accent6">
                            <a:lumMod val="50000"/>
                          </a:schemeClr>
                        </a:solidFill>
                      </a:endParaRPr>
                    </a:p>
                    <a:p>
                      <a:endParaRPr lang="ru-RU" sz="1400" b="1" dirty="0">
                        <a:solidFill>
                          <a:schemeClr val="accent6">
                            <a:lumMod val="50000"/>
                          </a:schemeClr>
                        </a:solidFill>
                      </a:endParaRPr>
                    </a:p>
                    <a:p>
                      <a:pPr algn="ctr"/>
                      <a:r>
                        <a:rPr lang="ru-RU" sz="1400" b="1" dirty="0">
                          <a:solidFill>
                            <a:schemeClr val="accent6">
                              <a:lumMod val="50000"/>
                            </a:schemeClr>
                          </a:solidFill>
                        </a:rPr>
                        <a:t>Введен запрет на переквалификацию договора</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solidFill>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42795733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188640"/>
            <a:ext cx="7128792" cy="1008112"/>
          </a:xfrm>
          <a:solidFill>
            <a:schemeClr val="accent1">
              <a:lumMod val="50000"/>
            </a:schemeClr>
          </a:solidFill>
          <a:ln w="38100" cmpd="sng">
            <a:solidFill>
              <a:schemeClr val="tx2"/>
            </a:solidFill>
            <a:prstDash val="solid"/>
          </a:ln>
          <a:scene3d>
            <a:camera prst="orthographicFront"/>
            <a:lightRig rig="threePt" dir="t"/>
          </a:scene3d>
          <a:sp3d>
            <a:bevelT w="120650" prst="convex"/>
          </a:sp3d>
        </p:spPr>
        <p:txBody>
          <a:bodyPr>
            <a:noAutofit/>
          </a:body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000" b="1" dirty="0"/>
              <a:t>Статья 434.1 ГК РФ. </a:t>
            </a:r>
            <a:br>
              <a:rPr lang="ru-RU" sz="2000" b="1" dirty="0"/>
            </a:br>
            <a:r>
              <a:rPr lang="ru-RU" sz="2000" b="1" dirty="0"/>
              <a:t>Переговоры о заключении договора.</a:t>
            </a:r>
            <a:br>
              <a:rPr lang="ru-RU" sz="2000" b="1" dirty="0"/>
            </a:br>
            <a:endParaRPr lang="ru-RU" sz="2000" b="1" dirty="0"/>
          </a:p>
        </p:txBody>
      </p:sp>
      <p:sp>
        <p:nvSpPr>
          <p:cNvPr id="4" name="TextBox 3"/>
          <p:cNvSpPr txBox="1"/>
          <p:nvPr/>
        </p:nvSpPr>
        <p:spPr>
          <a:xfrm>
            <a:off x="8502879" y="548680"/>
            <a:ext cx="641121" cy="861774"/>
          </a:xfrm>
          <a:prstGeom prst="rect">
            <a:avLst/>
          </a:prstGeom>
          <a:noFill/>
        </p:spPr>
        <p:txBody>
          <a:bodyPr wrap="none" rtlCol="0">
            <a:spAutoFit/>
          </a:bodyPr>
          <a:lstStyle/>
          <a:p>
            <a:r>
              <a:rPr lang="ru-RU" sz="3200" b="1" dirty="0">
                <a:solidFill>
                  <a:srgbClr val="40464F"/>
                </a:solidFill>
              </a:rPr>
              <a:t>37</a:t>
            </a:r>
          </a:p>
          <a:p>
            <a:endParaRPr lang="ru-RU" dirty="0"/>
          </a:p>
        </p:txBody>
      </p:sp>
      <p:sp>
        <p:nvSpPr>
          <p:cNvPr id="6" name="TextBox 5"/>
          <p:cNvSpPr txBox="1"/>
          <p:nvPr/>
        </p:nvSpPr>
        <p:spPr>
          <a:xfrm>
            <a:off x="251520" y="2132856"/>
            <a:ext cx="8640961" cy="369332"/>
          </a:xfrm>
          <a:prstGeom prst="rect">
            <a:avLst/>
          </a:prstGeom>
          <a:noFill/>
        </p:spPr>
        <p:txBody>
          <a:bodyPr wrap="square" rtlCol="0">
            <a:spAutoFit/>
          </a:bodyPr>
          <a:lstStyle/>
          <a:p>
            <a:pPr algn="just"/>
            <a:r>
              <a:rPr lang="ru-RU" dirty="0"/>
              <a:t>	</a:t>
            </a:r>
            <a:endParaRPr lang="ru-RU" sz="2200" dirty="0"/>
          </a:p>
        </p:txBody>
      </p:sp>
      <p:graphicFrame>
        <p:nvGraphicFramePr>
          <p:cNvPr id="7" name="Таблица 6"/>
          <p:cNvGraphicFramePr>
            <a:graphicFrameLocks noGrp="1"/>
          </p:cNvGraphicFramePr>
          <p:nvPr>
            <p:extLst>
              <p:ext uri="{D42A27DB-BD31-4B8C-83A1-F6EECF244321}">
                <p14:modId xmlns:p14="http://schemas.microsoft.com/office/powerpoint/2010/main" val="340737234"/>
              </p:ext>
            </p:extLst>
          </p:nvPr>
        </p:nvGraphicFramePr>
        <p:xfrm>
          <a:off x="323528" y="1340768"/>
          <a:ext cx="8496944" cy="5212081"/>
        </p:xfrm>
        <a:graphic>
          <a:graphicData uri="http://schemas.openxmlformats.org/drawingml/2006/table">
            <a:tbl>
              <a:tblPr firstRow="1" bandRow="1" bandCol="1">
                <a:tableStyleId>{5C22544A-7EE6-4342-B048-85BDC9FD1C3A}</a:tableStyleId>
              </a:tblPr>
              <a:tblGrid>
                <a:gridCol w="7988579">
                  <a:extLst>
                    <a:ext uri="{9D8B030D-6E8A-4147-A177-3AD203B41FA5}">
                      <a16:colId xmlns:a16="http://schemas.microsoft.com/office/drawing/2014/main" xmlns="" val="20000"/>
                    </a:ext>
                  </a:extLst>
                </a:gridCol>
                <a:gridCol w="508365">
                  <a:extLst>
                    <a:ext uri="{9D8B030D-6E8A-4147-A177-3AD203B41FA5}">
                      <a16:colId xmlns:a16="http://schemas.microsoft.com/office/drawing/2014/main" xmlns="" val="20001"/>
                    </a:ext>
                  </a:extLst>
                </a:gridCol>
              </a:tblGrid>
              <a:tr h="4392488">
                <a:tc>
                  <a:txBody>
                    <a:bodyPr/>
                    <a:lstStyle/>
                    <a:p>
                      <a:pPr algn="just"/>
                      <a:r>
                        <a:rPr lang="ru-RU" sz="1600" b="0" i="0" u="none" strike="noStrike" kern="1200" baseline="0" dirty="0">
                          <a:solidFill>
                            <a:schemeClr val="lt1"/>
                          </a:solidFill>
                          <a:latin typeface="+mn-lt"/>
                          <a:ea typeface="+mn-ea"/>
                          <a:cs typeface="+mn-cs"/>
                        </a:rPr>
                        <a:t>    1. Если иное не предусмотрено законом или договором, граждане и юридические лица </a:t>
                      </a:r>
                      <a:r>
                        <a:rPr lang="ru-RU" sz="1600" b="1" i="0" u="none" strike="noStrike" kern="1200" baseline="0" dirty="0">
                          <a:solidFill>
                            <a:srgbClr val="FF0000"/>
                          </a:solidFill>
                          <a:latin typeface="+mn-lt"/>
                          <a:ea typeface="+mn-ea"/>
                          <a:cs typeface="+mn-cs"/>
                        </a:rPr>
                        <a:t>свободны в проведении переговоров </a:t>
                      </a:r>
                      <a:r>
                        <a:rPr lang="ru-RU" sz="1600" b="0" i="0" u="none" strike="noStrike" kern="1200" baseline="0" dirty="0">
                          <a:solidFill>
                            <a:schemeClr val="lt1"/>
                          </a:solidFill>
                          <a:latin typeface="+mn-lt"/>
                          <a:ea typeface="+mn-ea"/>
                          <a:cs typeface="+mn-cs"/>
                        </a:rPr>
                        <a:t>о заключении договора, самостоятельно несут расходы, связанные с их проведением, и не отвечают за то, что соглашение не достигнуто.</a:t>
                      </a:r>
                    </a:p>
                    <a:p>
                      <a:pPr algn="just"/>
                      <a:r>
                        <a:rPr lang="ru-RU" sz="1600" b="0" i="0" u="none" strike="noStrike" kern="1200" baseline="0" dirty="0">
                          <a:solidFill>
                            <a:schemeClr val="lt1"/>
                          </a:solidFill>
                          <a:latin typeface="+mn-lt"/>
                          <a:ea typeface="+mn-ea"/>
                          <a:cs typeface="+mn-cs"/>
                        </a:rPr>
                        <a:t>    2. При вступлении в переговоры о заключении договора, в ходе их проведения и по их завершении стороны </a:t>
                      </a:r>
                      <a:r>
                        <a:rPr lang="ru-RU" sz="1600" b="1" i="0" u="none" strike="noStrike" kern="1200" baseline="0" dirty="0">
                          <a:solidFill>
                            <a:srgbClr val="FF0000"/>
                          </a:solidFill>
                          <a:latin typeface="+mn-lt"/>
                          <a:ea typeface="+mn-ea"/>
                          <a:cs typeface="+mn-cs"/>
                        </a:rPr>
                        <a:t>обязаны действовать добросовестно</a:t>
                      </a:r>
                      <a:r>
                        <a:rPr lang="ru-RU" sz="1600" b="0" i="0" u="none" strike="noStrike" kern="1200" baseline="0" dirty="0">
                          <a:solidFill>
                            <a:schemeClr val="lt1"/>
                          </a:solidFill>
                          <a:latin typeface="+mn-lt"/>
                          <a:ea typeface="+mn-ea"/>
                          <a:cs typeface="+mn-cs"/>
                        </a:rPr>
                        <a:t>, в частности не допускать вступление в переговоры о заключении договора или их продолжение при заведомом отсутствии намерения достичь соглашения с другой стороной. </a:t>
                      </a:r>
                    </a:p>
                    <a:p>
                      <a:pPr algn="just"/>
                      <a:r>
                        <a:rPr lang="ru-RU" sz="1600" b="0" i="0" u="none" strike="noStrike" kern="1200" baseline="0" dirty="0">
                          <a:solidFill>
                            <a:schemeClr val="lt1"/>
                          </a:solidFill>
                          <a:latin typeface="+mn-lt"/>
                          <a:ea typeface="+mn-ea"/>
                          <a:cs typeface="+mn-cs"/>
                        </a:rPr>
                        <a:t>   Недобросовестными действиями при проведении переговоров предполагаются:</a:t>
                      </a:r>
                    </a:p>
                    <a:p>
                      <a:pPr algn="just"/>
                      <a:r>
                        <a:rPr lang="ru-RU" sz="1600" b="0" i="0" u="none" strike="noStrike" kern="1200" baseline="0" dirty="0">
                          <a:solidFill>
                            <a:schemeClr val="lt1"/>
                          </a:solidFill>
                          <a:latin typeface="+mn-lt"/>
                          <a:ea typeface="+mn-ea"/>
                          <a:cs typeface="+mn-cs"/>
                        </a:rPr>
                        <a:t>      1) </a:t>
                      </a:r>
                      <a:r>
                        <a:rPr lang="ru-RU" sz="1600" b="1" i="0" u="none" strike="noStrike" kern="1200" baseline="0" dirty="0">
                          <a:solidFill>
                            <a:srgbClr val="FF0000"/>
                          </a:solidFill>
                          <a:latin typeface="+mn-lt"/>
                          <a:ea typeface="+mn-ea"/>
                          <a:cs typeface="+mn-cs"/>
                        </a:rPr>
                        <a:t>предоставление стороне неполной или недостоверной информации</a:t>
                      </a:r>
                      <a:r>
                        <a:rPr lang="ru-RU" sz="1600" b="0" i="0" u="none" strike="noStrike" kern="1200" baseline="0" dirty="0">
                          <a:solidFill>
                            <a:schemeClr val="lt1"/>
                          </a:solidFill>
                          <a:latin typeface="+mn-lt"/>
                          <a:ea typeface="+mn-ea"/>
                          <a:cs typeface="+mn-cs"/>
                        </a:rPr>
                        <a:t>, в том числе умолчание об обстоятельствах, которые в силу характера договора должны быть доведены до сведения другой стороны;</a:t>
                      </a:r>
                    </a:p>
                    <a:p>
                      <a:pPr algn="just"/>
                      <a:r>
                        <a:rPr lang="ru-RU" sz="1600" b="0" i="0" u="none" strike="noStrike" kern="1200" baseline="0" dirty="0">
                          <a:solidFill>
                            <a:schemeClr val="lt1"/>
                          </a:solidFill>
                          <a:latin typeface="+mn-lt"/>
                          <a:ea typeface="+mn-ea"/>
                          <a:cs typeface="+mn-cs"/>
                        </a:rPr>
                        <a:t>     2) </a:t>
                      </a:r>
                      <a:r>
                        <a:rPr lang="ru-RU" sz="1600" b="1" i="0" u="none" strike="noStrike" kern="1200" baseline="0" dirty="0">
                          <a:solidFill>
                            <a:srgbClr val="FF0000"/>
                          </a:solidFill>
                          <a:latin typeface="+mn-lt"/>
                          <a:ea typeface="+mn-ea"/>
                          <a:cs typeface="+mn-cs"/>
                        </a:rPr>
                        <a:t>внезапное и неоправданное прекращение переговоров </a:t>
                      </a:r>
                      <a:r>
                        <a:rPr lang="ru-RU" sz="1600" b="0" i="0" u="none" strike="noStrike" kern="1200" baseline="0" dirty="0">
                          <a:solidFill>
                            <a:schemeClr val="lt1"/>
                          </a:solidFill>
                          <a:latin typeface="+mn-lt"/>
                          <a:ea typeface="+mn-ea"/>
                          <a:cs typeface="+mn-cs"/>
                        </a:rPr>
                        <a:t>о заключении договора при таких обстоятельствах, при которых другая сторона переговоров не могла разумно этого ожидать.</a:t>
                      </a:r>
                    </a:p>
                    <a:p>
                      <a:pPr algn="just"/>
                      <a:r>
                        <a:rPr lang="ru-RU" sz="1600" b="0" i="0" u="none" strike="noStrike" kern="1200" baseline="0" dirty="0">
                          <a:solidFill>
                            <a:schemeClr val="lt1"/>
                          </a:solidFill>
                          <a:latin typeface="+mn-lt"/>
                          <a:ea typeface="+mn-ea"/>
                          <a:cs typeface="+mn-cs"/>
                        </a:rPr>
                        <a:t>     3. Сторона, которая ведет или прерывает переговоры о заключении договора недобросовестно, обязана </a:t>
                      </a:r>
                      <a:r>
                        <a:rPr lang="ru-RU" sz="1600" b="1" i="0" u="none" strike="noStrike" kern="1200" baseline="0" dirty="0">
                          <a:solidFill>
                            <a:srgbClr val="FF0000"/>
                          </a:solidFill>
                          <a:latin typeface="+mn-lt"/>
                          <a:ea typeface="+mn-ea"/>
                          <a:cs typeface="+mn-cs"/>
                        </a:rPr>
                        <a:t>возместить другой стороне причиненные этим убытки.</a:t>
                      </a:r>
                    </a:p>
                    <a:p>
                      <a:pPr algn="just"/>
                      <a:endParaRPr lang="ru-RU" sz="1600" b="0" i="0" u="none" strike="noStrike" kern="1200" baseline="0" dirty="0">
                        <a:solidFill>
                          <a:srgbClr val="FF0000"/>
                        </a:solidFill>
                        <a:latin typeface="+mn-lt"/>
                        <a:ea typeface="+mn-ea"/>
                        <a:cs typeface="+mn-cs"/>
                      </a:endParaRPr>
                    </a:p>
                  </a:txBody>
                  <a:tcPr marL="180000" marR="180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tc>
                  <a:txBody>
                    <a:bodyPr/>
                    <a:lstStyle/>
                    <a:p>
                      <a:endParaRPr lang="ru-RU"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tcPr>
                </a:tc>
                <a:extLst>
                  <a:ext uri="{0D108BD9-81ED-4DB2-BD59-A6C34878D82A}">
                    <a16:rowId xmlns:a16="http://schemas.microsoft.com/office/drawing/2014/main" xmlns="" val="10000"/>
                  </a:ext>
                </a:extLst>
              </a:tr>
            </a:tbl>
          </a:graphicData>
        </a:graphic>
      </p:graphicFrame>
    </p:spTree>
    <p:extLst>
      <p:ext uri="{BB962C8B-B14F-4D97-AF65-F5344CB8AC3E}">
        <p14:creationId xmlns:p14="http://schemas.microsoft.com/office/powerpoint/2010/main" val="13669112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noGrp="1"/>
          </p:cNvSpPr>
          <p:nvPr>
            <p:ph type="title"/>
          </p:nvPr>
        </p:nvSpPr>
        <p:spPr>
          <a:xfrm>
            <a:off x="457200" y="381000"/>
            <a:ext cx="8229600" cy="887413"/>
          </a:xfrm>
        </p:spPr>
        <p:txBody>
          <a:bodyPr>
            <a:normAutofit fontScale="90000"/>
          </a:bodyPr>
          <a:lstStyle/>
          <a:p>
            <a:pPr algn="ctr">
              <a:defRPr/>
            </a:pPr>
            <a:r>
              <a:rPr lang="ru-RU" sz="2400" b="1" u="sng" dirty="0"/>
              <a:t/>
            </a:r>
            <a:br>
              <a:rPr lang="ru-RU" sz="2400" b="1" u="sng" dirty="0"/>
            </a:br>
            <a:r>
              <a:rPr lang="ru-RU" sz="2400" b="1" u="sng" dirty="0"/>
              <a:t/>
            </a:r>
            <a:br>
              <a:rPr lang="ru-RU" sz="2400" b="1" u="sng" dirty="0"/>
            </a:br>
            <a:r>
              <a:rPr lang="ru-RU" sz="2400" b="1" u="sng" dirty="0"/>
              <a:t/>
            </a:r>
            <a:br>
              <a:rPr lang="ru-RU" sz="2400" b="1" u="sng" dirty="0"/>
            </a:br>
            <a:r>
              <a:rPr lang="ru-RU" sz="2400" b="1" u="sng" dirty="0"/>
              <a:t>Заключение договора</a:t>
            </a:r>
            <a:br>
              <a:rPr lang="ru-RU" sz="2400" b="1" u="sng" dirty="0"/>
            </a:br>
            <a:endParaRPr lang="ru-RU" sz="2400" dirty="0"/>
          </a:p>
        </p:txBody>
      </p:sp>
      <p:sp>
        <p:nvSpPr>
          <p:cNvPr id="4" name="AutoShape 5"/>
          <p:cNvSpPr>
            <a:spLocks noChangeArrowheads="1"/>
          </p:cNvSpPr>
          <p:nvPr/>
        </p:nvSpPr>
        <p:spPr bwMode="auto">
          <a:xfrm>
            <a:off x="1835150" y="1341438"/>
            <a:ext cx="5473700" cy="115093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2000" b="1" dirty="0">
                <a:latin typeface="+mn-lt"/>
              </a:rPr>
              <a:t>Порядок заключения договоров</a:t>
            </a:r>
          </a:p>
        </p:txBody>
      </p:sp>
      <p:sp>
        <p:nvSpPr>
          <p:cNvPr id="5" name="AutoShape 6"/>
          <p:cNvSpPr>
            <a:spLocks noChangeArrowheads="1"/>
          </p:cNvSpPr>
          <p:nvPr/>
        </p:nvSpPr>
        <p:spPr bwMode="auto">
          <a:xfrm>
            <a:off x="611560" y="3068960"/>
            <a:ext cx="2592387" cy="12239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b="1" u="sng" dirty="0">
                <a:solidFill>
                  <a:srgbClr val="FF8600"/>
                </a:solidFill>
                <a:latin typeface="+mn-lt"/>
              </a:rPr>
              <a:t>ОБЩИЙ ПОРЯДОК </a:t>
            </a:r>
          </a:p>
          <a:p>
            <a:pPr algn="ctr">
              <a:defRPr/>
            </a:pPr>
            <a:r>
              <a:rPr lang="ru-RU" dirty="0">
                <a:latin typeface="+mn-lt"/>
              </a:rPr>
              <a:t>заключения</a:t>
            </a:r>
          </a:p>
        </p:txBody>
      </p:sp>
      <p:sp>
        <p:nvSpPr>
          <p:cNvPr id="6" name="AutoShape 6"/>
          <p:cNvSpPr>
            <a:spLocks noChangeArrowheads="1"/>
          </p:cNvSpPr>
          <p:nvPr/>
        </p:nvSpPr>
        <p:spPr bwMode="auto">
          <a:xfrm>
            <a:off x="5508104" y="3068960"/>
            <a:ext cx="3313807" cy="12239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n-lt"/>
              </a:rPr>
              <a:t>Заключение договора</a:t>
            </a:r>
          </a:p>
          <a:p>
            <a:pPr algn="ctr">
              <a:defRPr/>
            </a:pPr>
            <a:r>
              <a:rPr lang="ru-RU" u="sng" dirty="0">
                <a:solidFill>
                  <a:srgbClr val="FF8600"/>
                </a:solidFill>
                <a:latin typeface="+mn-lt"/>
              </a:rPr>
              <a:t>В </a:t>
            </a:r>
          </a:p>
          <a:p>
            <a:pPr algn="ctr">
              <a:defRPr/>
            </a:pPr>
            <a:r>
              <a:rPr lang="ru-RU" u="sng" dirty="0">
                <a:solidFill>
                  <a:srgbClr val="FF8600"/>
                </a:solidFill>
                <a:latin typeface="+mn-lt"/>
              </a:rPr>
              <a:t>ОБЯЗАТЕЛЬНОМ ПОРЯДКЕ</a:t>
            </a:r>
          </a:p>
        </p:txBody>
      </p:sp>
      <p:sp>
        <p:nvSpPr>
          <p:cNvPr id="7" name="AutoShape 6"/>
          <p:cNvSpPr>
            <a:spLocks noChangeArrowheads="1"/>
          </p:cNvSpPr>
          <p:nvPr/>
        </p:nvSpPr>
        <p:spPr bwMode="auto">
          <a:xfrm>
            <a:off x="1835696" y="4941168"/>
            <a:ext cx="2663949" cy="12239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n-lt"/>
              </a:rPr>
              <a:t>Заключение договора</a:t>
            </a:r>
          </a:p>
          <a:p>
            <a:pPr algn="ctr">
              <a:defRPr/>
            </a:pPr>
            <a:r>
              <a:rPr lang="ru-RU" u="sng" dirty="0">
                <a:latin typeface="+mn-lt"/>
              </a:rPr>
              <a:t>НА ТОРГАХ</a:t>
            </a:r>
          </a:p>
        </p:txBody>
      </p:sp>
      <p:cxnSp>
        <p:nvCxnSpPr>
          <p:cNvPr id="8" name="Прямая со стрелкой 7"/>
          <p:cNvCxnSpPr>
            <a:stCxn id="4" idx="2"/>
            <a:endCxn id="6" idx="0"/>
          </p:cNvCxnSpPr>
          <p:nvPr/>
        </p:nvCxnSpPr>
        <p:spPr bwMode="auto">
          <a:xfrm>
            <a:off x="4572000" y="2492375"/>
            <a:ext cx="2593008" cy="576585"/>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9" name="Прямая со стрелкой 8"/>
          <p:cNvCxnSpPr>
            <a:stCxn id="6" idx="2"/>
            <a:endCxn id="7" idx="0"/>
          </p:cNvCxnSpPr>
          <p:nvPr/>
        </p:nvCxnSpPr>
        <p:spPr bwMode="auto">
          <a:xfrm flipH="1">
            <a:off x="3167671" y="4292922"/>
            <a:ext cx="3997337" cy="648246"/>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0" name="Прямая со стрелкой 9"/>
          <p:cNvCxnSpPr>
            <a:stCxn id="4" idx="2"/>
            <a:endCxn id="5" idx="0"/>
          </p:cNvCxnSpPr>
          <p:nvPr/>
        </p:nvCxnSpPr>
        <p:spPr bwMode="auto">
          <a:xfrm flipH="1">
            <a:off x="1907754" y="2492375"/>
            <a:ext cx="2664246" cy="576585"/>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8532440" y="548680"/>
            <a:ext cx="641121" cy="584776"/>
          </a:xfrm>
          <a:prstGeom prst="rect">
            <a:avLst/>
          </a:prstGeom>
          <a:noFill/>
        </p:spPr>
        <p:txBody>
          <a:bodyPr wrap="none" rtlCol="0">
            <a:spAutoFit/>
          </a:bodyPr>
          <a:lstStyle/>
          <a:p>
            <a:r>
              <a:rPr lang="ru-RU" sz="3200" b="1" dirty="0">
                <a:solidFill>
                  <a:schemeClr val="accent1">
                    <a:lumMod val="50000"/>
                  </a:schemeClr>
                </a:solidFill>
              </a:rPr>
              <a:t>38</a:t>
            </a:r>
          </a:p>
        </p:txBody>
      </p:sp>
      <p:sp>
        <p:nvSpPr>
          <p:cNvPr id="20" name="AutoShape 6"/>
          <p:cNvSpPr>
            <a:spLocks noChangeArrowheads="1"/>
          </p:cNvSpPr>
          <p:nvPr/>
        </p:nvSpPr>
        <p:spPr bwMode="auto">
          <a:xfrm>
            <a:off x="5220072" y="5013176"/>
            <a:ext cx="3744069" cy="12239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marL="285750" indent="-285750" algn="ctr">
              <a:buFontTx/>
              <a:buChar char="-"/>
              <a:defRPr/>
            </a:pPr>
            <a:r>
              <a:rPr lang="ru-RU" dirty="0">
                <a:latin typeface="+mn-lt"/>
              </a:rPr>
              <a:t>публичный договор</a:t>
            </a:r>
          </a:p>
          <a:p>
            <a:pPr marL="285750" indent="-285750" algn="ctr">
              <a:buFontTx/>
              <a:buChar char="-"/>
              <a:defRPr/>
            </a:pPr>
            <a:r>
              <a:rPr lang="ru-RU" dirty="0">
                <a:latin typeface="+mn-lt"/>
              </a:rPr>
              <a:t>во исполнение </a:t>
            </a:r>
          </a:p>
          <a:p>
            <a:pPr algn="ctr">
              <a:defRPr/>
            </a:pPr>
            <a:r>
              <a:rPr lang="ru-RU" dirty="0">
                <a:latin typeface="+mn-lt"/>
              </a:rPr>
              <a:t>предварительного договора</a:t>
            </a:r>
            <a:endParaRPr lang="ru-RU" u="sng" dirty="0">
              <a:latin typeface="+mn-lt"/>
            </a:endParaRPr>
          </a:p>
        </p:txBody>
      </p:sp>
      <p:cxnSp>
        <p:nvCxnSpPr>
          <p:cNvPr id="22" name="Прямая со стрелкой 21"/>
          <p:cNvCxnSpPr>
            <a:stCxn id="6" idx="2"/>
          </p:cNvCxnSpPr>
          <p:nvPr/>
        </p:nvCxnSpPr>
        <p:spPr bwMode="auto">
          <a:xfrm flipH="1">
            <a:off x="7164288" y="4292922"/>
            <a:ext cx="720" cy="720254"/>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264676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noGrp="1"/>
          </p:cNvSpPr>
          <p:nvPr>
            <p:ph type="title"/>
          </p:nvPr>
        </p:nvSpPr>
        <p:spPr>
          <a:xfrm>
            <a:off x="457200" y="260350"/>
            <a:ext cx="8229600" cy="647700"/>
          </a:xfrm>
        </p:spPr>
        <p:txBody>
          <a:bodyPr>
            <a:normAutofit fontScale="90000"/>
          </a:bodyPr>
          <a:lstStyle/>
          <a:p>
            <a:pPr algn="ctr">
              <a:defRPr/>
            </a:pPr>
            <a:r>
              <a:rPr lang="ru-RU" sz="2400" b="1" u="sng" dirty="0"/>
              <a:t/>
            </a:r>
            <a:br>
              <a:rPr lang="ru-RU" sz="2400" b="1" u="sng" dirty="0"/>
            </a:br>
            <a:r>
              <a:rPr lang="ru-RU" sz="2400" b="1" u="sng" dirty="0"/>
              <a:t/>
            </a:r>
            <a:br>
              <a:rPr lang="ru-RU" sz="2400" b="1" u="sng" dirty="0"/>
            </a:br>
            <a:r>
              <a:rPr lang="ru-RU" sz="2400" b="1" u="sng" dirty="0"/>
              <a:t/>
            </a:r>
            <a:br>
              <a:rPr lang="ru-RU" sz="2400" b="1" u="sng" dirty="0"/>
            </a:br>
            <a:r>
              <a:rPr lang="ru-RU" sz="2400" b="1" u="sng" dirty="0"/>
              <a:t>Заключение договора в обязательном порядке</a:t>
            </a:r>
            <a:endParaRPr lang="ru-RU" sz="2400" dirty="0"/>
          </a:p>
        </p:txBody>
      </p:sp>
      <p:sp>
        <p:nvSpPr>
          <p:cNvPr id="4" name="AutoShape 6"/>
          <p:cNvSpPr>
            <a:spLocks noChangeArrowheads="1"/>
          </p:cNvSpPr>
          <p:nvPr/>
        </p:nvSpPr>
        <p:spPr bwMode="auto">
          <a:xfrm>
            <a:off x="250825" y="1341438"/>
            <a:ext cx="3025775" cy="86360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n-lt"/>
              </a:rPr>
              <a:t>Заинтересованная сторона</a:t>
            </a:r>
          </a:p>
        </p:txBody>
      </p:sp>
      <p:sp>
        <p:nvSpPr>
          <p:cNvPr id="5" name="AutoShape 6"/>
          <p:cNvSpPr>
            <a:spLocks noChangeArrowheads="1"/>
          </p:cNvSpPr>
          <p:nvPr/>
        </p:nvSpPr>
        <p:spPr bwMode="auto">
          <a:xfrm>
            <a:off x="4716463" y="1341438"/>
            <a:ext cx="4176712" cy="86360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n-lt"/>
              </a:rPr>
              <a:t>Сторона, для которой </a:t>
            </a:r>
          </a:p>
          <a:p>
            <a:pPr algn="ctr">
              <a:defRPr/>
            </a:pPr>
            <a:r>
              <a:rPr lang="ru-RU" dirty="0">
                <a:latin typeface="+mn-lt"/>
              </a:rPr>
              <a:t>заключение договора ОБЯЗАТЕЛЬНО</a:t>
            </a:r>
          </a:p>
        </p:txBody>
      </p:sp>
      <p:cxnSp>
        <p:nvCxnSpPr>
          <p:cNvPr id="6" name="Прямая со стрелкой 5"/>
          <p:cNvCxnSpPr>
            <a:stCxn id="4" idx="3"/>
            <a:endCxn id="5" idx="1"/>
          </p:cNvCxnSpPr>
          <p:nvPr/>
        </p:nvCxnSpPr>
        <p:spPr bwMode="auto">
          <a:xfrm>
            <a:off x="3276600" y="1773238"/>
            <a:ext cx="1439863" cy="0"/>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41989" name="TextBox 8"/>
          <p:cNvSpPr txBox="1">
            <a:spLocks noChangeArrowheads="1"/>
          </p:cNvSpPr>
          <p:nvPr/>
        </p:nvSpPr>
        <p:spPr bwMode="auto">
          <a:xfrm>
            <a:off x="3419475" y="1341438"/>
            <a:ext cx="1081088" cy="368300"/>
          </a:xfrm>
          <a:prstGeom prst="rect">
            <a:avLst/>
          </a:prstGeom>
          <a:noFill/>
          <a:ln w="9525">
            <a:noFill/>
            <a:miter lim="800000"/>
            <a:headEnd/>
            <a:tailEnd/>
          </a:ln>
        </p:spPr>
        <p:txBody>
          <a:bodyPr>
            <a:spAutoFit/>
          </a:bodyPr>
          <a:lstStyle/>
          <a:p>
            <a:pPr algn="ctr"/>
            <a:r>
              <a:rPr lang="ru-RU" dirty="0">
                <a:solidFill>
                  <a:srgbClr val="FCFCE8"/>
                </a:solidFill>
              </a:rPr>
              <a:t>оферта</a:t>
            </a:r>
          </a:p>
        </p:txBody>
      </p:sp>
      <p:sp>
        <p:nvSpPr>
          <p:cNvPr id="10" name="AutoShape 6"/>
          <p:cNvSpPr>
            <a:spLocks noChangeArrowheads="1"/>
          </p:cNvSpPr>
          <p:nvPr/>
        </p:nvSpPr>
        <p:spPr bwMode="auto">
          <a:xfrm>
            <a:off x="7308304" y="2924944"/>
            <a:ext cx="1728788" cy="7921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n-lt"/>
              </a:rPr>
              <a:t>Акцепт</a:t>
            </a:r>
          </a:p>
        </p:txBody>
      </p:sp>
      <p:sp>
        <p:nvSpPr>
          <p:cNvPr id="11" name="AutoShape 6"/>
          <p:cNvSpPr>
            <a:spLocks noChangeArrowheads="1"/>
          </p:cNvSpPr>
          <p:nvPr/>
        </p:nvSpPr>
        <p:spPr bwMode="auto">
          <a:xfrm>
            <a:off x="179512" y="4581128"/>
            <a:ext cx="2663825" cy="11525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600" dirty="0">
                <a:latin typeface="+mn-lt"/>
              </a:rPr>
              <a:t>Понуждение к </a:t>
            </a:r>
          </a:p>
          <a:p>
            <a:pPr algn="ctr">
              <a:defRPr/>
            </a:pPr>
            <a:r>
              <a:rPr lang="ru-RU" sz="1600" dirty="0">
                <a:latin typeface="+mn-lt"/>
              </a:rPr>
              <a:t>заключению договора </a:t>
            </a:r>
          </a:p>
          <a:p>
            <a:pPr algn="ctr">
              <a:defRPr/>
            </a:pPr>
            <a:r>
              <a:rPr lang="ru-RU" sz="1600" dirty="0">
                <a:latin typeface="+mn-lt"/>
              </a:rPr>
              <a:t>в судебном порядке</a:t>
            </a:r>
          </a:p>
        </p:txBody>
      </p:sp>
      <p:sp>
        <p:nvSpPr>
          <p:cNvPr id="12" name="AutoShape 6"/>
          <p:cNvSpPr>
            <a:spLocks noChangeArrowheads="1"/>
          </p:cNvSpPr>
          <p:nvPr/>
        </p:nvSpPr>
        <p:spPr bwMode="auto">
          <a:xfrm>
            <a:off x="2267744" y="2852936"/>
            <a:ext cx="2232025" cy="86518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n-lt"/>
              </a:rPr>
              <a:t>Отказ от акцепта</a:t>
            </a:r>
          </a:p>
        </p:txBody>
      </p:sp>
      <p:sp>
        <p:nvSpPr>
          <p:cNvPr id="13" name="AutoShape 6"/>
          <p:cNvSpPr>
            <a:spLocks noChangeArrowheads="1"/>
          </p:cNvSpPr>
          <p:nvPr/>
        </p:nvSpPr>
        <p:spPr bwMode="auto">
          <a:xfrm>
            <a:off x="4860032" y="2924944"/>
            <a:ext cx="2232025" cy="86518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n-lt"/>
              </a:rPr>
              <a:t>Акцепт </a:t>
            </a:r>
          </a:p>
          <a:p>
            <a:pPr algn="ctr">
              <a:defRPr/>
            </a:pPr>
            <a:r>
              <a:rPr lang="ru-RU" dirty="0">
                <a:latin typeface="+mn-lt"/>
              </a:rPr>
              <a:t>на иных условиях</a:t>
            </a:r>
          </a:p>
        </p:txBody>
      </p:sp>
      <p:sp>
        <p:nvSpPr>
          <p:cNvPr id="14" name="AutoShape 6"/>
          <p:cNvSpPr>
            <a:spLocks noChangeArrowheads="1"/>
          </p:cNvSpPr>
          <p:nvPr/>
        </p:nvSpPr>
        <p:spPr bwMode="auto">
          <a:xfrm>
            <a:off x="6444208" y="4437112"/>
            <a:ext cx="2449513" cy="165735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600" dirty="0">
                <a:latin typeface="+mn-lt"/>
              </a:rPr>
              <a:t>Договор заключен в </a:t>
            </a:r>
          </a:p>
          <a:p>
            <a:pPr algn="ctr">
              <a:defRPr/>
            </a:pPr>
            <a:r>
              <a:rPr lang="ru-RU" sz="1600" dirty="0">
                <a:latin typeface="+mn-lt"/>
              </a:rPr>
              <a:t>момент получения </a:t>
            </a:r>
          </a:p>
          <a:p>
            <a:pPr algn="ctr">
              <a:defRPr/>
            </a:pPr>
            <a:r>
              <a:rPr lang="ru-RU" sz="1600" dirty="0">
                <a:latin typeface="+mn-lt"/>
              </a:rPr>
              <a:t>оферентом извещения </a:t>
            </a:r>
          </a:p>
          <a:p>
            <a:pPr algn="ctr">
              <a:defRPr/>
            </a:pPr>
            <a:r>
              <a:rPr lang="ru-RU" sz="1600" dirty="0">
                <a:latin typeface="+mn-lt"/>
              </a:rPr>
              <a:t>об акцепте на условиях</a:t>
            </a:r>
          </a:p>
          <a:p>
            <a:pPr algn="ctr">
              <a:defRPr/>
            </a:pPr>
            <a:r>
              <a:rPr lang="ru-RU" sz="1600" dirty="0">
                <a:latin typeface="+mn-lt"/>
              </a:rPr>
              <a:t>оферты</a:t>
            </a:r>
          </a:p>
        </p:txBody>
      </p:sp>
      <p:cxnSp>
        <p:nvCxnSpPr>
          <p:cNvPr id="15" name="Прямая со стрелкой 14"/>
          <p:cNvCxnSpPr>
            <a:stCxn id="10" idx="2"/>
            <a:endCxn id="14" idx="0"/>
          </p:cNvCxnSpPr>
          <p:nvPr/>
        </p:nvCxnSpPr>
        <p:spPr bwMode="auto">
          <a:xfrm flipH="1">
            <a:off x="7668965" y="3717107"/>
            <a:ext cx="503733" cy="720005"/>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6" name="Прямая со стрелкой 15"/>
          <p:cNvCxnSpPr>
            <a:stCxn id="5" idx="2"/>
            <a:endCxn id="10" idx="0"/>
          </p:cNvCxnSpPr>
          <p:nvPr/>
        </p:nvCxnSpPr>
        <p:spPr bwMode="auto">
          <a:xfrm>
            <a:off x="6804819" y="2205038"/>
            <a:ext cx="1367879" cy="719906"/>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1" name="AutoShape 6"/>
          <p:cNvSpPr>
            <a:spLocks noChangeArrowheads="1"/>
          </p:cNvSpPr>
          <p:nvPr/>
        </p:nvSpPr>
        <p:spPr bwMode="auto">
          <a:xfrm>
            <a:off x="251520" y="2708920"/>
            <a:ext cx="1727200" cy="122555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n-lt"/>
              </a:rPr>
              <a:t>Неполучение </a:t>
            </a:r>
          </a:p>
          <a:p>
            <a:pPr algn="ctr">
              <a:defRPr/>
            </a:pPr>
            <a:r>
              <a:rPr lang="ru-RU" dirty="0">
                <a:latin typeface="+mn-lt"/>
              </a:rPr>
              <a:t>ответа </a:t>
            </a:r>
          </a:p>
          <a:p>
            <a:pPr algn="ctr">
              <a:defRPr/>
            </a:pPr>
            <a:r>
              <a:rPr lang="ru-RU" dirty="0">
                <a:latin typeface="+mn-lt"/>
              </a:rPr>
              <a:t>на оферту</a:t>
            </a:r>
          </a:p>
        </p:txBody>
      </p:sp>
      <p:cxnSp>
        <p:nvCxnSpPr>
          <p:cNvPr id="25" name="Прямая со стрелкой 24"/>
          <p:cNvCxnSpPr>
            <a:stCxn id="4" idx="2"/>
            <a:endCxn id="21" idx="0"/>
          </p:cNvCxnSpPr>
          <p:nvPr/>
        </p:nvCxnSpPr>
        <p:spPr bwMode="auto">
          <a:xfrm flipH="1">
            <a:off x="1115120" y="2205038"/>
            <a:ext cx="648593" cy="503882"/>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31" name="Прямая со стрелкой 30"/>
          <p:cNvCxnSpPr>
            <a:stCxn id="5" idx="2"/>
            <a:endCxn id="12" idx="0"/>
          </p:cNvCxnSpPr>
          <p:nvPr/>
        </p:nvCxnSpPr>
        <p:spPr bwMode="auto">
          <a:xfrm flipH="1">
            <a:off x="3383757" y="2205038"/>
            <a:ext cx="3421062" cy="647898"/>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34" name="Прямая со стрелкой 33"/>
          <p:cNvCxnSpPr>
            <a:stCxn id="12" idx="2"/>
            <a:endCxn id="11" idx="0"/>
          </p:cNvCxnSpPr>
          <p:nvPr/>
        </p:nvCxnSpPr>
        <p:spPr bwMode="auto">
          <a:xfrm flipH="1">
            <a:off x="1511425" y="3718124"/>
            <a:ext cx="1872332" cy="863004"/>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36" name="Прямая со стрелкой 35"/>
          <p:cNvCxnSpPr>
            <a:stCxn id="21" idx="2"/>
            <a:endCxn id="11" idx="0"/>
          </p:cNvCxnSpPr>
          <p:nvPr/>
        </p:nvCxnSpPr>
        <p:spPr bwMode="auto">
          <a:xfrm>
            <a:off x="1115120" y="3934470"/>
            <a:ext cx="396305" cy="646658"/>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46" name="AutoShape 6"/>
          <p:cNvSpPr>
            <a:spLocks noChangeArrowheads="1"/>
          </p:cNvSpPr>
          <p:nvPr/>
        </p:nvSpPr>
        <p:spPr bwMode="auto">
          <a:xfrm>
            <a:off x="3059832" y="4437112"/>
            <a:ext cx="3097212" cy="165735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600" dirty="0">
                <a:latin typeface="+mn-lt"/>
              </a:rPr>
              <a:t>Договор заключается на </a:t>
            </a:r>
          </a:p>
          <a:p>
            <a:pPr algn="ctr">
              <a:defRPr/>
            </a:pPr>
            <a:r>
              <a:rPr lang="ru-RU" sz="1600" dirty="0">
                <a:latin typeface="+mn-lt"/>
              </a:rPr>
              <a:t>условиях </a:t>
            </a:r>
          </a:p>
          <a:p>
            <a:pPr algn="ctr">
              <a:defRPr/>
            </a:pPr>
            <a:r>
              <a:rPr lang="ru-RU" sz="1600" dirty="0">
                <a:latin typeface="+mn-lt"/>
              </a:rPr>
              <a:t>протокола разногласий </a:t>
            </a:r>
          </a:p>
          <a:p>
            <a:pPr algn="ctr">
              <a:defRPr/>
            </a:pPr>
            <a:r>
              <a:rPr lang="ru-RU" sz="1600" dirty="0">
                <a:latin typeface="+mn-lt"/>
              </a:rPr>
              <a:t>либо спор передается в суд</a:t>
            </a:r>
          </a:p>
        </p:txBody>
      </p:sp>
      <p:cxnSp>
        <p:nvCxnSpPr>
          <p:cNvPr id="47" name="Прямая со стрелкой 46"/>
          <p:cNvCxnSpPr>
            <a:stCxn id="13" idx="2"/>
            <a:endCxn id="46" idx="0"/>
          </p:cNvCxnSpPr>
          <p:nvPr/>
        </p:nvCxnSpPr>
        <p:spPr bwMode="auto">
          <a:xfrm flipH="1">
            <a:off x="4608438" y="3790132"/>
            <a:ext cx="1367607" cy="646980"/>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2" name="TextBox 21"/>
          <p:cNvSpPr txBox="1"/>
          <p:nvPr/>
        </p:nvSpPr>
        <p:spPr>
          <a:xfrm>
            <a:off x="8532440" y="548680"/>
            <a:ext cx="641121" cy="584776"/>
          </a:xfrm>
          <a:prstGeom prst="rect">
            <a:avLst/>
          </a:prstGeom>
          <a:noFill/>
        </p:spPr>
        <p:txBody>
          <a:bodyPr wrap="none" rtlCol="0">
            <a:spAutoFit/>
          </a:bodyPr>
          <a:lstStyle/>
          <a:p>
            <a:r>
              <a:rPr lang="ru-RU" sz="3200" b="1" dirty="0">
                <a:solidFill>
                  <a:schemeClr val="accent1">
                    <a:lumMod val="50000"/>
                  </a:schemeClr>
                </a:solidFill>
              </a:rPr>
              <a:t>39</a:t>
            </a:r>
          </a:p>
        </p:txBody>
      </p:sp>
      <p:cxnSp>
        <p:nvCxnSpPr>
          <p:cNvPr id="43" name="Прямая со стрелкой 42"/>
          <p:cNvCxnSpPr>
            <a:stCxn id="5" idx="2"/>
            <a:endCxn id="13" idx="0"/>
          </p:cNvCxnSpPr>
          <p:nvPr/>
        </p:nvCxnSpPr>
        <p:spPr bwMode="auto">
          <a:xfrm flipH="1">
            <a:off x="5976045" y="2205038"/>
            <a:ext cx="828774" cy="719906"/>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967600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альтернативный процесс 3"/>
          <p:cNvSpPr/>
          <p:nvPr/>
        </p:nvSpPr>
        <p:spPr bwMode="auto">
          <a:xfrm>
            <a:off x="1835150" y="1125538"/>
            <a:ext cx="5113338" cy="358775"/>
          </a:xfrm>
          <a:prstGeom prst="flowChartAlternateProcess">
            <a:avLst/>
          </a:prstGeom>
          <a:solidFill>
            <a:schemeClr val="accent1">
              <a:lumMod val="50000"/>
            </a:schemeClr>
          </a:solidFill>
          <a:ln w="38100" cap="flat" cmpd="sng" algn="ctr">
            <a:solidFill>
              <a:schemeClr val="bg2">
                <a:lumMod val="50000"/>
                <a:lumOff val="50000"/>
              </a:schemeClr>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1400" b="1" dirty="0">
                <a:latin typeface="+mn-lt"/>
              </a:rPr>
              <a:t>Виды юридических фактов</a:t>
            </a:r>
          </a:p>
        </p:txBody>
      </p:sp>
      <p:sp>
        <p:nvSpPr>
          <p:cNvPr id="5" name="Блок-схема: альтернативный процесс 4"/>
          <p:cNvSpPr/>
          <p:nvPr/>
        </p:nvSpPr>
        <p:spPr bwMode="auto">
          <a:xfrm>
            <a:off x="395288" y="1773238"/>
            <a:ext cx="2663825" cy="792162"/>
          </a:xfrm>
          <a:prstGeom prst="flowChartAlternateProcess">
            <a:avLst/>
          </a:prstGeom>
          <a:solidFill>
            <a:schemeClr val="accent1">
              <a:lumMod val="50000"/>
            </a:schemeClr>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1400" b="1" dirty="0">
                <a:latin typeface="+mn-lt"/>
              </a:rPr>
              <a:t>События </a:t>
            </a:r>
            <a:r>
              <a:rPr lang="ru-RU" sz="1400" dirty="0">
                <a:latin typeface="+mn-lt"/>
              </a:rPr>
              <a:t>– </a:t>
            </a:r>
            <a:r>
              <a:rPr lang="ru-RU" sz="1200" dirty="0">
                <a:latin typeface="+mn-lt"/>
              </a:rPr>
              <a:t>обстоятельства, протекающие независимо от воли человека</a:t>
            </a:r>
          </a:p>
        </p:txBody>
      </p:sp>
      <p:sp>
        <p:nvSpPr>
          <p:cNvPr id="6" name="Блок-схема: альтернативный процесс 5"/>
          <p:cNvSpPr/>
          <p:nvPr/>
        </p:nvSpPr>
        <p:spPr bwMode="auto">
          <a:xfrm>
            <a:off x="4140200" y="1773238"/>
            <a:ext cx="4608513" cy="503237"/>
          </a:xfrm>
          <a:prstGeom prst="flowChartAlternateProcess">
            <a:avLst/>
          </a:prstGeom>
          <a:solidFill>
            <a:schemeClr val="accent1">
              <a:lumMod val="60000"/>
              <a:lumOff val="40000"/>
            </a:schemeClr>
          </a:solidFill>
          <a:ln w="38100" cap="flat" cmpd="sng" algn="ctr">
            <a:solidFill>
              <a:srgbClr val="C00000"/>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1400" b="1" u="sng" dirty="0">
                <a:solidFill>
                  <a:srgbClr val="C00000"/>
                </a:solidFill>
                <a:latin typeface="+mn-lt"/>
              </a:rPr>
              <a:t>Действия</a:t>
            </a:r>
            <a:r>
              <a:rPr lang="ru-RU" sz="1400" b="1" dirty="0">
                <a:latin typeface="+mn-lt"/>
              </a:rPr>
              <a:t> </a:t>
            </a:r>
            <a:r>
              <a:rPr lang="ru-RU" sz="1200" dirty="0">
                <a:solidFill>
                  <a:schemeClr val="bg2"/>
                </a:solidFill>
                <a:latin typeface="+mn-lt"/>
              </a:rPr>
              <a:t>– жизненные факты, которые являются результатом сознательной деятельности людей</a:t>
            </a:r>
          </a:p>
        </p:txBody>
      </p:sp>
      <p:sp>
        <p:nvSpPr>
          <p:cNvPr id="7" name="Блок-схема: альтернативный процесс 6"/>
          <p:cNvSpPr/>
          <p:nvPr/>
        </p:nvSpPr>
        <p:spPr bwMode="auto">
          <a:xfrm>
            <a:off x="107950" y="2852738"/>
            <a:ext cx="1439863" cy="612775"/>
          </a:xfrm>
          <a:prstGeom prst="flowChartAlternateProcess">
            <a:avLst/>
          </a:prstGeom>
          <a:solidFill>
            <a:schemeClr val="accent1">
              <a:lumMod val="50000"/>
            </a:schemeClr>
          </a:solidFill>
          <a:ln w="1905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1400" b="1" dirty="0">
                <a:latin typeface="+mn-lt"/>
              </a:rPr>
              <a:t>Абсолютные</a:t>
            </a:r>
          </a:p>
        </p:txBody>
      </p:sp>
      <p:sp>
        <p:nvSpPr>
          <p:cNvPr id="8" name="Блок-схема: альтернативный процесс 7"/>
          <p:cNvSpPr/>
          <p:nvPr/>
        </p:nvSpPr>
        <p:spPr bwMode="auto">
          <a:xfrm>
            <a:off x="1331913" y="3573463"/>
            <a:ext cx="1800225" cy="612775"/>
          </a:xfrm>
          <a:prstGeom prst="flowChartAlternateProcess">
            <a:avLst/>
          </a:prstGeom>
          <a:solidFill>
            <a:schemeClr val="accent1">
              <a:lumMod val="50000"/>
            </a:schemeClr>
          </a:solidFill>
          <a:ln w="1905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1400" b="1" dirty="0">
                <a:latin typeface="+mn-lt"/>
              </a:rPr>
              <a:t>Относительные</a:t>
            </a:r>
          </a:p>
        </p:txBody>
      </p:sp>
      <p:sp>
        <p:nvSpPr>
          <p:cNvPr id="9" name="Блок-схема: альтернативный процесс 8"/>
          <p:cNvSpPr/>
          <p:nvPr/>
        </p:nvSpPr>
        <p:spPr bwMode="auto">
          <a:xfrm>
            <a:off x="4356100" y="2636838"/>
            <a:ext cx="1635125" cy="431800"/>
          </a:xfrm>
          <a:prstGeom prst="flowChartAlternateProcess">
            <a:avLst/>
          </a:prstGeom>
          <a:solidFill>
            <a:srgbClr val="B5BBC3"/>
          </a:solidFill>
          <a:ln w="38100" cap="flat" cmpd="sng" algn="ctr">
            <a:solidFill>
              <a:srgbClr val="C00000"/>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1400" b="1" dirty="0">
                <a:solidFill>
                  <a:srgbClr val="C00000"/>
                </a:solidFill>
                <a:latin typeface="+mn-lt"/>
              </a:rPr>
              <a:t>Правомерные</a:t>
            </a:r>
          </a:p>
        </p:txBody>
      </p:sp>
      <p:sp>
        <p:nvSpPr>
          <p:cNvPr id="10" name="Блок-схема: альтернативный процесс 9"/>
          <p:cNvSpPr/>
          <p:nvPr/>
        </p:nvSpPr>
        <p:spPr bwMode="auto">
          <a:xfrm>
            <a:off x="7092950" y="2636838"/>
            <a:ext cx="1871663" cy="431800"/>
          </a:xfrm>
          <a:prstGeom prst="flowChartAlternateProcess">
            <a:avLst/>
          </a:prstGeom>
          <a:solidFill>
            <a:schemeClr val="accent1">
              <a:lumMod val="50000"/>
            </a:schemeClr>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defRPr/>
            </a:pPr>
            <a:r>
              <a:rPr lang="ru-RU" sz="1400" b="1" dirty="0">
                <a:latin typeface="+mn-lt"/>
              </a:rPr>
              <a:t>Неправомерные</a:t>
            </a:r>
          </a:p>
        </p:txBody>
      </p:sp>
      <p:sp>
        <p:nvSpPr>
          <p:cNvPr id="12" name="Блок-схема: альтернативный процесс 11"/>
          <p:cNvSpPr/>
          <p:nvPr/>
        </p:nvSpPr>
        <p:spPr bwMode="auto">
          <a:xfrm rot="16200000">
            <a:off x="6912769" y="3896519"/>
            <a:ext cx="1727200" cy="649288"/>
          </a:xfrm>
          <a:prstGeom prst="flowChartAlternateProcess">
            <a:avLst/>
          </a:prstGeom>
          <a:solidFill>
            <a:schemeClr val="accent1">
              <a:lumMod val="50000"/>
            </a:schemeClr>
          </a:solidFill>
          <a:ln w="1905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defRPr/>
            </a:pPr>
            <a:r>
              <a:rPr lang="ru-RU" sz="1400" dirty="0" err="1">
                <a:latin typeface="+mn-lt"/>
              </a:rPr>
              <a:t>Деликтные</a:t>
            </a:r>
            <a:r>
              <a:rPr lang="ru-RU" sz="1400" dirty="0">
                <a:latin typeface="+mn-lt"/>
              </a:rPr>
              <a:t> обязательства</a:t>
            </a:r>
          </a:p>
        </p:txBody>
      </p:sp>
      <p:sp>
        <p:nvSpPr>
          <p:cNvPr id="13" name="Блок-схема: альтернативный процесс 12"/>
          <p:cNvSpPr/>
          <p:nvPr/>
        </p:nvSpPr>
        <p:spPr bwMode="auto">
          <a:xfrm rot="16200000">
            <a:off x="7759701" y="3914775"/>
            <a:ext cx="1727200" cy="612775"/>
          </a:xfrm>
          <a:prstGeom prst="flowChartAlternateProcess">
            <a:avLst/>
          </a:prstGeom>
          <a:solidFill>
            <a:schemeClr val="accent1">
              <a:lumMod val="50000"/>
            </a:schemeClr>
          </a:solidFill>
          <a:ln w="1905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defRPr/>
            </a:pPr>
            <a:r>
              <a:rPr lang="ru-RU" sz="1400" dirty="0">
                <a:latin typeface="+mn-lt"/>
              </a:rPr>
              <a:t>Неосновательное обогащение</a:t>
            </a:r>
          </a:p>
        </p:txBody>
      </p:sp>
      <p:sp>
        <p:nvSpPr>
          <p:cNvPr id="14" name="Блок-схема: альтернативный процесс 13"/>
          <p:cNvSpPr/>
          <p:nvPr/>
        </p:nvSpPr>
        <p:spPr bwMode="auto">
          <a:xfrm>
            <a:off x="5580063" y="3357563"/>
            <a:ext cx="1728787" cy="1439862"/>
          </a:xfrm>
          <a:prstGeom prst="flowChartAlternateProcess">
            <a:avLst/>
          </a:prstGeom>
          <a:solidFill>
            <a:schemeClr val="accent1">
              <a:lumMod val="50000"/>
            </a:schemeClr>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1400" b="1" dirty="0">
                <a:latin typeface="+mn-lt"/>
              </a:rPr>
              <a:t>Юридические поступки </a:t>
            </a:r>
            <a:r>
              <a:rPr lang="ru-RU" sz="1400" dirty="0">
                <a:latin typeface="+mn-lt"/>
              </a:rPr>
              <a:t>– </a:t>
            </a:r>
            <a:r>
              <a:rPr lang="ru-RU" sz="1200" dirty="0">
                <a:latin typeface="+mn-lt"/>
              </a:rPr>
              <a:t>действия субъекта, совершаемые без намерения создать юр. последствия</a:t>
            </a:r>
          </a:p>
        </p:txBody>
      </p:sp>
      <p:sp>
        <p:nvSpPr>
          <p:cNvPr id="15" name="Блок-схема: альтернативный процесс 14"/>
          <p:cNvSpPr/>
          <p:nvPr/>
        </p:nvSpPr>
        <p:spPr bwMode="auto">
          <a:xfrm>
            <a:off x="3348038" y="3357563"/>
            <a:ext cx="1800225" cy="1727200"/>
          </a:xfrm>
          <a:prstGeom prst="flowChartAlternateProcess">
            <a:avLst/>
          </a:prstGeom>
          <a:solidFill>
            <a:srgbClr val="B5BBC3"/>
          </a:solidFill>
          <a:ln w="38100" cap="flat" cmpd="sng" algn="ctr">
            <a:solidFill>
              <a:srgbClr val="C00000"/>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1400" b="1" u="sng" dirty="0">
                <a:solidFill>
                  <a:srgbClr val="C00000"/>
                </a:solidFill>
                <a:latin typeface="+mn-lt"/>
              </a:rPr>
              <a:t>Юридические акты</a:t>
            </a:r>
            <a:r>
              <a:rPr lang="ru-RU" sz="1400" b="1" dirty="0">
                <a:solidFill>
                  <a:srgbClr val="C00000"/>
                </a:solidFill>
                <a:latin typeface="+mn-lt"/>
              </a:rPr>
              <a:t> </a:t>
            </a:r>
            <a:r>
              <a:rPr lang="ru-RU" sz="1400" dirty="0">
                <a:solidFill>
                  <a:schemeClr val="bg2"/>
                </a:solidFill>
                <a:latin typeface="+mn-lt"/>
              </a:rPr>
              <a:t>– </a:t>
            </a:r>
            <a:r>
              <a:rPr lang="ru-RU" sz="1200" dirty="0">
                <a:solidFill>
                  <a:schemeClr val="bg2"/>
                </a:solidFill>
                <a:latin typeface="+mn-lt"/>
              </a:rPr>
              <a:t>действия, прямо направленные на достижение юр. последствий</a:t>
            </a:r>
          </a:p>
        </p:txBody>
      </p:sp>
      <p:sp>
        <p:nvSpPr>
          <p:cNvPr id="16" name="Блок-схема: альтернативный процесс 15"/>
          <p:cNvSpPr/>
          <p:nvPr/>
        </p:nvSpPr>
        <p:spPr bwMode="auto">
          <a:xfrm>
            <a:off x="179388" y="5373688"/>
            <a:ext cx="2232025" cy="1079500"/>
          </a:xfrm>
          <a:prstGeom prst="flowChartAlternateProcess">
            <a:avLst/>
          </a:prstGeom>
          <a:solidFill>
            <a:schemeClr val="accent1">
              <a:lumMod val="50000"/>
            </a:schemeClr>
          </a:solidFill>
          <a:ln w="1905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1400" b="1" dirty="0">
                <a:latin typeface="+mn-lt"/>
              </a:rPr>
              <a:t>Административные акты </a:t>
            </a:r>
            <a:r>
              <a:rPr lang="ru-RU" sz="1200" dirty="0">
                <a:latin typeface="+mn-lt"/>
              </a:rPr>
              <a:t>государственных органов и органов местного самоуправления</a:t>
            </a:r>
          </a:p>
        </p:txBody>
      </p:sp>
      <p:sp>
        <p:nvSpPr>
          <p:cNvPr id="17" name="Блок-схема: альтернативный процесс 16"/>
          <p:cNvSpPr/>
          <p:nvPr/>
        </p:nvSpPr>
        <p:spPr bwMode="auto">
          <a:xfrm>
            <a:off x="2700338" y="5445125"/>
            <a:ext cx="3095625" cy="1079500"/>
          </a:xfrm>
          <a:prstGeom prst="flowChartAlternateProcess">
            <a:avLst/>
          </a:prstGeom>
          <a:solidFill>
            <a:srgbClr val="B5BBC3"/>
          </a:solidFill>
          <a:ln w="38100" cap="flat" cmpd="sng" algn="ctr">
            <a:solidFill>
              <a:srgbClr val="C00000"/>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1400" b="1" u="sng" dirty="0">
                <a:solidFill>
                  <a:srgbClr val="C00000"/>
                </a:solidFill>
                <a:latin typeface="+mn-lt"/>
              </a:rPr>
              <a:t>Сделки</a:t>
            </a:r>
            <a:r>
              <a:rPr lang="ru-RU" sz="1400" b="1" dirty="0">
                <a:solidFill>
                  <a:srgbClr val="C00000"/>
                </a:solidFill>
                <a:latin typeface="+mn-lt"/>
              </a:rPr>
              <a:t> </a:t>
            </a:r>
            <a:r>
              <a:rPr lang="ru-RU" sz="1400" b="1" dirty="0">
                <a:solidFill>
                  <a:schemeClr val="bg2"/>
                </a:solidFill>
                <a:latin typeface="+mn-lt"/>
              </a:rPr>
              <a:t>– </a:t>
            </a:r>
            <a:r>
              <a:rPr lang="ru-RU" sz="1200" dirty="0">
                <a:solidFill>
                  <a:schemeClr val="bg2"/>
                </a:solidFill>
                <a:latin typeface="+mn-lt"/>
              </a:rPr>
              <a:t>действия граждан и юридических лиц, направленные на возникновение, изменение, прекращение гражданских прав и обязанностей</a:t>
            </a:r>
          </a:p>
        </p:txBody>
      </p:sp>
      <p:sp>
        <p:nvSpPr>
          <p:cNvPr id="18" name="Блок-схема: альтернативный процесс 17"/>
          <p:cNvSpPr/>
          <p:nvPr/>
        </p:nvSpPr>
        <p:spPr bwMode="auto">
          <a:xfrm>
            <a:off x="6156325" y="5516563"/>
            <a:ext cx="1562100" cy="649287"/>
          </a:xfrm>
          <a:prstGeom prst="flowChartAlternateProcess">
            <a:avLst/>
          </a:prstGeom>
          <a:solidFill>
            <a:schemeClr val="accent1">
              <a:lumMod val="50000"/>
            </a:schemeClr>
          </a:solidFill>
          <a:ln w="1905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1400" dirty="0">
                <a:latin typeface="+mn-lt"/>
              </a:rPr>
              <a:t>Судебные решения</a:t>
            </a:r>
          </a:p>
        </p:txBody>
      </p:sp>
      <p:sp>
        <p:nvSpPr>
          <p:cNvPr id="17424" name="Стрелка вниз 19"/>
          <p:cNvSpPr>
            <a:spLocks noChangeArrowheads="1"/>
          </p:cNvSpPr>
          <p:nvPr/>
        </p:nvSpPr>
        <p:spPr bwMode="auto">
          <a:xfrm flipH="1">
            <a:off x="2195513" y="1484313"/>
            <a:ext cx="215900" cy="288925"/>
          </a:xfrm>
          <a:prstGeom prst="downArrow">
            <a:avLst>
              <a:gd name="adj1" fmla="val 50000"/>
              <a:gd name="adj2" fmla="val 50184"/>
            </a:avLst>
          </a:prstGeom>
          <a:solidFill>
            <a:schemeClr val="accent1">
              <a:lumMod val="50000"/>
            </a:schemeClr>
          </a:solidFill>
          <a:ln w="9525" algn="ctr">
            <a:solidFill>
              <a:schemeClr val="bg2">
                <a:lumMod val="50000"/>
                <a:lumOff val="50000"/>
              </a:schemeClr>
            </a:solidFill>
            <a:round/>
            <a:headEnd/>
            <a:tailEnd/>
          </a:ln>
          <a:scene3d>
            <a:camera prst="orthographicFront"/>
            <a:lightRig rig="threePt" dir="t"/>
          </a:scene3d>
          <a:sp3d>
            <a:bevelT prst="convex"/>
          </a:sp3d>
        </p:spPr>
        <p:txBody>
          <a:bodyPr/>
          <a:lstStyle/>
          <a:p>
            <a:endParaRPr lang="ru-RU"/>
          </a:p>
        </p:txBody>
      </p:sp>
      <p:sp>
        <p:nvSpPr>
          <p:cNvPr id="17425" name="Стрелка вниз 20"/>
          <p:cNvSpPr>
            <a:spLocks noChangeArrowheads="1"/>
          </p:cNvSpPr>
          <p:nvPr/>
        </p:nvSpPr>
        <p:spPr bwMode="auto">
          <a:xfrm flipH="1">
            <a:off x="6011863" y="1484313"/>
            <a:ext cx="215900" cy="288925"/>
          </a:xfrm>
          <a:prstGeom prst="downArrow">
            <a:avLst>
              <a:gd name="adj1" fmla="val 50000"/>
              <a:gd name="adj2" fmla="val 50184"/>
            </a:avLst>
          </a:prstGeom>
          <a:solidFill>
            <a:srgbClr val="40464F"/>
          </a:solidFill>
          <a:ln w="9525" algn="ctr">
            <a:solidFill>
              <a:srgbClr val="869AA9"/>
            </a:solidFill>
            <a:round/>
            <a:headEnd/>
            <a:tailEnd/>
          </a:ln>
          <a:scene3d>
            <a:camera prst="orthographicFront"/>
            <a:lightRig rig="threePt" dir="t"/>
          </a:scene3d>
          <a:sp3d>
            <a:bevelT prst="convex"/>
          </a:sp3d>
        </p:spPr>
        <p:txBody>
          <a:bodyPr/>
          <a:lstStyle/>
          <a:p>
            <a:endParaRPr lang="ru-RU"/>
          </a:p>
        </p:txBody>
      </p:sp>
      <p:sp>
        <p:nvSpPr>
          <p:cNvPr id="17426" name="Стрелка вниз 21"/>
          <p:cNvSpPr>
            <a:spLocks noChangeArrowheads="1"/>
          </p:cNvSpPr>
          <p:nvPr/>
        </p:nvSpPr>
        <p:spPr bwMode="auto">
          <a:xfrm flipH="1">
            <a:off x="900113" y="2565400"/>
            <a:ext cx="215900" cy="287338"/>
          </a:xfrm>
          <a:prstGeom prst="downArrow">
            <a:avLst>
              <a:gd name="adj1" fmla="val 50000"/>
              <a:gd name="adj2" fmla="val 49908"/>
            </a:avLst>
          </a:prstGeom>
          <a:solidFill>
            <a:srgbClr val="40464F"/>
          </a:solidFill>
          <a:ln w="9525" algn="ctr">
            <a:solidFill>
              <a:srgbClr val="869AA9"/>
            </a:solidFill>
            <a:round/>
            <a:headEnd/>
            <a:tailEnd/>
          </a:ln>
          <a:scene3d>
            <a:camera prst="orthographicFront"/>
            <a:lightRig rig="threePt" dir="t"/>
          </a:scene3d>
          <a:sp3d>
            <a:bevelT prst="convex"/>
          </a:sp3d>
        </p:spPr>
        <p:txBody>
          <a:bodyPr/>
          <a:lstStyle/>
          <a:p>
            <a:endParaRPr lang="ru-RU"/>
          </a:p>
        </p:txBody>
      </p:sp>
      <p:sp>
        <p:nvSpPr>
          <p:cNvPr id="17427" name="Стрелка вниз 22"/>
          <p:cNvSpPr>
            <a:spLocks noChangeArrowheads="1"/>
          </p:cNvSpPr>
          <p:nvPr/>
        </p:nvSpPr>
        <p:spPr bwMode="auto">
          <a:xfrm flipH="1">
            <a:off x="2124075" y="2565400"/>
            <a:ext cx="287338" cy="1008063"/>
          </a:xfrm>
          <a:prstGeom prst="downArrow">
            <a:avLst>
              <a:gd name="adj1" fmla="val 50000"/>
              <a:gd name="adj2" fmla="val 50123"/>
            </a:avLst>
          </a:prstGeom>
          <a:solidFill>
            <a:srgbClr val="40464F"/>
          </a:solidFill>
          <a:ln w="9525" algn="ctr">
            <a:solidFill>
              <a:srgbClr val="869AA9"/>
            </a:solidFill>
            <a:round/>
            <a:headEnd/>
            <a:tailEnd/>
          </a:ln>
          <a:scene3d>
            <a:camera prst="orthographicFront"/>
            <a:lightRig rig="threePt" dir="t"/>
          </a:scene3d>
          <a:sp3d>
            <a:bevelT prst="convex"/>
          </a:sp3d>
        </p:spPr>
        <p:txBody>
          <a:bodyPr/>
          <a:lstStyle/>
          <a:p>
            <a:endParaRPr lang="ru-RU"/>
          </a:p>
        </p:txBody>
      </p:sp>
      <p:sp>
        <p:nvSpPr>
          <p:cNvPr id="17428" name="Стрелка вниз 23"/>
          <p:cNvSpPr>
            <a:spLocks noChangeArrowheads="1"/>
          </p:cNvSpPr>
          <p:nvPr/>
        </p:nvSpPr>
        <p:spPr bwMode="auto">
          <a:xfrm flipH="1">
            <a:off x="5219700" y="2276475"/>
            <a:ext cx="215900" cy="360363"/>
          </a:xfrm>
          <a:prstGeom prst="downArrow">
            <a:avLst>
              <a:gd name="adj1" fmla="val 50000"/>
              <a:gd name="adj2" fmla="val 50074"/>
            </a:avLst>
          </a:prstGeom>
          <a:solidFill>
            <a:srgbClr val="40464F"/>
          </a:solidFill>
          <a:ln w="9525" algn="ctr">
            <a:solidFill>
              <a:srgbClr val="869AA9"/>
            </a:solidFill>
            <a:round/>
            <a:headEnd/>
            <a:tailEnd/>
          </a:ln>
          <a:scene3d>
            <a:camera prst="orthographicFront"/>
            <a:lightRig rig="threePt" dir="t"/>
          </a:scene3d>
          <a:sp3d>
            <a:bevelT prst="convex"/>
          </a:sp3d>
        </p:spPr>
        <p:txBody>
          <a:bodyPr/>
          <a:lstStyle/>
          <a:p>
            <a:endParaRPr lang="ru-RU"/>
          </a:p>
        </p:txBody>
      </p:sp>
      <p:sp>
        <p:nvSpPr>
          <p:cNvPr id="17429" name="Стрелка вниз 24"/>
          <p:cNvSpPr>
            <a:spLocks noChangeArrowheads="1"/>
          </p:cNvSpPr>
          <p:nvPr/>
        </p:nvSpPr>
        <p:spPr bwMode="auto">
          <a:xfrm flipH="1">
            <a:off x="7885113" y="2276475"/>
            <a:ext cx="215900" cy="360363"/>
          </a:xfrm>
          <a:prstGeom prst="downArrow">
            <a:avLst>
              <a:gd name="adj1" fmla="val 50000"/>
              <a:gd name="adj2" fmla="val 50074"/>
            </a:avLst>
          </a:prstGeom>
          <a:solidFill>
            <a:srgbClr val="40464F"/>
          </a:solidFill>
          <a:ln w="9525" algn="ctr">
            <a:solidFill>
              <a:srgbClr val="869AA9"/>
            </a:solidFill>
            <a:round/>
            <a:headEnd/>
            <a:tailEnd/>
          </a:ln>
          <a:scene3d>
            <a:camera prst="orthographicFront"/>
            <a:lightRig rig="threePt" dir="t"/>
          </a:scene3d>
          <a:sp3d>
            <a:bevelT prst="convex"/>
          </a:sp3d>
        </p:spPr>
        <p:txBody>
          <a:bodyPr/>
          <a:lstStyle/>
          <a:p>
            <a:endParaRPr lang="ru-RU"/>
          </a:p>
        </p:txBody>
      </p:sp>
      <p:sp>
        <p:nvSpPr>
          <p:cNvPr id="17430" name="Стрелка вниз 32"/>
          <p:cNvSpPr>
            <a:spLocks noChangeArrowheads="1"/>
          </p:cNvSpPr>
          <p:nvPr/>
        </p:nvSpPr>
        <p:spPr bwMode="auto">
          <a:xfrm rot="-2880000">
            <a:off x="5495132" y="3042444"/>
            <a:ext cx="112712" cy="412750"/>
          </a:xfrm>
          <a:prstGeom prst="downArrow">
            <a:avLst>
              <a:gd name="adj1" fmla="val 50000"/>
              <a:gd name="adj2" fmla="val 49945"/>
            </a:avLst>
          </a:prstGeom>
          <a:solidFill>
            <a:srgbClr val="40464F"/>
          </a:solidFill>
          <a:ln w="9525" algn="ctr">
            <a:solidFill>
              <a:srgbClr val="869AA9"/>
            </a:solidFill>
            <a:round/>
            <a:headEnd/>
            <a:tailEnd/>
          </a:ln>
          <a:scene3d>
            <a:camera prst="orthographicFront"/>
            <a:lightRig rig="threePt" dir="t"/>
          </a:scene3d>
          <a:sp3d>
            <a:bevelT prst="convex"/>
          </a:sp3d>
        </p:spPr>
        <p:txBody>
          <a:bodyPr/>
          <a:lstStyle/>
          <a:p>
            <a:endParaRPr lang="ru-RU"/>
          </a:p>
        </p:txBody>
      </p:sp>
      <p:sp>
        <p:nvSpPr>
          <p:cNvPr id="17431" name="Стрелка вниз 33"/>
          <p:cNvSpPr>
            <a:spLocks noChangeArrowheads="1"/>
          </p:cNvSpPr>
          <p:nvPr/>
        </p:nvSpPr>
        <p:spPr bwMode="auto">
          <a:xfrm rot="2520000">
            <a:off x="5127625" y="3054350"/>
            <a:ext cx="112713" cy="411163"/>
          </a:xfrm>
          <a:prstGeom prst="downArrow">
            <a:avLst>
              <a:gd name="adj1" fmla="val 50000"/>
              <a:gd name="adj2" fmla="val 49753"/>
            </a:avLst>
          </a:prstGeom>
          <a:solidFill>
            <a:srgbClr val="40464F"/>
          </a:solidFill>
          <a:ln w="9525" algn="ctr">
            <a:solidFill>
              <a:srgbClr val="869AA9"/>
            </a:solidFill>
            <a:round/>
            <a:headEnd/>
            <a:tailEnd/>
          </a:ln>
          <a:scene3d>
            <a:camera prst="orthographicFront"/>
            <a:lightRig rig="threePt" dir="t"/>
          </a:scene3d>
          <a:sp3d>
            <a:bevelT prst="convex"/>
          </a:sp3d>
        </p:spPr>
        <p:txBody>
          <a:bodyPr/>
          <a:lstStyle/>
          <a:p>
            <a:endParaRPr lang="ru-RU"/>
          </a:p>
        </p:txBody>
      </p:sp>
      <p:sp>
        <p:nvSpPr>
          <p:cNvPr id="17432" name="Стрелка вниз 34"/>
          <p:cNvSpPr>
            <a:spLocks noChangeArrowheads="1"/>
          </p:cNvSpPr>
          <p:nvPr/>
        </p:nvSpPr>
        <p:spPr bwMode="auto">
          <a:xfrm>
            <a:off x="7740650" y="3068638"/>
            <a:ext cx="107950" cy="288925"/>
          </a:xfrm>
          <a:prstGeom prst="downArrow">
            <a:avLst>
              <a:gd name="adj1" fmla="val 50000"/>
              <a:gd name="adj2" fmla="val 50184"/>
            </a:avLst>
          </a:prstGeom>
          <a:solidFill>
            <a:srgbClr val="40464F"/>
          </a:solidFill>
          <a:ln w="9525" algn="ctr">
            <a:solidFill>
              <a:srgbClr val="869AA9"/>
            </a:solidFill>
            <a:round/>
            <a:headEnd/>
            <a:tailEnd/>
          </a:ln>
          <a:scene3d>
            <a:camera prst="orthographicFront"/>
            <a:lightRig rig="threePt" dir="t"/>
          </a:scene3d>
          <a:sp3d>
            <a:bevelT prst="convex"/>
          </a:sp3d>
        </p:spPr>
        <p:txBody>
          <a:bodyPr/>
          <a:lstStyle/>
          <a:p>
            <a:endParaRPr lang="ru-RU"/>
          </a:p>
        </p:txBody>
      </p:sp>
      <p:sp>
        <p:nvSpPr>
          <p:cNvPr id="17433" name="Стрелка вниз 35"/>
          <p:cNvSpPr>
            <a:spLocks noChangeArrowheads="1"/>
          </p:cNvSpPr>
          <p:nvPr/>
        </p:nvSpPr>
        <p:spPr bwMode="auto">
          <a:xfrm>
            <a:off x="8532813" y="3068638"/>
            <a:ext cx="107950" cy="288925"/>
          </a:xfrm>
          <a:prstGeom prst="downArrow">
            <a:avLst>
              <a:gd name="adj1" fmla="val 50000"/>
              <a:gd name="adj2" fmla="val 50184"/>
            </a:avLst>
          </a:prstGeom>
          <a:solidFill>
            <a:srgbClr val="40464F"/>
          </a:solidFill>
          <a:ln w="9525" algn="ctr">
            <a:solidFill>
              <a:srgbClr val="869AA9"/>
            </a:solidFill>
            <a:round/>
            <a:headEnd/>
            <a:tailEnd/>
          </a:ln>
          <a:scene3d>
            <a:camera prst="orthographicFront"/>
            <a:lightRig rig="threePt" dir="t"/>
          </a:scene3d>
          <a:sp3d>
            <a:bevelT prst="convex"/>
          </a:sp3d>
        </p:spPr>
        <p:txBody>
          <a:bodyPr/>
          <a:lstStyle/>
          <a:p>
            <a:endParaRPr lang="ru-RU"/>
          </a:p>
        </p:txBody>
      </p:sp>
      <p:sp>
        <p:nvSpPr>
          <p:cNvPr id="17434" name="Стрелка вниз 36"/>
          <p:cNvSpPr>
            <a:spLocks noChangeArrowheads="1"/>
          </p:cNvSpPr>
          <p:nvPr/>
        </p:nvSpPr>
        <p:spPr bwMode="auto">
          <a:xfrm>
            <a:off x="4140200" y="5084763"/>
            <a:ext cx="215900" cy="360362"/>
          </a:xfrm>
          <a:prstGeom prst="downArrow">
            <a:avLst>
              <a:gd name="adj1" fmla="val 50000"/>
              <a:gd name="adj2" fmla="val 50081"/>
            </a:avLst>
          </a:prstGeom>
          <a:solidFill>
            <a:srgbClr val="40464F"/>
          </a:solidFill>
          <a:ln w="9525" algn="ctr">
            <a:solidFill>
              <a:srgbClr val="869AA9"/>
            </a:solidFill>
            <a:round/>
            <a:headEnd/>
            <a:tailEnd/>
          </a:ln>
          <a:scene3d>
            <a:camera prst="orthographicFront"/>
            <a:lightRig rig="threePt" dir="t"/>
          </a:scene3d>
          <a:sp3d>
            <a:bevelT prst="convex"/>
          </a:sp3d>
        </p:spPr>
        <p:txBody>
          <a:bodyPr/>
          <a:lstStyle/>
          <a:p>
            <a:endParaRPr lang="ru-RU"/>
          </a:p>
        </p:txBody>
      </p:sp>
      <p:sp>
        <p:nvSpPr>
          <p:cNvPr id="17435" name="Стрелка вниз 43"/>
          <p:cNvSpPr>
            <a:spLocks noChangeArrowheads="1"/>
          </p:cNvSpPr>
          <p:nvPr/>
        </p:nvSpPr>
        <p:spPr bwMode="auto">
          <a:xfrm rot="3480000">
            <a:off x="2796381" y="4660107"/>
            <a:ext cx="149225" cy="1160462"/>
          </a:xfrm>
          <a:prstGeom prst="downArrow">
            <a:avLst>
              <a:gd name="adj1" fmla="val 50000"/>
              <a:gd name="adj2" fmla="val 50368"/>
            </a:avLst>
          </a:prstGeom>
          <a:solidFill>
            <a:srgbClr val="40464F"/>
          </a:solidFill>
          <a:ln w="9525" algn="ctr">
            <a:solidFill>
              <a:srgbClr val="869AA9"/>
            </a:solidFill>
            <a:round/>
            <a:headEnd/>
            <a:tailEnd/>
          </a:ln>
          <a:scene3d>
            <a:camera prst="orthographicFront"/>
            <a:lightRig rig="threePt" dir="t"/>
          </a:scene3d>
          <a:sp3d>
            <a:bevelT prst="convex"/>
          </a:sp3d>
        </p:spPr>
        <p:txBody>
          <a:bodyPr/>
          <a:lstStyle/>
          <a:p>
            <a:endParaRPr lang="ru-RU"/>
          </a:p>
        </p:txBody>
      </p:sp>
      <p:sp>
        <p:nvSpPr>
          <p:cNvPr id="17436" name="Стрелка вниз 44"/>
          <p:cNvSpPr>
            <a:spLocks noChangeArrowheads="1"/>
          </p:cNvSpPr>
          <p:nvPr/>
        </p:nvSpPr>
        <p:spPr bwMode="auto">
          <a:xfrm rot="-3480000">
            <a:off x="5574506" y="4636294"/>
            <a:ext cx="150813" cy="1260475"/>
          </a:xfrm>
          <a:prstGeom prst="downArrow">
            <a:avLst>
              <a:gd name="adj1" fmla="val 50000"/>
              <a:gd name="adj2" fmla="val 49838"/>
            </a:avLst>
          </a:prstGeom>
          <a:solidFill>
            <a:srgbClr val="40464F"/>
          </a:solidFill>
          <a:ln w="9525" algn="ctr">
            <a:solidFill>
              <a:srgbClr val="869AA9"/>
            </a:solidFill>
            <a:round/>
            <a:headEnd/>
            <a:tailEnd/>
          </a:ln>
          <a:scene3d>
            <a:camera prst="orthographicFront"/>
            <a:lightRig rig="threePt" dir="t"/>
          </a:scene3d>
          <a:sp3d>
            <a:bevelT prst="convex"/>
          </a:sp3d>
        </p:spPr>
        <p:txBody>
          <a:bodyPr/>
          <a:lstStyle/>
          <a:p>
            <a:endParaRPr lang="ru-RU"/>
          </a:p>
        </p:txBody>
      </p:sp>
      <p:sp>
        <p:nvSpPr>
          <p:cNvPr id="30" name="Заголовок 1"/>
          <p:cNvSpPr txBox="1">
            <a:spLocks/>
          </p:cNvSpPr>
          <p:nvPr/>
        </p:nvSpPr>
        <p:spPr>
          <a:xfrm>
            <a:off x="755576" y="188640"/>
            <a:ext cx="7416824" cy="792088"/>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8600"/>
              </a:solidFill>
            </a:endParaRPr>
          </a:p>
          <a:p>
            <a:pPr indent="715963" algn="ctr">
              <a:defRPr/>
            </a:pPr>
            <a:endParaRPr lang="ru-RU" sz="2000" b="1" dirty="0">
              <a:solidFill>
                <a:srgbClr val="FF8600"/>
              </a:solidFill>
              <a:effectLst>
                <a:outerShdw blurRad="50800" dist="38100" dir="2700000" algn="tl" rotWithShape="0">
                  <a:srgbClr val="000000">
                    <a:alpha val="43000"/>
                  </a:srgbClr>
                </a:outerShdw>
              </a:effectLst>
            </a:endParaRPr>
          </a:p>
          <a:p>
            <a:pPr indent="715963" algn="ctr">
              <a:defRPr/>
            </a:pPr>
            <a:r>
              <a:rPr lang="ru-RU" sz="1800" b="1" dirty="0">
                <a:solidFill>
                  <a:srgbClr val="FF8600"/>
                </a:solidFill>
                <a:effectLst>
                  <a:outerShdw blurRad="50800" dist="38100" dir="2700000" algn="tl" rotWithShape="0">
                    <a:srgbClr val="000000">
                      <a:alpha val="43000"/>
                    </a:srgbClr>
                  </a:outerShdw>
                </a:effectLst>
              </a:rPr>
              <a:t>Гражданско-правовой договор в системе юридических фактов</a:t>
            </a:r>
          </a:p>
          <a:p>
            <a:pPr indent="715963" algn="ctr">
              <a:defRPr/>
            </a:pPr>
            <a:endParaRPr lang="ru-RU" sz="900" b="1" dirty="0">
              <a:solidFill>
                <a:srgbClr val="FF8600"/>
              </a:solidFill>
              <a:effectLst>
                <a:outerShdw blurRad="50800" dist="38100" dir="2700000" algn="tl" rotWithShape="0">
                  <a:srgbClr val="000000">
                    <a:alpha val="43000"/>
                  </a:srgbClr>
                </a:outerShdw>
              </a:effectLst>
            </a:endParaRPr>
          </a:p>
        </p:txBody>
      </p:sp>
      <p:sp>
        <p:nvSpPr>
          <p:cNvPr id="31" name="TextBox 30"/>
          <p:cNvSpPr txBox="1"/>
          <p:nvPr/>
        </p:nvSpPr>
        <p:spPr>
          <a:xfrm>
            <a:off x="8506374" y="548680"/>
            <a:ext cx="526907" cy="584776"/>
          </a:xfrm>
          <a:prstGeom prst="rect">
            <a:avLst/>
          </a:prstGeom>
          <a:noFill/>
        </p:spPr>
        <p:txBody>
          <a:bodyPr wrap="none" rtlCol="0">
            <a:spAutoFit/>
          </a:bodyPr>
          <a:lstStyle/>
          <a:p>
            <a:r>
              <a:rPr lang="ru-RU" sz="3200" b="1" dirty="0">
                <a:solidFill>
                  <a:srgbClr val="40464F"/>
                </a:solidFill>
              </a:rPr>
              <a:t> 4</a:t>
            </a:r>
          </a:p>
        </p:txBody>
      </p:sp>
    </p:spTree>
    <p:extLst>
      <p:ext uri="{BB962C8B-B14F-4D97-AF65-F5344CB8AC3E}">
        <p14:creationId xmlns:p14="http://schemas.microsoft.com/office/powerpoint/2010/main" val="468699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noGrp="1"/>
          </p:cNvSpPr>
          <p:nvPr>
            <p:ph type="title"/>
          </p:nvPr>
        </p:nvSpPr>
        <p:spPr>
          <a:xfrm>
            <a:off x="457200" y="381000"/>
            <a:ext cx="8229600" cy="815975"/>
          </a:xfrm>
        </p:spPr>
        <p:txBody>
          <a:bodyPr>
            <a:normAutofit fontScale="90000"/>
          </a:bodyPr>
          <a:lstStyle/>
          <a:p>
            <a:pPr algn="ctr">
              <a:defRPr/>
            </a:pPr>
            <a:r>
              <a:rPr lang="ru-RU" sz="2400" b="1" u="sng" dirty="0"/>
              <a:t/>
            </a:r>
            <a:br>
              <a:rPr lang="ru-RU" sz="2400" b="1" u="sng" dirty="0"/>
            </a:br>
            <a:r>
              <a:rPr lang="ru-RU" sz="2400" b="1" u="sng" dirty="0"/>
              <a:t/>
            </a:r>
            <a:br>
              <a:rPr lang="ru-RU" sz="2400" b="1" u="sng" dirty="0"/>
            </a:br>
            <a:r>
              <a:rPr lang="ru-RU" sz="2400" b="1" u="sng" dirty="0"/>
              <a:t>Заключение договора в обязательном порядке</a:t>
            </a:r>
            <a:br>
              <a:rPr lang="ru-RU" sz="2400" b="1" u="sng" dirty="0"/>
            </a:br>
            <a:endParaRPr lang="ru-RU" sz="2400" dirty="0"/>
          </a:p>
        </p:txBody>
      </p:sp>
      <p:sp>
        <p:nvSpPr>
          <p:cNvPr id="4" name="AutoShape 6"/>
          <p:cNvSpPr>
            <a:spLocks noChangeArrowheads="1"/>
          </p:cNvSpPr>
          <p:nvPr/>
        </p:nvSpPr>
        <p:spPr bwMode="auto">
          <a:xfrm>
            <a:off x="250825" y="1341438"/>
            <a:ext cx="4176713" cy="86360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n-lt"/>
              </a:rPr>
              <a:t>Сторона, для которой </a:t>
            </a:r>
          </a:p>
          <a:p>
            <a:pPr algn="ctr">
              <a:defRPr/>
            </a:pPr>
            <a:r>
              <a:rPr lang="ru-RU" dirty="0">
                <a:latin typeface="+mn-lt"/>
              </a:rPr>
              <a:t>заключение договора ОБЯЗАТЕЛЬНО</a:t>
            </a:r>
          </a:p>
        </p:txBody>
      </p:sp>
      <p:sp>
        <p:nvSpPr>
          <p:cNvPr id="5" name="AutoShape 6"/>
          <p:cNvSpPr>
            <a:spLocks noChangeArrowheads="1"/>
          </p:cNvSpPr>
          <p:nvPr/>
        </p:nvSpPr>
        <p:spPr bwMode="auto">
          <a:xfrm>
            <a:off x="5867400" y="1341438"/>
            <a:ext cx="3025775" cy="86360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n-lt"/>
              </a:rPr>
              <a:t>Заинтересованная сторона</a:t>
            </a:r>
          </a:p>
        </p:txBody>
      </p:sp>
      <p:cxnSp>
        <p:nvCxnSpPr>
          <p:cNvPr id="6" name="Прямая со стрелкой 5"/>
          <p:cNvCxnSpPr/>
          <p:nvPr/>
        </p:nvCxnSpPr>
        <p:spPr bwMode="auto">
          <a:xfrm>
            <a:off x="4427538" y="1773238"/>
            <a:ext cx="1439862" cy="0"/>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43013" name="TextBox 6"/>
          <p:cNvSpPr txBox="1">
            <a:spLocks noChangeArrowheads="1"/>
          </p:cNvSpPr>
          <p:nvPr/>
        </p:nvSpPr>
        <p:spPr bwMode="auto">
          <a:xfrm>
            <a:off x="4572000" y="1268413"/>
            <a:ext cx="1079500" cy="369887"/>
          </a:xfrm>
          <a:prstGeom prst="rect">
            <a:avLst/>
          </a:prstGeom>
          <a:noFill/>
          <a:ln w="9525">
            <a:noFill/>
            <a:miter lim="800000"/>
            <a:headEnd/>
            <a:tailEnd/>
          </a:ln>
        </p:spPr>
        <p:txBody>
          <a:bodyPr>
            <a:spAutoFit/>
          </a:bodyPr>
          <a:lstStyle/>
          <a:p>
            <a:pPr algn="ctr"/>
            <a:r>
              <a:rPr lang="ru-RU"/>
              <a:t>оферта</a:t>
            </a:r>
          </a:p>
        </p:txBody>
      </p:sp>
      <p:sp>
        <p:nvSpPr>
          <p:cNvPr id="8" name="AutoShape 6"/>
          <p:cNvSpPr>
            <a:spLocks noChangeArrowheads="1"/>
          </p:cNvSpPr>
          <p:nvPr/>
        </p:nvSpPr>
        <p:spPr bwMode="auto">
          <a:xfrm>
            <a:off x="4572000" y="2708275"/>
            <a:ext cx="1728788" cy="7921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n-lt"/>
              </a:rPr>
              <a:t>Акцепт</a:t>
            </a:r>
          </a:p>
        </p:txBody>
      </p:sp>
      <p:sp>
        <p:nvSpPr>
          <p:cNvPr id="9" name="AutoShape 6"/>
          <p:cNvSpPr>
            <a:spLocks noChangeArrowheads="1"/>
          </p:cNvSpPr>
          <p:nvPr/>
        </p:nvSpPr>
        <p:spPr bwMode="auto">
          <a:xfrm>
            <a:off x="250825" y="2565400"/>
            <a:ext cx="1728788" cy="12239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n-lt"/>
              </a:rPr>
              <a:t>Неполучение </a:t>
            </a:r>
          </a:p>
          <a:p>
            <a:pPr algn="ctr">
              <a:defRPr/>
            </a:pPr>
            <a:r>
              <a:rPr lang="ru-RU" dirty="0">
                <a:latin typeface="+mn-lt"/>
              </a:rPr>
              <a:t>ответа </a:t>
            </a:r>
          </a:p>
          <a:p>
            <a:pPr algn="ctr">
              <a:defRPr/>
            </a:pPr>
            <a:r>
              <a:rPr lang="ru-RU" dirty="0">
                <a:latin typeface="+mn-lt"/>
              </a:rPr>
              <a:t>на оферту</a:t>
            </a:r>
          </a:p>
        </p:txBody>
      </p:sp>
      <p:sp>
        <p:nvSpPr>
          <p:cNvPr id="10" name="AutoShape 6"/>
          <p:cNvSpPr>
            <a:spLocks noChangeArrowheads="1"/>
          </p:cNvSpPr>
          <p:nvPr/>
        </p:nvSpPr>
        <p:spPr bwMode="auto">
          <a:xfrm>
            <a:off x="3635375" y="4581525"/>
            <a:ext cx="2449513" cy="13684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600" dirty="0">
                <a:latin typeface="+mn-lt"/>
              </a:rPr>
              <a:t>Договор заключен </a:t>
            </a:r>
          </a:p>
          <a:p>
            <a:pPr algn="ctr">
              <a:defRPr/>
            </a:pPr>
            <a:r>
              <a:rPr lang="ru-RU" sz="1600" dirty="0">
                <a:latin typeface="+mn-lt"/>
              </a:rPr>
              <a:t>на условиях</a:t>
            </a:r>
          </a:p>
          <a:p>
            <a:pPr algn="ctr">
              <a:defRPr/>
            </a:pPr>
            <a:r>
              <a:rPr lang="ru-RU" sz="1600" dirty="0">
                <a:latin typeface="+mn-lt"/>
              </a:rPr>
              <a:t>оферты</a:t>
            </a:r>
          </a:p>
        </p:txBody>
      </p:sp>
      <p:sp>
        <p:nvSpPr>
          <p:cNvPr id="11" name="AutoShape 6"/>
          <p:cNvSpPr>
            <a:spLocks noChangeArrowheads="1"/>
          </p:cNvSpPr>
          <p:nvPr/>
        </p:nvSpPr>
        <p:spPr bwMode="auto">
          <a:xfrm>
            <a:off x="6443663" y="2708275"/>
            <a:ext cx="2232025" cy="86518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n-lt"/>
              </a:rPr>
              <a:t>Акцепт </a:t>
            </a:r>
          </a:p>
          <a:p>
            <a:pPr algn="ctr">
              <a:defRPr/>
            </a:pPr>
            <a:r>
              <a:rPr lang="ru-RU" dirty="0">
                <a:latin typeface="+mn-lt"/>
              </a:rPr>
              <a:t>на иных условиях</a:t>
            </a:r>
          </a:p>
        </p:txBody>
      </p:sp>
      <p:sp>
        <p:nvSpPr>
          <p:cNvPr id="12" name="AutoShape 6"/>
          <p:cNvSpPr>
            <a:spLocks noChangeArrowheads="1"/>
          </p:cNvSpPr>
          <p:nvPr/>
        </p:nvSpPr>
        <p:spPr bwMode="auto">
          <a:xfrm>
            <a:off x="2195513" y="2708275"/>
            <a:ext cx="2232025" cy="86518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n-lt"/>
              </a:rPr>
              <a:t>Отказ от акцепта</a:t>
            </a:r>
          </a:p>
        </p:txBody>
      </p:sp>
      <p:sp>
        <p:nvSpPr>
          <p:cNvPr id="13" name="AutoShape 6"/>
          <p:cNvSpPr>
            <a:spLocks noChangeArrowheads="1"/>
          </p:cNvSpPr>
          <p:nvPr/>
        </p:nvSpPr>
        <p:spPr bwMode="auto">
          <a:xfrm>
            <a:off x="6227763" y="4508500"/>
            <a:ext cx="2736850" cy="144145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600" dirty="0">
                <a:latin typeface="+mn-lt"/>
              </a:rPr>
              <a:t>Договор заключается на </a:t>
            </a:r>
          </a:p>
          <a:p>
            <a:pPr algn="ctr">
              <a:defRPr/>
            </a:pPr>
            <a:r>
              <a:rPr lang="ru-RU" sz="1600" dirty="0">
                <a:latin typeface="+mn-lt"/>
              </a:rPr>
              <a:t>условиях </a:t>
            </a:r>
          </a:p>
          <a:p>
            <a:pPr algn="ctr">
              <a:defRPr/>
            </a:pPr>
            <a:r>
              <a:rPr lang="ru-RU" sz="1600" dirty="0">
                <a:latin typeface="+mn-lt"/>
              </a:rPr>
              <a:t>протокола разногласий </a:t>
            </a:r>
          </a:p>
          <a:p>
            <a:pPr algn="ctr">
              <a:defRPr/>
            </a:pPr>
            <a:r>
              <a:rPr lang="ru-RU" sz="1600" dirty="0">
                <a:latin typeface="+mn-lt"/>
              </a:rPr>
              <a:t>либо не заключается</a:t>
            </a:r>
          </a:p>
        </p:txBody>
      </p:sp>
      <p:sp>
        <p:nvSpPr>
          <p:cNvPr id="14" name="AutoShape 6"/>
          <p:cNvSpPr>
            <a:spLocks noChangeArrowheads="1"/>
          </p:cNvSpPr>
          <p:nvPr/>
        </p:nvSpPr>
        <p:spPr bwMode="auto">
          <a:xfrm>
            <a:off x="900113" y="4581525"/>
            <a:ext cx="2519362" cy="13684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1600" dirty="0">
                <a:latin typeface="+mn-lt"/>
              </a:rPr>
              <a:t>Договор не заключается</a:t>
            </a:r>
          </a:p>
        </p:txBody>
      </p:sp>
      <p:cxnSp>
        <p:nvCxnSpPr>
          <p:cNvPr id="15" name="Прямая со стрелкой 14"/>
          <p:cNvCxnSpPr>
            <a:endCxn id="9" idx="0"/>
          </p:cNvCxnSpPr>
          <p:nvPr/>
        </p:nvCxnSpPr>
        <p:spPr bwMode="auto">
          <a:xfrm flipH="1">
            <a:off x="1116013" y="2205038"/>
            <a:ext cx="647700" cy="360362"/>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6" name="Прямая со стрелкой 15"/>
          <p:cNvCxnSpPr>
            <a:stCxn id="9" idx="2"/>
            <a:endCxn id="14" idx="0"/>
          </p:cNvCxnSpPr>
          <p:nvPr/>
        </p:nvCxnSpPr>
        <p:spPr bwMode="auto">
          <a:xfrm>
            <a:off x="1116013" y="3789363"/>
            <a:ext cx="1042987" cy="792162"/>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7" name="Прямая со стрелкой 16"/>
          <p:cNvCxnSpPr>
            <a:stCxn id="12" idx="2"/>
            <a:endCxn id="14" idx="0"/>
          </p:cNvCxnSpPr>
          <p:nvPr/>
        </p:nvCxnSpPr>
        <p:spPr bwMode="auto">
          <a:xfrm flipH="1">
            <a:off x="2159000" y="3573463"/>
            <a:ext cx="1152525" cy="1008062"/>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8" name="Прямая со стрелкой 17"/>
          <p:cNvCxnSpPr>
            <a:stCxn id="11" idx="2"/>
            <a:endCxn id="13" idx="0"/>
          </p:cNvCxnSpPr>
          <p:nvPr/>
        </p:nvCxnSpPr>
        <p:spPr bwMode="auto">
          <a:xfrm>
            <a:off x="7559675" y="3573463"/>
            <a:ext cx="36513" cy="935037"/>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9" name="Прямая со стрелкой 18"/>
          <p:cNvCxnSpPr>
            <a:stCxn id="8" idx="2"/>
            <a:endCxn id="10" idx="0"/>
          </p:cNvCxnSpPr>
          <p:nvPr/>
        </p:nvCxnSpPr>
        <p:spPr bwMode="auto">
          <a:xfrm flipH="1">
            <a:off x="4859338" y="3500438"/>
            <a:ext cx="576262" cy="1081087"/>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20" name="Прямая со стрелкой 19"/>
          <p:cNvCxnSpPr>
            <a:stCxn id="5" idx="2"/>
            <a:endCxn id="12" idx="0"/>
          </p:cNvCxnSpPr>
          <p:nvPr/>
        </p:nvCxnSpPr>
        <p:spPr bwMode="auto">
          <a:xfrm flipH="1">
            <a:off x="3311525" y="2205038"/>
            <a:ext cx="4068763" cy="503237"/>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21" name="Прямая со стрелкой 20"/>
          <p:cNvCxnSpPr>
            <a:stCxn id="5" idx="2"/>
            <a:endCxn id="8" idx="0"/>
          </p:cNvCxnSpPr>
          <p:nvPr/>
        </p:nvCxnSpPr>
        <p:spPr bwMode="auto">
          <a:xfrm flipH="1">
            <a:off x="5435600" y="2205038"/>
            <a:ext cx="1944688" cy="503237"/>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22" name="Прямая со стрелкой 21"/>
          <p:cNvCxnSpPr>
            <a:stCxn id="5" idx="2"/>
            <a:endCxn id="11" idx="0"/>
          </p:cNvCxnSpPr>
          <p:nvPr/>
        </p:nvCxnSpPr>
        <p:spPr bwMode="auto">
          <a:xfrm>
            <a:off x="7380288" y="2205038"/>
            <a:ext cx="179387" cy="503237"/>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5" name="TextBox 24"/>
          <p:cNvSpPr txBox="1"/>
          <p:nvPr/>
        </p:nvSpPr>
        <p:spPr>
          <a:xfrm>
            <a:off x="8532440" y="548680"/>
            <a:ext cx="641121" cy="584776"/>
          </a:xfrm>
          <a:prstGeom prst="rect">
            <a:avLst/>
          </a:prstGeom>
          <a:noFill/>
        </p:spPr>
        <p:txBody>
          <a:bodyPr wrap="none" rtlCol="0">
            <a:spAutoFit/>
          </a:bodyPr>
          <a:lstStyle/>
          <a:p>
            <a:r>
              <a:rPr lang="ru-RU" sz="3200" b="1" dirty="0">
                <a:solidFill>
                  <a:schemeClr val="accent1">
                    <a:lumMod val="50000"/>
                  </a:schemeClr>
                </a:solidFill>
              </a:rPr>
              <a:t>40</a:t>
            </a:r>
          </a:p>
        </p:txBody>
      </p:sp>
    </p:spTree>
    <p:extLst>
      <p:ext uri="{BB962C8B-B14F-4D97-AF65-F5344CB8AC3E}">
        <p14:creationId xmlns:p14="http://schemas.microsoft.com/office/powerpoint/2010/main" val="6634329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404664"/>
            <a:ext cx="7128792" cy="1008112"/>
          </a:xfrm>
          <a:solidFill>
            <a:schemeClr val="accent1">
              <a:lumMod val="50000"/>
            </a:schemeClr>
          </a:solidFill>
          <a:ln w="38100" cmpd="sng">
            <a:solidFill>
              <a:schemeClr val="tx2"/>
            </a:solidFill>
            <a:prstDash val="solid"/>
          </a:ln>
          <a:scene3d>
            <a:camera prst="orthographicFront"/>
            <a:lightRig rig="threePt" dir="t"/>
          </a:scene3d>
          <a:sp3d>
            <a:bevelT w="120650" prst="convex"/>
          </a:sp3d>
        </p:spPr>
        <p:txBody>
          <a:bodyPr>
            <a:noAutofit/>
          </a:body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000" b="1" dirty="0"/>
              <a:t>Статья 445 ГК РФ. </a:t>
            </a:r>
            <a:br>
              <a:rPr lang="ru-RU" sz="2000" b="1" dirty="0"/>
            </a:br>
            <a:r>
              <a:rPr lang="ru-RU" sz="2000" b="1" dirty="0"/>
              <a:t>Заключение договора в обязательном порядке.</a:t>
            </a:r>
            <a:br>
              <a:rPr lang="ru-RU" sz="2000" b="1" dirty="0"/>
            </a:br>
            <a:endParaRPr lang="ru-RU" sz="2000" b="1" dirty="0"/>
          </a:p>
        </p:txBody>
      </p:sp>
      <p:sp>
        <p:nvSpPr>
          <p:cNvPr id="4" name="TextBox 3"/>
          <p:cNvSpPr txBox="1"/>
          <p:nvPr/>
        </p:nvSpPr>
        <p:spPr>
          <a:xfrm>
            <a:off x="8502879" y="548680"/>
            <a:ext cx="641121" cy="861774"/>
          </a:xfrm>
          <a:prstGeom prst="rect">
            <a:avLst/>
          </a:prstGeom>
          <a:noFill/>
        </p:spPr>
        <p:txBody>
          <a:bodyPr wrap="none" rtlCol="0">
            <a:spAutoFit/>
          </a:bodyPr>
          <a:lstStyle/>
          <a:p>
            <a:r>
              <a:rPr lang="ru-RU" sz="3200" b="1" dirty="0">
                <a:solidFill>
                  <a:srgbClr val="40464F"/>
                </a:solidFill>
              </a:rPr>
              <a:t>41</a:t>
            </a:r>
          </a:p>
          <a:p>
            <a:endParaRPr lang="ru-RU" dirty="0"/>
          </a:p>
        </p:txBody>
      </p:sp>
      <p:sp>
        <p:nvSpPr>
          <p:cNvPr id="6" name="TextBox 5"/>
          <p:cNvSpPr txBox="1"/>
          <p:nvPr/>
        </p:nvSpPr>
        <p:spPr>
          <a:xfrm>
            <a:off x="251520" y="2132856"/>
            <a:ext cx="8640961" cy="369332"/>
          </a:xfrm>
          <a:prstGeom prst="rect">
            <a:avLst/>
          </a:prstGeom>
          <a:noFill/>
        </p:spPr>
        <p:txBody>
          <a:bodyPr wrap="square" rtlCol="0">
            <a:spAutoFit/>
          </a:bodyPr>
          <a:lstStyle/>
          <a:p>
            <a:pPr algn="just"/>
            <a:r>
              <a:rPr lang="ru-RU" dirty="0"/>
              <a:t>	</a:t>
            </a:r>
            <a:endParaRPr lang="ru-RU" sz="2200" dirty="0"/>
          </a:p>
        </p:txBody>
      </p:sp>
      <p:graphicFrame>
        <p:nvGraphicFramePr>
          <p:cNvPr id="7" name="Таблица 6"/>
          <p:cNvGraphicFramePr>
            <a:graphicFrameLocks noGrp="1"/>
          </p:cNvGraphicFramePr>
          <p:nvPr>
            <p:extLst>
              <p:ext uri="{D42A27DB-BD31-4B8C-83A1-F6EECF244321}">
                <p14:modId xmlns:p14="http://schemas.microsoft.com/office/powerpoint/2010/main" val="3977528074"/>
              </p:ext>
            </p:extLst>
          </p:nvPr>
        </p:nvGraphicFramePr>
        <p:xfrm>
          <a:off x="395536" y="1844823"/>
          <a:ext cx="8424936" cy="4032450"/>
        </p:xfrm>
        <a:graphic>
          <a:graphicData uri="http://schemas.openxmlformats.org/drawingml/2006/table">
            <a:tbl>
              <a:tblPr firstRow="1" bandRow="1" bandCol="1">
                <a:tableStyleId>{5C22544A-7EE6-4342-B048-85BDC9FD1C3A}</a:tableStyleId>
              </a:tblPr>
              <a:tblGrid>
                <a:gridCol w="6100816">
                  <a:extLst>
                    <a:ext uri="{9D8B030D-6E8A-4147-A177-3AD203B41FA5}">
                      <a16:colId xmlns:a16="http://schemas.microsoft.com/office/drawing/2014/main" xmlns="" val="20000"/>
                    </a:ext>
                  </a:extLst>
                </a:gridCol>
                <a:gridCol w="2324120">
                  <a:extLst>
                    <a:ext uri="{9D8B030D-6E8A-4147-A177-3AD203B41FA5}">
                      <a16:colId xmlns:a16="http://schemas.microsoft.com/office/drawing/2014/main" xmlns="" val="20001"/>
                    </a:ext>
                  </a:extLst>
                </a:gridCol>
              </a:tblGrid>
              <a:tr h="4032450">
                <a:tc>
                  <a:txBody>
                    <a:bodyPr/>
                    <a:lstStyle/>
                    <a:p>
                      <a:pPr algn="just"/>
                      <a:r>
                        <a:rPr lang="ru-RU" sz="1600" b="0" i="0" u="none" strike="noStrike" kern="1200" baseline="0" dirty="0">
                          <a:solidFill>
                            <a:schemeClr val="tx1"/>
                          </a:solidFill>
                          <a:latin typeface="+mn-lt"/>
                          <a:ea typeface="+mn-ea"/>
                          <a:cs typeface="+mn-cs"/>
                        </a:rPr>
                        <a:t>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600" b="0" i="0" u="none" strike="noStrike" kern="1200" baseline="0" dirty="0">
                          <a:solidFill>
                            <a:schemeClr val="tx1"/>
                          </a:solidFill>
                          <a:latin typeface="+mn-lt"/>
                          <a:ea typeface="+mn-ea"/>
                          <a:cs typeface="+mn-cs"/>
                        </a:rPr>
                        <a:t>      4. </a:t>
                      </a:r>
                      <a:r>
                        <a:rPr lang="ru-RU" sz="1600" b="0" i="0" u="none" strike="noStrike" kern="1200" baseline="0" dirty="0">
                          <a:solidFill>
                            <a:schemeClr val="lt1"/>
                          </a:solidFill>
                          <a:latin typeface="+mn-lt"/>
                          <a:ea typeface="+mn-ea"/>
                          <a:cs typeface="+mn-cs"/>
                        </a:rPr>
                        <a:t>Если сторона, для которой в соответствии с настоящим Кодексом или иными законами заключение договора обязательно, уклоняется от его заключения, другая сторона вправе обратиться в суд с требованием о понуждении заключить договор.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600" b="0" i="0" u="none" strike="noStrike" kern="1200" baseline="0" dirty="0">
                          <a:solidFill>
                            <a:schemeClr val="lt1"/>
                          </a:solidFill>
                          <a:latin typeface="+mn-lt"/>
                          <a:ea typeface="+mn-ea"/>
                          <a:cs typeface="+mn-cs"/>
                        </a:rPr>
                        <a:t>       В этом случае договор считается заключенным </a:t>
                      </a:r>
                      <a:r>
                        <a:rPr lang="ru-RU" sz="1600" b="1" i="0" u="none" strike="noStrike" kern="1200" baseline="0" dirty="0">
                          <a:solidFill>
                            <a:srgbClr val="FF0000"/>
                          </a:solidFill>
                          <a:latin typeface="+mn-lt"/>
                          <a:ea typeface="+mn-ea"/>
                          <a:cs typeface="+mn-cs"/>
                        </a:rPr>
                        <a:t>на условиях, указанных в решении суда</a:t>
                      </a:r>
                      <a:r>
                        <a:rPr lang="ru-RU" sz="1600" b="0" i="0" u="none" strike="noStrike" kern="1200" baseline="0" dirty="0">
                          <a:solidFill>
                            <a:schemeClr val="lt1"/>
                          </a:solidFill>
                          <a:latin typeface="+mn-lt"/>
                          <a:ea typeface="+mn-ea"/>
                          <a:cs typeface="+mn-cs"/>
                        </a:rPr>
                        <a:t>, с момента вступления в законную силу соответствующего решения суда.</a:t>
                      </a:r>
                    </a:p>
                    <a:p>
                      <a:pPr algn="just"/>
                      <a:endParaRPr lang="ru-RU" sz="1600" b="0" i="0" u="none" strike="noStrike" kern="1200" baseline="0" dirty="0">
                        <a:solidFill>
                          <a:srgbClr val="FF0000"/>
                        </a:solidFill>
                        <a:latin typeface="+mn-lt"/>
                        <a:ea typeface="+mn-ea"/>
                        <a:cs typeface="+mn-cs"/>
                      </a:endParaRPr>
                    </a:p>
                  </a:txBody>
                  <a:tcPr marL="180000" marR="180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tc>
                  <a:txBody>
                    <a:bodyPr/>
                    <a:lstStyle/>
                    <a:p>
                      <a:endParaRPr lang="ru-RU" sz="1600" dirty="0"/>
                    </a:p>
                    <a:p>
                      <a:pPr algn="ctr"/>
                      <a:r>
                        <a:rPr lang="ru-RU" sz="1600" b="1" dirty="0">
                          <a:solidFill>
                            <a:schemeClr val="accent6">
                              <a:lumMod val="50000"/>
                            </a:schemeClr>
                          </a:solidFill>
                        </a:rPr>
                        <a:t>Формирование</a:t>
                      </a:r>
                      <a:r>
                        <a:rPr lang="ru-RU" sz="1600" b="1" baseline="0" dirty="0">
                          <a:solidFill>
                            <a:schemeClr val="accent6">
                              <a:lumMod val="50000"/>
                            </a:schemeClr>
                          </a:solidFill>
                        </a:rPr>
                        <a:t> инициативно-законной природы договоров, заключение </a:t>
                      </a:r>
                    </a:p>
                    <a:p>
                      <a:pPr algn="ctr"/>
                      <a:r>
                        <a:rPr lang="ru-RU" sz="1600" b="1" baseline="0" dirty="0">
                          <a:solidFill>
                            <a:schemeClr val="accent6">
                              <a:lumMod val="50000"/>
                            </a:schemeClr>
                          </a:solidFill>
                        </a:rPr>
                        <a:t>которых обязательно</a:t>
                      </a:r>
                    </a:p>
                    <a:p>
                      <a:pPr algn="ctr"/>
                      <a:endParaRPr lang="ru-RU" sz="1600" b="1" dirty="0">
                        <a:solidFill>
                          <a:schemeClr val="accent6">
                            <a:lumMod val="50000"/>
                          </a:schemeClr>
                        </a:solidFill>
                      </a:endParaRPr>
                    </a:p>
                    <a:p>
                      <a:pPr algn="ctr"/>
                      <a:endParaRPr lang="ru-RU" sz="1600" b="1" dirty="0">
                        <a:solidFill>
                          <a:schemeClr val="accent6">
                            <a:lumMod val="50000"/>
                          </a:schemeClr>
                        </a:solidFill>
                      </a:endParaRPr>
                    </a:p>
                    <a:p>
                      <a:pPr algn="ctr"/>
                      <a:r>
                        <a:rPr lang="ru-RU" sz="1600" b="1" dirty="0">
                          <a:solidFill>
                            <a:schemeClr val="accent6">
                              <a:lumMod val="50000"/>
                            </a:schemeClr>
                          </a:solidFill>
                        </a:rPr>
                        <a:t>Решение суда замещает волю участников гражданского оборота</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tcPr>
                </a:tc>
                <a:extLst>
                  <a:ext uri="{0D108BD9-81ED-4DB2-BD59-A6C34878D82A}">
                    <a16:rowId xmlns:a16="http://schemas.microsoft.com/office/drawing/2014/main" xmlns="" val="10000"/>
                  </a:ext>
                </a:extLst>
              </a:tr>
            </a:tbl>
          </a:graphicData>
        </a:graphic>
      </p:graphicFrame>
      <p:cxnSp>
        <p:nvCxnSpPr>
          <p:cNvPr id="8" name="Прямая соединительная линия 7"/>
          <p:cNvCxnSpPr/>
          <p:nvPr/>
        </p:nvCxnSpPr>
        <p:spPr>
          <a:xfrm>
            <a:off x="6876256" y="4149080"/>
            <a:ext cx="1512168" cy="0"/>
          </a:xfrm>
          <a:prstGeom prst="line">
            <a:avLst/>
          </a:prstGeom>
          <a:ln w="57150" cmpd="sng">
            <a:solidFill>
              <a:schemeClr val="accent6">
                <a:lumMod val="50000"/>
              </a:schemeClr>
            </a:solidFill>
            <a:prstDash val="dashDot"/>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128521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457200" y="381000"/>
            <a:ext cx="8229600" cy="671736"/>
          </a:xfrm>
        </p:spPr>
        <p:txBody>
          <a:bodyPr>
            <a:normAutofit/>
          </a:bodyPr>
          <a:lstStyle/>
          <a:p>
            <a:pPr algn="ctr" eaLnBrk="1" hangingPunct="1">
              <a:defRPr/>
            </a:pPr>
            <a:r>
              <a:rPr lang="ru-RU" sz="2400" b="1" u="sng" dirty="0"/>
              <a:t>Уступка прав по одностороннему договору</a:t>
            </a:r>
          </a:p>
        </p:txBody>
      </p:sp>
      <p:sp>
        <p:nvSpPr>
          <p:cNvPr id="5" name="AutoShape 6"/>
          <p:cNvSpPr>
            <a:spLocks noChangeArrowheads="1"/>
          </p:cNvSpPr>
          <p:nvPr/>
        </p:nvSpPr>
        <p:spPr bwMode="auto">
          <a:xfrm>
            <a:off x="683568" y="1484784"/>
            <a:ext cx="2448272" cy="1224136"/>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Первоначальный </a:t>
            </a:r>
          </a:p>
          <a:p>
            <a:pPr algn="ctr"/>
            <a:r>
              <a:rPr lang="ru-RU" b="1" u="sng" dirty="0">
                <a:latin typeface="+mn-lt"/>
              </a:rPr>
              <a:t>Кредитор</a:t>
            </a:r>
          </a:p>
          <a:p>
            <a:pPr algn="ctr"/>
            <a:r>
              <a:rPr lang="ru-RU" dirty="0">
                <a:latin typeface="+mn-lt"/>
              </a:rPr>
              <a:t>(Цедент)</a:t>
            </a:r>
          </a:p>
        </p:txBody>
      </p:sp>
      <p:sp>
        <p:nvSpPr>
          <p:cNvPr id="8" name="AutoShape 6"/>
          <p:cNvSpPr>
            <a:spLocks noChangeArrowheads="1"/>
          </p:cNvSpPr>
          <p:nvPr/>
        </p:nvSpPr>
        <p:spPr bwMode="auto">
          <a:xfrm>
            <a:off x="3059832" y="5229200"/>
            <a:ext cx="2448272" cy="115212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Новый </a:t>
            </a:r>
          </a:p>
          <a:p>
            <a:pPr algn="ctr"/>
            <a:r>
              <a:rPr lang="ru-RU" b="1" u="sng" dirty="0">
                <a:latin typeface="+mn-lt"/>
              </a:rPr>
              <a:t>кредитор</a:t>
            </a:r>
          </a:p>
          <a:p>
            <a:pPr algn="ctr"/>
            <a:r>
              <a:rPr lang="ru-RU" dirty="0">
                <a:latin typeface="+mn-lt"/>
              </a:rPr>
              <a:t>(Цессионарий)</a:t>
            </a:r>
          </a:p>
        </p:txBody>
      </p:sp>
      <p:sp>
        <p:nvSpPr>
          <p:cNvPr id="9" name="AutoShape 6"/>
          <p:cNvSpPr>
            <a:spLocks noChangeArrowheads="1"/>
          </p:cNvSpPr>
          <p:nvPr/>
        </p:nvSpPr>
        <p:spPr bwMode="auto">
          <a:xfrm>
            <a:off x="6156176" y="1556792"/>
            <a:ext cx="2664296" cy="136815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Должник</a:t>
            </a:r>
          </a:p>
        </p:txBody>
      </p:sp>
      <p:cxnSp>
        <p:nvCxnSpPr>
          <p:cNvPr id="10" name="Прямая со стрелкой 9"/>
          <p:cNvCxnSpPr/>
          <p:nvPr/>
        </p:nvCxnSpPr>
        <p:spPr bwMode="auto">
          <a:xfrm flipH="1" flipV="1">
            <a:off x="3131840" y="1700808"/>
            <a:ext cx="3024336" cy="288032"/>
          </a:xfrm>
          <a:prstGeom prst="straightConnector1">
            <a:avLst/>
          </a:prstGeom>
          <a:ln w="38100" cmpd="sng">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2" name="Прямая со стрелкой 11"/>
          <p:cNvCxnSpPr/>
          <p:nvPr/>
        </p:nvCxnSpPr>
        <p:spPr bwMode="auto">
          <a:xfrm>
            <a:off x="3131840" y="2204864"/>
            <a:ext cx="3024336" cy="288032"/>
          </a:xfrm>
          <a:prstGeom prst="straightConnector1">
            <a:avLst/>
          </a:prstGeom>
          <a:ln w="38100" cmpd="sng">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7" name="TextBox 16"/>
          <p:cNvSpPr txBox="1"/>
          <p:nvPr/>
        </p:nvSpPr>
        <p:spPr>
          <a:xfrm>
            <a:off x="4499992" y="1412776"/>
            <a:ext cx="1584176" cy="369332"/>
          </a:xfrm>
          <a:prstGeom prst="rect">
            <a:avLst/>
          </a:prstGeom>
          <a:noFill/>
        </p:spPr>
        <p:txBody>
          <a:bodyPr wrap="square" rtlCol="0">
            <a:spAutoFit/>
          </a:bodyPr>
          <a:lstStyle/>
          <a:p>
            <a:pPr algn="ctr"/>
            <a:r>
              <a:rPr lang="ru-RU" dirty="0"/>
              <a:t>обязанности</a:t>
            </a:r>
          </a:p>
        </p:txBody>
      </p:sp>
      <p:sp>
        <p:nvSpPr>
          <p:cNvPr id="18" name="TextBox 17"/>
          <p:cNvSpPr txBox="1"/>
          <p:nvPr/>
        </p:nvSpPr>
        <p:spPr>
          <a:xfrm>
            <a:off x="3131840" y="1844824"/>
            <a:ext cx="1008112" cy="369332"/>
          </a:xfrm>
          <a:prstGeom prst="rect">
            <a:avLst/>
          </a:prstGeom>
          <a:noFill/>
        </p:spPr>
        <p:txBody>
          <a:bodyPr wrap="square" rtlCol="0">
            <a:spAutoFit/>
          </a:bodyPr>
          <a:lstStyle/>
          <a:p>
            <a:pPr algn="ctr"/>
            <a:r>
              <a:rPr lang="ru-RU" dirty="0"/>
              <a:t>права</a:t>
            </a:r>
          </a:p>
        </p:txBody>
      </p:sp>
      <p:cxnSp>
        <p:nvCxnSpPr>
          <p:cNvPr id="19" name="Прямая со стрелкой 18"/>
          <p:cNvCxnSpPr/>
          <p:nvPr/>
        </p:nvCxnSpPr>
        <p:spPr bwMode="auto">
          <a:xfrm>
            <a:off x="2267744" y="2708920"/>
            <a:ext cx="1152128" cy="2520280"/>
          </a:xfrm>
          <a:prstGeom prst="straightConnector1">
            <a:avLst/>
          </a:prstGeom>
          <a:ln w="38100" cmpd="sng">
            <a:solidFill>
              <a:srgbClr val="FF33CC"/>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2" name="TextBox 21"/>
          <p:cNvSpPr txBox="1"/>
          <p:nvPr/>
        </p:nvSpPr>
        <p:spPr>
          <a:xfrm>
            <a:off x="1331640" y="3789040"/>
            <a:ext cx="1321072" cy="646331"/>
          </a:xfrm>
          <a:prstGeom prst="rect">
            <a:avLst/>
          </a:prstGeom>
          <a:noFill/>
          <a:ln w="38100" cmpd="sng">
            <a:solidFill>
              <a:srgbClr val="FF33CC"/>
            </a:solidFill>
          </a:ln>
        </p:spPr>
        <p:txBody>
          <a:bodyPr wrap="square" rtlCol="0">
            <a:spAutoFit/>
          </a:bodyPr>
          <a:lstStyle/>
          <a:p>
            <a:pPr algn="ctr"/>
            <a:r>
              <a:rPr lang="ru-RU" dirty="0">
                <a:solidFill>
                  <a:srgbClr val="FF33CC"/>
                </a:solidFill>
              </a:rPr>
              <a:t>договор</a:t>
            </a:r>
          </a:p>
          <a:p>
            <a:pPr algn="ctr"/>
            <a:r>
              <a:rPr lang="ru-RU" dirty="0">
                <a:solidFill>
                  <a:srgbClr val="FF33CC"/>
                </a:solidFill>
              </a:rPr>
              <a:t>цессии</a:t>
            </a:r>
          </a:p>
        </p:txBody>
      </p:sp>
      <p:cxnSp>
        <p:nvCxnSpPr>
          <p:cNvPr id="23" name="Прямая со стрелкой 22"/>
          <p:cNvCxnSpPr/>
          <p:nvPr/>
        </p:nvCxnSpPr>
        <p:spPr bwMode="auto">
          <a:xfrm flipV="1">
            <a:off x="4211960" y="2852936"/>
            <a:ext cx="2016224" cy="2376264"/>
          </a:xfrm>
          <a:prstGeom prst="straightConnector1">
            <a:avLst/>
          </a:prstGeom>
          <a:ln w="38100" cmpd="sng">
            <a:solidFill>
              <a:srgbClr val="00B0F0"/>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24" name="Прямая со стрелкой 23"/>
          <p:cNvCxnSpPr/>
          <p:nvPr/>
        </p:nvCxnSpPr>
        <p:spPr bwMode="auto">
          <a:xfrm>
            <a:off x="3131840" y="2564904"/>
            <a:ext cx="3096344" cy="288032"/>
          </a:xfrm>
          <a:prstGeom prst="straightConnector1">
            <a:avLst/>
          </a:prstGeom>
          <a:ln w="38100" cmpd="sng">
            <a:solidFill>
              <a:srgbClr val="00B0F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34" name="Line 26"/>
          <p:cNvSpPr>
            <a:spLocks noChangeShapeType="1"/>
          </p:cNvSpPr>
          <p:nvPr/>
        </p:nvSpPr>
        <p:spPr bwMode="auto">
          <a:xfrm>
            <a:off x="3131840" y="2564904"/>
            <a:ext cx="1080120" cy="2664296"/>
          </a:xfrm>
          <a:prstGeom prst="line">
            <a:avLst/>
          </a:prstGeom>
          <a:ln w="38100" cmpd="sng">
            <a:solidFill>
              <a:srgbClr val="00B0F0"/>
            </a:solidFill>
            <a:headEnd/>
            <a:tailEnd/>
          </a:ln>
        </p:spPr>
        <p:style>
          <a:lnRef idx="3">
            <a:schemeClr val="accent1"/>
          </a:lnRef>
          <a:fillRef idx="0">
            <a:schemeClr val="accent1"/>
          </a:fillRef>
          <a:effectRef idx="2">
            <a:schemeClr val="accent1"/>
          </a:effectRef>
          <a:fontRef idx="minor">
            <a:schemeClr val="tx1"/>
          </a:fontRef>
        </p:style>
        <p:txBody>
          <a:bodyPr/>
          <a:lstStyle/>
          <a:p>
            <a:endParaRPr lang="ru-RU"/>
          </a:p>
        </p:txBody>
      </p:sp>
      <p:sp>
        <p:nvSpPr>
          <p:cNvPr id="36" name="TextBox 35"/>
          <p:cNvSpPr txBox="1"/>
          <p:nvPr/>
        </p:nvSpPr>
        <p:spPr>
          <a:xfrm>
            <a:off x="3491880" y="3140968"/>
            <a:ext cx="1800200" cy="369332"/>
          </a:xfrm>
          <a:prstGeom prst="rect">
            <a:avLst/>
          </a:prstGeom>
          <a:noFill/>
          <a:ln w="38100">
            <a:solidFill>
              <a:srgbClr val="00B0F0"/>
            </a:solidFill>
          </a:ln>
        </p:spPr>
        <p:txBody>
          <a:bodyPr wrap="square" rtlCol="0">
            <a:spAutoFit/>
          </a:bodyPr>
          <a:lstStyle/>
          <a:p>
            <a:pPr algn="ctr"/>
            <a:r>
              <a:rPr lang="ru-RU" dirty="0">
                <a:solidFill>
                  <a:srgbClr val="00B0F0"/>
                </a:solidFill>
              </a:rPr>
              <a:t>уведомление</a:t>
            </a:r>
          </a:p>
        </p:txBody>
      </p:sp>
      <p:cxnSp>
        <p:nvCxnSpPr>
          <p:cNvPr id="44" name="Прямая со стрелкой 43"/>
          <p:cNvCxnSpPr/>
          <p:nvPr/>
        </p:nvCxnSpPr>
        <p:spPr bwMode="auto">
          <a:xfrm flipH="1">
            <a:off x="5508104" y="2924944"/>
            <a:ext cx="2448272" cy="2664296"/>
          </a:xfrm>
          <a:prstGeom prst="straightConnector1">
            <a:avLst/>
          </a:prstGeom>
          <a:ln w="38100" cmpd="sng">
            <a:solidFill>
              <a:srgbClr val="FFC000"/>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48" name="Прямая со стрелкой 47"/>
          <p:cNvCxnSpPr/>
          <p:nvPr/>
        </p:nvCxnSpPr>
        <p:spPr bwMode="auto">
          <a:xfrm flipV="1">
            <a:off x="5508104" y="2924944"/>
            <a:ext cx="3024336" cy="3240360"/>
          </a:xfrm>
          <a:prstGeom prst="straightConnector1">
            <a:avLst/>
          </a:prstGeom>
          <a:ln w="38100" cmpd="sng">
            <a:solidFill>
              <a:srgbClr val="FFC00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59" name="TextBox 58"/>
          <p:cNvSpPr txBox="1"/>
          <p:nvPr/>
        </p:nvSpPr>
        <p:spPr>
          <a:xfrm>
            <a:off x="5148064" y="4077072"/>
            <a:ext cx="1584176" cy="369332"/>
          </a:xfrm>
          <a:prstGeom prst="rect">
            <a:avLst/>
          </a:prstGeom>
          <a:noFill/>
          <a:ln w="38100">
            <a:solidFill>
              <a:srgbClr val="FFC000"/>
            </a:solidFill>
          </a:ln>
        </p:spPr>
        <p:txBody>
          <a:bodyPr wrap="square" rtlCol="0">
            <a:spAutoFit/>
          </a:bodyPr>
          <a:lstStyle/>
          <a:p>
            <a:pPr algn="ctr"/>
            <a:r>
              <a:rPr lang="ru-RU" dirty="0">
                <a:solidFill>
                  <a:srgbClr val="FFC000"/>
                </a:solidFill>
              </a:rPr>
              <a:t>обязанности</a:t>
            </a:r>
          </a:p>
        </p:txBody>
      </p:sp>
      <p:sp>
        <p:nvSpPr>
          <p:cNvPr id="64" name="TextBox 63"/>
          <p:cNvSpPr txBox="1"/>
          <p:nvPr/>
        </p:nvSpPr>
        <p:spPr>
          <a:xfrm>
            <a:off x="6516216" y="5157192"/>
            <a:ext cx="1008112" cy="369332"/>
          </a:xfrm>
          <a:prstGeom prst="rect">
            <a:avLst/>
          </a:prstGeom>
          <a:noFill/>
          <a:ln w="38100">
            <a:solidFill>
              <a:srgbClr val="FFC000"/>
            </a:solidFill>
          </a:ln>
        </p:spPr>
        <p:txBody>
          <a:bodyPr wrap="square" rtlCol="0">
            <a:spAutoFit/>
          </a:bodyPr>
          <a:lstStyle/>
          <a:p>
            <a:pPr algn="ctr"/>
            <a:r>
              <a:rPr lang="ru-RU" dirty="0">
                <a:solidFill>
                  <a:srgbClr val="FFC000"/>
                </a:solidFill>
              </a:rPr>
              <a:t>права</a:t>
            </a:r>
          </a:p>
        </p:txBody>
      </p:sp>
      <p:sp>
        <p:nvSpPr>
          <p:cNvPr id="25" name="TextBox 24"/>
          <p:cNvSpPr txBox="1"/>
          <p:nvPr/>
        </p:nvSpPr>
        <p:spPr>
          <a:xfrm>
            <a:off x="8532440" y="548680"/>
            <a:ext cx="641121" cy="584776"/>
          </a:xfrm>
          <a:prstGeom prst="rect">
            <a:avLst/>
          </a:prstGeom>
          <a:noFill/>
        </p:spPr>
        <p:txBody>
          <a:bodyPr wrap="none" rtlCol="0">
            <a:spAutoFit/>
          </a:bodyPr>
          <a:lstStyle/>
          <a:p>
            <a:r>
              <a:rPr lang="ru-RU" sz="3200" b="1" dirty="0">
                <a:solidFill>
                  <a:schemeClr val="accent1">
                    <a:lumMod val="50000"/>
                  </a:schemeClr>
                </a:solidFill>
              </a:rPr>
              <a:t>42</a:t>
            </a:r>
          </a:p>
        </p:txBody>
      </p:sp>
    </p:spTree>
    <p:extLst>
      <p:ext uri="{BB962C8B-B14F-4D97-AF65-F5344CB8AC3E}">
        <p14:creationId xmlns:p14="http://schemas.microsoft.com/office/powerpoint/2010/main" val="12649344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457200" y="381000"/>
            <a:ext cx="8229600" cy="671736"/>
          </a:xfrm>
        </p:spPr>
        <p:txBody>
          <a:bodyPr>
            <a:normAutofit fontScale="90000"/>
          </a:bodyPr>
          <a:lstStyle/>
          <a:p>
            <a:pPr algn="ctr" eaLnBrk="1" hangingPunct="1">
              <a:defRPr/>
            </a:pPr>
            <a:r>
              <a:rPr lang="ru-RU" sz="2400" b="1" u="sng" dirty="0"/>
              <a:t>Перевод долга по одностороннему договору</a:t>
            </a:r>
            <a:br>
              <a:rPr lang="ru-RU" sz="2400" b="1" u="sng" dirty="0"/>
            </a:br>
            <a:endParaRPr lang="ru-RU" sz="2400" b="1" u="sng" dirty="0"/>
          </a:p>
        </p:txBody>
      </p:sp>
      <p:sp>
        <p:nvSpPr>
          <p:cNvPr id="5" name="AutoShape 6"/>
          <p:cNvSpPr>
            <a:spLocks noChangeArrowheads="1"/>
          </p:cNvSpPr>
          <p:nvPr/>
        </p:nvSpPr>
        <p:spPr bwMode="auto">
          <a:xfrm>
            <a:off x="539552" y="1124744"/>
            <a:ext cx="2448272" cy="1224136"/>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 Кредитор</a:t>
            </a:r>
          </a:p>
        </p:txBody>
      </p:sp>
      <p:sp>
        <p:nvSpPr>
          <p:cNvPr id="8" name="AutoShape 6"/>
          <p:cNvSpPr>
            <a:spLocks noChangeArrowheads="1"/>
          </p:cNvSpPr>
          <p:nvPr/>
        </p:nvSpPr>
        <p:spPr bwMode="auto">
          <a:xfrm>
            <a:off x="2699792" y="3861048"/>
            <a:ext cx="2448272" cy="115212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Новый </a:t>
            </a:r>
          </a:p>
          <a:p>
            <a:pPr algn="ctr"/>
            <a:r>
              <a:rPr lang="ru-RU" b="1" u="sng" dirty="0">
                <a:latin typeface="+mn-lt"/>
              </a:rPr>
              <a:t>Должник</a:t>
            </a:r>
            <a:endParaRPr lang="ru-RU" dirty="0">
              <a:latin typeface="+mn-lt"/>
            </a:endParaRPr>
          </a:p>
        </p:txBody>
      </p:sp>
      <p:sp>
        <p:nvSpPr>
          <p:cNvPr id="9" name="AutoShape 6"/>
          <p:cNvSpPr>
            <a:spLocks noChangeArrowheads="1"/>
          </p:cNvSpPr>
          <p:nvPr/>
        </p:nvSpPr>
        <p:spPr bwMode="auto">
          <a:xfrm>
            <a:off x="6084168" y="1268760"/>
            <a:ext cx="2664296" cy="136815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r>
              <a:rPr lang="ru-RU" b="1" u="sng" dirty="0">
                <a:latin typeface="+mn-lt"/>
              </a:rPr>
              <a:t>Первоначальный</a:t>
            </a:r>
          </a:p>
          <a:p>
            <a:pPr algn="ctr"/>
            <a:r>
              <a:rPr lang="ru-RU" b="1" u="sng" dirty="0">
                <a:latin typeface="+mn-lt"/>
              </a:rPr>
              <a:t>Должник</a:t>
            </a:r>
          </a:p>
        </p:txBody>
      </p:sp>
      <p:cxnSp>
        <p:nvCxnSpPr>
          <p:cNvPr id="10" name="Прямая со стрелкой 9"/>
          <p:cNvCxnSpPr/>
          <p:nvPr/>
        </p:nvCxnSpPr>
        <p:spPr bwMode="auto">
          <a:xfrm flipH="1" flipV="1">
            <a:off x="2987824" y="1340768"/>
            <a:ext cx="3096344" cy="288032"/>
          </a:xfrm>
          <a:prstGeom prst="straightConnector1">
            <a:avLst/>
          </a:prstGeom>
          <a:ln w="38100" cmpd="sng">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2" name="Прямая со стрелкой 11"/>
          <p:cNvCxnSpPr>
            <a:endCxn id="9" idx="1"/>
          </p:cNvCxnSpPr>
          <p:nvPr/>
        </p:nvCxnSpPr>
        <p:spPr bwMode="auto">
          <a:xfrm>
            <a:off x="2987824" y="1628800"/>
            <a:ext cx="3096344" cy="324036"/>
          </a:xfrm>
          <a:prstGeom prst="straightConnector1">
            <a:avLst/>
          </a:prstGeom>
          <a:ln w="38100" cmpd="sng">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7" name="TextBox 16"/>
          <p:cNvSpPr txBox="1"/>
          <p:nvPr/>
        </p:nvSpPr>
        <p:spPr>
          <a:xfrm>
            <a:off x="3779912" y="980728"/>
            <a:ext cx="1584176" cy="369332"/>
          </a:xfrm>
          <a:prstGeom prst="rect">
            <a:avLst/>
          </a:prstGeom>
          <a:noFill/>
        </p:spPr>
        <p:txBody>
          <a:bodyPr wrap="square" rtlCol="0">
            <a:spAutoFit/>
          </a:bodyPr>
          <a:lstStyle/>
          <a:p>
            <a:pPr algn="ctr"/>
            <a:r>
              <a:rPr lang="ru-RU" dirty="0"/>
              <a:t>обязанности</a:t>
            </a:r>
          </a:p>
        </p:txBody>
      </p:sp>
      <p:sp>
        <p:nvSpPr>
          <p:cNvPr id="18" name="TextBox 17"/>
          <p:cNvSpPr txBox="1"/>
          <p:nvPr/>
        </p:nvSpPr>
        <p:spPr>
          <a:xfrm>
            <a:off x="3131840" y="1700808"/>
            <a:ext cx="1008112" cy="369332"/>
          </a:xfrm>
          <a:prstGeom prst="rect">
            <a:avLst/>
          </a:prstGeom>
          <a:noFill/>
        </p:spPr>
        <p:txBody>
          <a:bodyPr wrap="square" rtlCol="0">
            <a:spAutoFit/>
          </a:bodyPr>
          <a:lstStyle/>
          <a:p>
            <a:pPr algn="ctr"/>
            <a:r>
              <a:rPr lang="ru-RU" dirty="0"/>
              <a:t>права</a:t>
            </a:r>
          </a:p>
        </p:txBody>
      </p:sp>
      <p:cxnSp>
        <p:nvCxnSpPr>
          <p:cNvPr id="19" name="Прямая со стрелкой 18"/>
          <p:cNvCxnSpPr>
            <a:stCxn id="9" idx="2"/>
            <a:endCxn id="8" idx="0"/>
          </p:cNvCxnSpPr>
          <p:nvPr/>
        </p:nvCxnSpPr>
        <p:spPr bwMode="auto">
          <a:xfrm flipH="1">
            <a:off x="3923928" y="2636912"/>
            <a:ext cx="3492388" cy="1224136"/>
          </a:xfrm>
          <a:prstGeom prst="straightConnector1">
            <a:avLst/>
          </a:prstGeom>
          <a:ln w="38100" cmpd="sng">
            <a:solidFill>
              <a:srgbClr val="FF33CC"/>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2" name="TextBox 21"/>
          <p:cNvSpPr txBox="1"/>
          <p:nvPr/>
        </p:nvSpPr>
        <p:spPr>
          <a:xfrm>
            <a:off x="6084168" y="3284984"/>
            <a:ext cx="1944216" cy="584776"/>
          </a:xfrm>
          <a:prstGeom prst="rect">
            <a:avLst/>
          </a:prstGeom>
          <a:noFill/>
          <a:ln w="38100" cmpd="sng">
            <a:solidFill>
              <a:srgbClr val="FF33CC"/>
            </a:solidFill>
          </a:ln>
        </p:spPr>
        <p:txBody>
          <a:bodyPr wrap="square" rtlCol="0">
            <a:spAutoFit/>
          </a:bodyPr>
          <a:lstStyle/>
          <a:p>
            <a:pPr algn="ctr"/>
            <a:r>
              <a:rPr lang="ru-RU" sz="1600" dirty="0">
                <a:solidFill>
                  <a:srgbClr val="FF33CC"/>
                </a:solidFill>
              </a:rPr>
              <a:t>Соглашение о переводе долга</a:t>
            </a:r>
          </a:p>
        </p:txBody>
      </p:sp>
      <p:cxnSp>
        <p:nvCxnSpPr>
          <p:cNvPr id="24" name="Прямая со стрелкой 23"/>
          <p:cNvCxnSpPr/>
          <p:nvPr/>
        </p:nvCxnSpPr>
        <p:spPr bwMode="auto">
          <a:xfrm>
            <a:off x="2987824" y="1988840"/>
            <a:ext cx="3096344" cy="288032"/>
          </a:xfrm>
          <a:prstGeom prst="straightConnector1">
            <a:avLst/>
          </a:prstGeom>
          <a:ln w="38100" cmpd="sng">
            <a:solidFill>
              <a:srgbClr val="00B0F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36" name="TextBox 35"/>
          <p:cNvSpPr txBox="1"/>
          <p:nvPr/>
        </p:nvSpPr>
        <p:spPr>
          <a:xfrm>
            <a:off x="3851920" y="2276872"/>
            <a:ext cx="1584176" cy="369332"/>
          </a:xfrm>
          <a:prstGeom prst="rect">
            <a:avLst/>
          </a:prstGeom>
          <a:noFill/>
          <a:ln w="38100">
            <a:solidFill>
              <a:srgbClr val="00B0F0"/>
            </a:solidFill>
          </a:ln>
        </p:spPr>
        <p:txBody>
          <a:bodyPr wrap="square" rtlCol="0">
            <a:spAutoFit/>
          </a:bodyPr>
          <a:lstStyle/>
          <a:p>
            <a:pPr algn="ctr"/>
            <a:r>
              <a:rPr lang="ru-RU" dirty="0">
                <a:solidFill>
                  <a:srgbClr val="00B0F0"/>
                </a:solidFill>
              </a:rPr>
              <a:t>согласие</a:t>
            </a:r>
          </a:p>
        </p:txBody>
      </p:sp>
      <p:cxnSp>
        <p:nvCxnSpPr>
          <p:cNvPr id="44" name="Прямая со стрелкой 43"/>
          <p:cNvCxnSpPr/>
          <p:nvPr/>
        </p:nvCxnSpPr>
        <p:spPr bwMode="auto">
          <a:xfrm>
            <a:off x="1259632" y="2348880"/>
            <a:ext cx="2088232" cy="1512168"/>
          </a:xfrm>
          <a:prstGeom prst="straightConnector1">
            <a:avLst/>
          </a:prstGeom>
          <a:ln w="38100" cmpd="sng">
            <a:solidFill>
              <a:srgbClr val="FFC000"/>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48" name="Прямая со стрелкой 47"/>
          <p:cNvCxnSpPr>
            <a:stCxn id="8" idx="0"/>
            <a:endCxn id="5" idx="2"/>
          </p:cNvCxnSpPr>
          <p:nvPr/>
        </p:nvCxnSpPr>
        <p:spPr bwMode="auto">
          <a:xfrm flipH="1" flipV="1">
            <a:off x="1763688" y="2348880"/>
            <a:ext cx="2160240" cy="1512168"/>
          </a:xfrm>
          <a:prstGeom prst="straightConnector1">
            <a:avLst/>
          </a:prstGeom>
          <a:ln w="38100" cmpd="sng">
            <a:solidFill>
              <a:srgbClr val="FFC00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59" name="TextBox 58"/>
          <p:cNvSpPr txBox="1"/>
          <p:nvPr/>
        </p:nvSpPr>
        <p:spPr>
          <a:xfrm>
            <a:off x="3059832" y="2780928"/>
            <a:ext cx="1584176" cy="369332"/>
          </a:xfrm>
          <a:prstGeom prst="rect">
            <a:avLst/>
          </a:prstGeom>
          <a:noFill/>
          <a:ln w="38100">
            <a:solidFill>
              <a:srgbClr val="FFC000"/>
            </a:solidFill>
          </a:ln>
        </p:spPr>
        <p:txBody>
          <a:bodyPr wrap="square" rtlCol="0">
            <a:spAutoFit/>
          </a:bodyPr>
          <a:lstStyle/>
          <a:p>
            <a:pPr algn="ctr"/>
            <a:r>
              <a:rPr lang="ru-RU" dirty="0">
                <a:solidFill>
                  <a:srgbClr val="FFC000"/>
                </a:solidFill>
              </a:rPr>
              <a:t>обязанности</a:t>
            </a:r>
          </a:p>
        </p:txBody>
      </p:sp>
      <p:sp>
        <p:nvSpPr>
          <p:cNvPr id="64" name="TextBox 63"/>
          <p:cNvSpPr txBox="1"/>
          <p:nvPr/>
        </p:nvSpPr>
        <p:spPr>
          <a:xfrm>
            <a:off x="1043608" y="3140968"/>
            <a:ext cx="1008112" cy="369332"/>
          </a:xfrm>
          <a:prstGeom prst="rect">
            <a:avLst/>
          </a:prstGeom>
          <a:noFill/>
          <a:ln w="38100">
            <a:solidFill>
              <a:srgbClr val="FFC000"/>
            </a:solidFill>
          </a:ln>
        </p:spPr>
        <p:txBody>
          <a:bodyPr wrap="square" rtlCol="0">
            <a:spAutoFit/>
          </a:bodyPr>
          <a:lstStyle/>
          <a:p>
            <a:pPr algn="ctr"/>
            <a:r>
              <a:rPr lang="ru-RU" dirty="0">
                <a:solidFill>
                  <a:srgbClr val="FFC000"/>
                </a:solidFill>
              </a:rPr>
              <a:t>права</a:t>
            </a:r>
          </a:p>
        </p:txBody>
      </p:sp>
      <p:sp>
        <p:nvSpPr>
          <p:cNvPr id="25" name="TextBox 24"/>
          <p:cNvSpPr txBox="1"/>
          <p:nvPr/>
        </p:nvSpPr>
        <p:spPr>
          <a:xfrm>
            <a:off x="8532440" y="548680"/>
            <a:ext cx="641121" cy="584776"/>
          </a:xfrm>
          <a:prstGeom prst="rect">
            <a:avLst/>
          </a:prstGeom>
          <a:noFill/>
        </p:spPr>
        <p:txBody>
          <a:bodyPr wrap="none" rtlCol="0">
            <a:spAutoFit/>
          </a:bodyPr>
          <a:lstStyle/>
          <a:p>
            <a:r>
              <a:rPr lang="ru-RU" sz="3200" b="1" dirty="0">
                <a:solidFill>
                  <a:schemeClr val="accent1">
                    <a:lumMod val="50000"/>
                  </a:schemeClr>
                </a:solidFill>
              </a:rPr>
              <a:t>43</a:t>
            </a:r>
          </a:p>
        </p:txBody>
      </p:sp>
      <p:sp>
        <p:nvSpPr>
          <p:cNvPr id="47" name="Скругленный прямоугольник 46"/>
          <p:cNvSpPr/>
          <p:nvPr/>
        </p:nvSpPr>
        <p:spPr bwMode="auto">
          <a:xfrm>
            <a:off x="395536" y="5229200"/>
            <a:ext cx="8496944" cy="1368152"/>
          </a:xfrm>
          <a:prstGeom prst="roundRect">
            <a:avLst/>
          </a:prstGeom>
          <a:solidFill>
            <a:schemeClr val="accent1">
              <a:lumMod val="50000"/>
            </a:schemeClr>
          </a:solidFill>
          <a:ln w="38100" cap="flat" cmpd="sng" algn="ctr">
            <a:solidFill>
              <a:srgbClr val="FF0000"/>
            </a:solidFill>
            <a:prstDash val="dash"/>
            <a:round/>
            <a:headEnd type="none" w="med" len="med"/>
            <a:tailEnd type="none" w="med" len="med"/>
          </a:ln>
          <a:effectLst/>
        </p:spPr>
        <p:txBody>
          <a:bodyPr/>
          <a:lstStyle/>
          <a:p>
            <a:pPr algn="ctr">
              <a:defRPr/>
            </a:pPr>
            <a:r>
              <a:rPr lang="ru-RU" b="1" u="sng" dirty="0">
                <a:solidFill>
                  <a:srgbClr val="FF0000"/>
                </a:solidFill>
                <a:effectLst>
                  <a:outerShdw blurRad="38100" dist="38100" dir="2700000" algn="tl">
                    <a:srgbClr val="000000">
                      <a:alpha val="43137"/>
                    </a:srgbClr>
                  </a:outerShdw>
                </a:effectLst>
                <a:latin typeface="+mn-lt"/>
              </a:rPr>
              <a:t>Статья  392.2 ГК РФ</a:t>
            </a:r>
            <a:r>
              <a:rPr lang="en-US" b="1" u="sng" dirty="0">
                <a:solidFill>
                  <a:srgbClr val="FF0000"/>
                </a:solidFill>
                <a:effectLst>
                  <a:outerShdw blurRad="38100" dist="38100" dir="2700000" algn="tl">
                    <a:srgbClr val="000000">
                      <a:alpha val="43137"/>
                    </a:srgbClr>
                  </a:outerShdw>
                </a:effectLst>
                <a:latin typeface="+mn-lt"/>
              </a:rPr>
              <a:t> </a:t>
            </a:r>
            <a:endParaRPr lang="ru-RU" b="1" u="sng" dirty="0">
              <a:solidFill>
                <a:srgbClr val="FF0000"/>
              </a:solidFill>
              <a:effectLst>
                <a:outerShdw blurRad="38100" dist="38100" dir="2700000" algn="tl">
                  <a:srgbClr val="000000">
                    <a:alpha val="43137"/>
                  </a:srgbClr>
                </a:outerShdw>
              </a:effectLst>
              <a:latin typeface="+mn-lt"/>
            </a:endParaRPr>
          </a:p>
          <a:p>
            <a:pPr algn="ctr">
              <a:defRPr/>
            </a:pPr>
            <a:r>
              <a:rPr lang="ru-RU" b="1" dirty="0">
                <a:solidFill>
                  <a:srgbClr val="FF0000"/>
                </a:solidFill>
                <a:effectLst>
                  <a:outerShdw blurRad="38100" dist="38100" dir="2700000" algn="tl">
                    <a:srgbClr val="000000">
                      <a:alpha val="43137"/>
                    </a:srgbClr>
                  </a:outerShdw>
                </a:effectLst>
                <a:latin typeface="+mn-lt"/>
              </a:rPr>
              <a:t>(для перехода долга в силу закона не требуется согласие кредитора, если иное не установлено законом или не вытекает из существа обязательства)</a:t>
            </a:r>
          </a:p>
        </p:txBody>
      </p:sp>
    </p:spTree>
    <p:extLst>
      <p:ext uri="{BB962C8B-B14F-4D97-AF65-F5344CB8AC3E}">
        <p14:creationId xmlns:p14="http://schemas.microsoft.com/office/powerpoint/2010/main" val="33509903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539552" y="0"/>
            <a:ext cx="8229600" cy="887413"/>
          </a:xfrm>
        </p:spPr>
        <p:txBody>
          <a:bodyPr>
            <a:normAutofit/>
          </a:bodyPr>
          <a:lstStyle/>
          <a:p>
            <a:pPr algn="ctr">
              <a:defRPr/>
            </a:pPr>
            <a:r>
              <a:rPr lang="ru-RU" sz="2400" b="1" u="sng" dirty="0">
                <a:solidFill>
                  <a:srgbClr val="FFC000"/>
                </a:solidFill>
              </a:rPr>
              <a:t/>
            </a:r>
            <a:br>
              <a:rPr lang="ru-RU" sz="2400" b="1" u="sng" dirty="0">
                <a:solidFill>
                  <a:srgbClr val="FFC000"/>
                </a:solidFill>
              </a:rPr>
            </a:br>
            <a:r>
              <a:rPr lang="ru-RU" sz="2400" b="1" u="sng" dirty="0">
                <a:solidFill>
                  <a:srgbClr val="FF8600"/>
                </a:solidFill>
              </a:rPr>
              <a:t>Согласие на совершение сделки</a:t>
            </a:r>
            <a:endParaRPr lang="ru-RU" dirty="0">
              <a:solidFill>
                <a:srgbClr val="FF8600"/>
              </a:solidFill>
            </a:endParaRPr>
          </a:p>
        </p:txBody>
      </p:sp>
      <p:sp>
        <p:nvSpPr>
          <p:cNvPr id="4" name="Скругленный прямоугольник 3"/>
          <p:cNvSpPr/>
          <p:nvPr/>
        </p:nvSpPr>
        <p:spPr bwMode="auto">
          <a:xfrm>
            <a:off x="1259632" y="1556792"/>
            <a:ext cx="6696744" cy="1152128"/>
          </a:xfrm>
          <a:prstGeom prst="roundRect">
            <a:avLst/>
          </a:prstGeom>
          <a:solidFill>
            <a:schemeClr val="accent1">
              <a:lumMod val="50000"/>
            </a:schemeClr>
          </a:solidFill>
          <a:ln w="38100" cap="flat" cmpd="sng" algn="ctr">
            <a:solidFill>
              <a:schemeClr val="tx1"/>
            </a:solidFill>
            <a:prstDash val="dash"/>
            <a:round/>
            <a:headEnd type="none" w="med" len="med"/>
            <a:tailEnd type="none" w="med" len="med"/>
          </a:ln>
          <a:effectLst/>
        </p:spPr>
        <p:txBody>
          <a:bodyPr/>
          <a:lstStyle/>
          <a:p>
            <a:pPr algn="ctr">
              <a:defRPr/>
            </a:pPr>
            <a:r>
              <a:rPr lang="ru-RU" sz="2000" b="1" u="sng" dirty="0">
                <a:effectLst>
                  <a:outerShdw blurRad="38100" dist="38100" dir="2700000" algn="tl">
                    <a:srgbClr val="000000">
                      <a:alpha val="43137"/>
                    </a:srgbClr>
                  </a:outerShdw>
                </a:effectLst>
                <a:latin typeface="+mn-lt"/>
              </a:rPr>
              <a:t>Статья  157.1 ГК РФ</a:t>
            </a:r>
            <a:r>
              <a:rPr lang="en-US" sz="2000" b="1" u="sng" dirty="0">
                <a:effectLst>
                  <a:outerShdw blurRad="38100" dist="38100" dir="2700000" algn="tl">
                    <a:srgbClr val="000000">
                      <a:alpha val="43137"/>
                    </a:srgbClr>
                  </a:outerShdw>
                </a:effectLst>
                <a:latin typeface="+mn-lt"/>
              </a:rPr>
              <a:t> </a:t>
            </a:r>
            <a:endParaRPr lang="ru-RU" sz="2000" b="1" u="sng" dirty="0">
              <a:effectLst>
                <a:outerShdw blurRad="38100" dist="38100" dir="2700000" algn="tl">
                  <a:srgbClr val="000000">
                    <a:alpha val="43137"/>
                  </a:srgbClr>
                </a:outerShdw>
              </a:effectLst>
              <a:latin typeface="+mn-lt"/>
            </a:endParaRPr>
          </a:p>
          <a:p>
            <a:pPr algn="ctr">
              <a:defRPr/>
            </a:pPr>
            <a:r>
              <a:rPr lang="ru-RU" sz="2000" b="1" u="sng" dirty="0">
                <a:effectLst>
                  <a:outerShdw blurRad="38100" dist="38100" dir="2700000" algn="tl">
                    <a:srgbClr val="000000">
                      <a:alpha val="43137"/>
                    </a:srgbClr>
                  </a:outerShdw>
                </a:effectLst>
                <a:latin typeface="+mn-lt"/>
              </a:rPr>
              <a:t>(</a:t>
            </a:r>
            <a:r>
              <a:rPr lang="ru-RU" sz="2000" b="1" dirty="0">
                <a:effectLst>
                  <a:outerShdw blurRad="38100" dist="38100" dir="2700000" algn="tl">
                    <a:srgbClr val="000000">
                      <a:alpha val="43137"/>
                    </a:srgbClr>
                  </a:outerShdw>
                </a:effectLst>
                <a:latin typeface="+mn-lt"/>
              </a:rPr>
              <a:t>применяется, если иное не установлено законом или иным правовым актом)</a:t>
            </a:r>
          </a:p>
        </p:txBody>
      </p:sp>
      <p:sp>
        <p:nvSpPr>
          <p:cNvPr id="5" name="AutoShape 5"/>
          <p:cNvSpPr>
            <a:spLocks noChangeArrowheads="1"/>
          </p:cNvSpPr>
          <p:nvPr/>
        </p:nvSpPr>
        <p:spPr bwMode="auto">
          <a:xfrm>
            <a:off x="4644008" y="3789040"/>
            <a:ext cx="4320480" cy="1296144"/>
          </a:xfrm>
          <a:prstGeom prst="roundRect">
            <a:avLst>
              <a:gd name="adj" fmla="val 16667"/>
            </a:avLst>
          </a:prstGeom>
          <a:solidFill>
            <a:schemeClr val="accent1">
              <a:lumMod val="50000"/>
            </a:schemeClr>
          </a:solidFill>
          <a:ln w="38100" cmpd="sng">
            <a:solidFill>
              <a:srgbClr val="FFFFFF"/>
            </a:solidFill>
            <a:round/>
            <a:headEnd/>
            <a:tailEnd/>
          </a:ln>
          <a:effectLst/>
        </p:spPr>
        <p:txBody>
          <a:bodyPr wrap="none" anchor="ctr"/>
          <a:lstStyle/>
          <a:p>
            <a:pPr algn="ctr">
              <a:defRPr/>
            </a:pPr>
            <a:r>
              <a:rPr lang="ru-RU" sz="2000" u="sng" dirty="0">
                <a:latin typeface="+mj-lt"/>
              </a:rPr>
              <a:t>Предварительное согласие</a:t>
            </a:r>
          </a:p>
          <a:p>
            <a:pPr algn="ctr">
              <a:defRPr/>
            </a:pPr>
            <a:endParaRPr lang="ru-RU" dirty="0">
              <a:latin typeface="+mj-lt"/>
            </a:endParaRPr>
          </a:p>
          <a:p>
            <a:pPr algn="ctr">
              <a:defRPr/>
            </a:pPr>
            <a:r>
              <a:rPr lang="ru-RU" i="1" dirty="0">
                <a:latin typeface="+mj-lt"/>
              </a:rPr>
              <a:t>(с указанием предмета сделки)</a:t>
            </a:r>
          </a:p>
        </p:txBody>
      </p:sp>
      <p:sp>
        <p:nvSpPr>
          <p:cNvPr id="6" name="AutoShape 5"/>
          <p:cNvSpPr>
            <a:spLocks noChangeArrowheads="1"/>
          </p:cNvSpPr>
          <p:nvPr/>
        </p:nvSpPr>
        <p:spPr bwMode="auto">
          <a:xfrm>
            <a:off x="179512" y="3789040"/>
            <a:ext cx="4321175" cy="1296144"/>
          </a:xfrm>
          <a:prstGeom prst="roundRect">
            <a:avLst>
              <a:gd name="adj" fmla="val 16667"/>
            </a:avLst>
          </a:prstGeom>
          <a:solidFill>
            <a:schemeClr val="accent1">
              <a:lumMod val="50000"/>
            </a:schemeClr>
          </a:solidFill>
          <a:ln w="38100" cmpd="sng">
            <a:solidFill>
              <a:srgbClr val="FFFFFF"/>
            </a:solidFill>
            <a:round/>
            <a:headEnd/>
            <a:tailEnd/>
          </a:ln>
          <a:effectLst/>
        </p:spPr>
        <p:txBody>
          <a:bodyPr wrap="none" anchor="ctr"/>
          <a:lstStyle/>
          <a:p>
            <a:pPr algn="ctr">
              <a:defRPr/>
            </a:pPr>
            <a:r>
              <a:rPr lang="ru-RU" sz="2000" u="sng" dirty="0"/>
              <a:t>Последующее согласие</a:t>
            </a:r>
            <a:r>
              <a:rPr lang="ru-RU" sz="2000" dirty="0"/>
              <a:t> </a:t>
            </a:r>
          </a:p>
          <a:p>
            <a:pPr algn="ctr">
              <a:defRPr/>
            </a:pPr>
            <a:r>
              <a:rPr lang="ru-RU" sz="2000" dirty="0"/>
              <a:t>(одобрение)</a:t>
            </a:r>
          </a:p>
          <a:p>
            <a:pPr algn="ctr">
              <a:defRPr/>
            </a:pPr>
            <a:endParaRPr lang="ru-RU" dirty="0">
              <a:latin typeface="Tahoma" pitchFamily="34" charset="0"/>
            </a:endParaRPr>
          </a:p>
          <a:p>
            <a:pPr algn="ctr">
              <a:defRPr/>
            </a:pPr>
            <a:r>
              <a:rPr lang="ru-RU" i="1" dirty="0">
                <a:latin typeface="+mj-lt"/>
              </a:rPr>
              <a:t>(с указанием конкретной сделки)</a:t>
            </a:r>
          </a:p>
        </p:txBody>
      </p:sp>
      <p:cxnSp>
        <p:nvCxnSpPr>
          <p:cNvPr id="8" name="Прямая со стрелкой 7"/>
          <p:cNvCxnSpPr>
            <a:stCxn id="4" idx="2"/>
            <a:endCxn id="6" idx="0"/>
          </p:cNvCxnSpPr>
          <p:nvPr/>
        </p:nvCxnSpPr>
        <p:spPr bwMode="auto">
          <a:xfrm flipH="1">
            <a:off x="2340100" y="2708920"/>
            <a:ext cx="2267904" cy="1080120"/>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9" name="Прямая со стрелкой 8"/>
          <p:cNvCxnSpPr>
            <a:stCxn id="4" idx="2"/>
            <a:endCxn id="5" idx="0"/>
          </p:cNvCxnSpPr>
          <p:nvPr/>
        </p:nvCxnSpPr>
        <p:spPr bwMode="auto">
          <a:xfrm>
            <a:off x="4608004" y="2708920"/>
            <a:ext cx="2196244" cy="1080120"/>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 name="TextBox 1"/>
          <p:cNvSpPr txBox="1"/>
          <p:nvPr/>
        </p:nvSpPr>
        <p:spPr>
          <a:xfrm>
            <a:off x="8532440" y="548680"/>
            <a:ext cx="875873" cy="584776"/>
          </a:xfrm>
          <a:prstGeom prst="rect">
            <a:avLst/>
          </a:prstGeom>
          <a:noFill/>
        </p:spPr>
        <p:txBody>
          <a:bodyPr wrap="square" rtlCol="0">
            <a:spAutoFit/>
          </a:bodyPr>
          <a:lstStyle/>
          <a:p>
            <a:r>
              <a:rPr lang="ru-RU" sz="3200" b="1" dirty="0">
                <a:solidFill>
                  <a:srgbClr val="40464F"/>
                </a:solidFill>
              </a:rPr>
              <a:t>44</a:t>
            </a:r>
          </a:p>
        </p:txBody>
      </p:sp>
    </p:spTree>
    <p:extLst>
      <p:ext uri="{BB962C8B-B14F-4D97-AF65-F5344CB8AC3E}">
        <p14:creationId xmlns:p14="http://schemas.microsoft.com/office/powerpoint/2010/main" val="5747682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521" y="332656"/>
            <a:ext cx="8064896" cy="6217086"/>
          </a:xfrm>
          <a:prstGeom prst="rect">
            <a:avLst/>
          </a:prstGeom>
          <a:noFill/>
          <a:ln w="38100">
            <a:solidFill>
              <a:srgbClr val="FF0000"/>
            </a:solidFill>
            <a:prstDash val="dash"/>
          </a:ln>
        </p:spPr>
        <p:txBody>
          <a:bodyPr wrap="square">
            <a:spAutoFit/>
          </a:bodyPr>
          <a:lstStyle/>
          <a:p>
            <a:pPr algn="ctr">
              <a:defRPr/>
            </a:pPr>
            <a:endParaRPr lang="ru-RU" sz="800" b="1" u="sng" dirty="0">
              <a:solidFill>
                <a:srgbClr val="E12537"/>
              </a:solidFill>
              <a:latin typeface="+mn-lt"/>
            </a:endParaRPr>
          </a:p>
          <a:p>
            <a:pPr algn="ctr">
              <a:defRPr/>
            </a:pPr>
            <a:endParaRPr lang="ru-RU" sz="2000" b="1" dirty="0">
              <a:solidFill>
                <a:srgbClr val="E12537"/>
              </a:solidFill>
              <a:latin typeface="+mn-lt"/>
            </a:endParaRPr>
          </a:p>
          <a:p>
            <a:pPr algn="ctr">
              <a:defRPr/>
            </a:pPr>
            <a:r>
              <a:rPr lang="ru-RU" sz="2000" b="1" dirty="0">
                <a:solidFill>
                  <a:srgbClr val="FF0000"/>
                </a:solidFill>
                <a:latin typeface="+mn-lt"/>
              </a:rPr>
              <a:t>Проблемы правового регулирования</a:t>
            </a:r>
            <a:r>
              <a:rPr lang="ru-RU" sz="2000" b="1" dirty="0">
                <a:latin typeface="+mn-lt"/>
              </a:rPr>
              <a:t>:</a:t>
            </a:r>
          </a:p>
          <a:p>
            <a:pPr algn="ctr">
              <a:defRPr/>
            </a:pPr>
            <a:endParaRPr lang="ru-RU" sz="2000" dirty="0">
              <a:latin typeface="+mn-lt"/>
            </a:endParaRPr>
          </a:p>
          <a:p>
            <a:pPr marL="342900" indent="-342900" algn="ctr">
              <a:buFontTx/>
              <a:buChar char="-"/>
              <a:defRPr/>
            </a:pPr>
            <a:r>
              <a:rPr lang="ru-RU" sz="2000" dirty="0">
                <a:latin typeface="+mn-lt"/>
              </a:rPr>
              <a:t>не определено временное соотношение согласия с одобряемым действием  (ст. 391, 26, 604 ГК РФ);</a:t>
            </a:r>
          </a:p>
          <a:p>
            <a:pPr marL="342900" indent="-342900" algn="ctr">
              <a:buFontTx/>
              <a:buChar char="-"/>
              <a:defRPr/>
            </a:pPr>
            <a:endParaRPr lang="ru-RU" sz="2000" dirty="0">
              <a:latin typeface="+mn-lt"/>
            </a:endParaRPr>
          </a:p>
          <a:p>
            <a:pPr marL="342900" indent="-342900" algn="ctr">
              <a:buFontTx/>
              <a:buChar char="-"/>
              <a:defRPr/>
            </a:pPr>
            <a:r>
              <a:rPr lang="ru-RU" sz="2000" dirty="0">
                <a:latin typeface="+mn-lt"/>
              </a:rPr>
              <a:t>неоднозначность судебной практики по вопросу допустимости одобрения заключенной ранее сделки;</a:t>
            </a:r>
          </a:p>
          <a:p>
            <a:pPr marL="342900" indent="-342900" algn="ctr">
              <a:buFontTx/>
              <a:buChar char="-"/>
              <a:defRPr/>
            </a:pPr>
            <a:endParaRPr lang="ru-RU" sz="2000" dirty="0">
              <a:latin typeface="+mn-lt"/>
            </a:endParaRPr>
          </a:p>
          <a:p>
            <a:pPr marL="342900" indent="-342900" algn="ctr">
              <a:buFontTx/>
              <a:buChar char="-"/>
              <a:defRPr/>
            </a:pPr>
            <a:r>
              <a:rPr lang="ru-RU" sz="2000" dirty="0">
                <a:latin typeface="+mn-lt"/>
              </a:rPr>
              <a:t>поскольку в законе нет норм о </a:t>
            </a:r>
            <a:r>
              <a:rPr lang="ru-RU" sz="2000" dirty="0" err="1">
                <a:latin typeface="+mn-lt"/>
              </a:rPr>
              <a:t>ковалидации</a:t>
            </a:r>
            <a:r>
              <a:rPr lang="ru-RU" sz="2000" dirty="0">
                <a:latin typeface="+mn-lt"/>
              </a:rPr>
              <a:t> («исцелении») ничтожных сделок посредством их одобрения, </a:t>
            </a:r>
          </a:p>
          <a:p>
            <a:pPr algn="ctr">
              <a:defRPr/>
            </a:pPr>
            <a:r>
              <a:rPr lang="ru-RU" sz="2000" dirty="0">
                <a:latin typeface="+mn-lt"/>
              </a:rPr>
              <a:t>то формально последующее согласие не может придать сделке юридическую силу</a:t>
            </a:r>
          </a:p>
          <a:p>
            <a:pPr marL="342900" indent="-342900" algn="ctr">
              <a:buFontTx/>
              <a:buChar char="-"/>
              <a:defRPr/>
            </a:pPr>
            <a:endParaRPr lang="ru-RU" sz="2000" dirty="0">
              <a:solidFill>
                <a:srgbClr val="E12537"/>
              </a:solidFill>
              <a:latin typeface="+mn-lt"/>
            </a:endParaRPr>
          </a:p>
          <a:p>
            <a:pPr algn="ctr">
              <a:defRPr/>
            </a:pPr>
            <a:r>
              <a:rPr lang="ru-RU" sz="2200" b="1" dirty="0">
                <a:solidFill>
                  <a:srgbClr val="E12537"/>
                </a:solidFill>
                <a:latin typeface="+mn-lt"/>
              </a:rPr>
              <a:t>Вывод: Если в конкретной норме о согласии не указан момент его получения, оспоримая сделка, совершенная без предварительного согласия, исцелима ее последующим одобрением</a:t>
            </a:r>
          </a:p>
          <a:p>
            <a:pPr algn="ctr">
              <a:defRPr/>
            </a:pPr>
            <a:endParaRPr lang="ru-RU" sz="2200" b="1" dirty="0">
              <a:solidFill>
                <a:srgbClr val="E12537"/>
              </a:solidFill>
              <a:latin typeface="+mn-lt"/>
            </a:endParaRPr>
          </a:p>
        </p:txBody>
      </p:sp>
      <p:sp>
        <p:nvSpPr>
          <p:cNvPr id="4" name="TextBox 3"/>
          <p:cNvSpPr txBox="1"/>
          <p:nvPr/>
        </p:nvSpPr>
        <p:spPr>
          <a:xfrm>
            <a:off x="8502879" y="548680"/>
            <a:ext cx="641121" cy="584776"/>
          </a:xfrm>
          <a:prstGeom prst="rect">
            <a:avLst/>
          </a:prstGeom>
          <a:noFill/>
        </p:spPr>
        <p:txBody>
          <a:bodyPr wrap="none" rtlCol="0">
            <a:spAutoFit/>
          </a:bodyPr>
          <a:lstStyle/>
          <a:p>
            <a:r>
              <a:rPr lang="ru-RU" sz="3200" b="1" dirty="0">
                <a:solidFill>
                  <a:srgbClr val="40464F"/>
                </a:solidFill>
              </a:rPr>
              <a:t>45</a:t>
            </a:r>
          </a:p>
        </p:txBody>
      </p:sp>
    </p:spTree>
    <p:extLst>
      <p:ext uri="{BB962C8B-B14F-4D97-AF65-F5344CB8AC3E}">
        <p14:creationId xmlns:p14="http://schemas.microsoft.com/office/powerpoint/2010/main" val="11295708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5888"/>
            <a:ext cx="8229600" cy="720725"/>
          </a:xfrm>
        </p:spPr>
        <p:txBody>
          <a:bodyPr>
            <a:normAutofit fontScale="90000"/>
          </a:bodyPr>
          <a:lstStyle/>
          <a:p>
            <a:pPr algn="ctr">
              <a:defRPr/>
            </a:pPr>
            <a:r>
              <a:rPr lang="ru-RU" sz="2400" b="1" u="sng" dirty="0"/>
              <a:t>Перемена лица в двустороннем договоре</a:t>
            </a:r>
            <a:br>
              <a:rPr lang="ru-RU" sz="2400" b="1" u="sng" dirty="0"/>
            </a:br>
            <a:r>
              <a:rPr lang="ru-RU" sz="2000" dirty="0"/>
              <a:t>(на примере договора аренды)</a:t>
            </a:r>
          </a:p>
        </p:txBody>
      </p:sp>
      <p:sp>
        <p:nvSpPr>
          <p:cNvPr id="4" name="AutoShape 6"/>
          <p:cNvSpPr>
            <a:spLocks noChangeArrowheads="1"/>
          </p:cNvSpPr>
          <p:nvPr/>
        </p:nvSpPr>
        <p:spPr bwMode="auto">
          <a:xfrm>
            <a:off x="179388" y="1196975"/>
            <a:ext cx="2160587" cy="360045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b="1" u="sng" dirty="0">
                <a:latin typeface="+mn-lt"/>
              </a:rPr>
              <a:t>Первоначальный</a:t>
            </a:r>
          </a:p>
          <a:p>
            <a:pPr algn="ctr">
              <a:defRPr/>
            </a:pPr>
            <a:r>
              <a:rPr lang="ru-RU" b="1" u="sng" dirty="0">
                <a:latin typeface="+mn-lt"/>
              </a:rPr>
              <a:t>Арендодатель</a:t>
            </a:r>
          </a:p>
        </p:txBody>
      </p:sp>
      <p:sp>
        <p:nvSpPr>
          <p:cNvPr id="6" name="AutoShape 6"/>
          <p:cNvSpPr>
            <a:spLocks noChangeArrowheads="1"/>
          </p:cNvSpPr>
          <p:nvPr/>
        </p:nvSpPr>
        <p:spPr bwMode="auto">
          <a:xfrm>
            <a:off x="2700338" y="5876925"/>
            <a:ext cx="3671887" cy="64770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b="1" u="sng" dirty="0">
              <a:latin typeface="Tahoma" pitchFamily="34" charset="0"/>
            </a:endParaRPr>
          </a:p>
          <a:p>
            <a:pPr algn="ctr">
              <a:defRPr/>
            </a:pPr>
            <a:r>
              <a:rPr lang="ru-RU" b="1" u="sng" dirty="0">
                <a:latin typeface="+mn-lt"/>
              </a:rPr>
              <a:t>Новый  арендодатель</a:t>
            </a:r>
          </a:p>
          <a:p>
            <a:pPr algn="ctr">
              <a:defRPr/>
            </a:pPr>
            <a:endParaRPr lang="ru-RU" dirty="0">
              <a:latin typeface="Tahoma" pitchFamily="34" charset="0"/>
            </a:endParaRPr>
          </a:p>
        </p:txBody>
      </p:sp>
      <p:sp>
        <p:nvSpPr>
          <p:cNvPr id="7" name="AutoShape 6"/>
          <p:cNvSpPr>
            <a:spLocks noChangeArrowheads="1"/>
          </p:cNvSpPr>
          <p:nvPr/>
        </p:nvSpPr>
        <p:spPr bwMode="auto">
          <a:xfrm>
            <a:off x="6875463" y="1196975"/>
            <a:ext cx="2089150" cy="360045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b="1" u="sng" dirty="0">
                <a:latin typeface="+mn-lt"/>
              </a:rPr>
              <a:t>Арендатор</a:t>
            </a:r>
          </a:p>
        </p:txBody>
      </p:sp>
      <p:cxnSp>
        <p:nvCxnSpPr>
          <p:cNvPr id="8" name="Прямая со стрелкой 7"/>
          <p:cNvCxnSpPr/>
          <p:nvPr/>
        </p:nvCxnSpPr>
        <p:spPr bwMode="auto">
          <a:xfrm flipH="1">
            <a:off x="3059113" y="1412875"/>
            <a:ext cx="3097212" cy="0"/>
          </a:xfrm>
          <a:prstGeom prst="straightConnector1">
            <a:avLst/>
          </a:prstGeom>
          <a:ln>
            <a:solidFill>
              <a:srgbClr val="FCFCE8"/>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9" name="Прямая со стрелкой 8"/>
          <p:cNvCxnSpPr/>
          <p:nvPr/>
        </p:nvCxnSpPr>
        <p:spPr bwMode="auto">
          <a:xfrm flipH="1">
            <a:off x="3059113" y="3357563"/>
            <a:ext cx="3025775" cy="0"/>
          </a:xfrm>
          <a:prstGeom prst="straightConnector1">
            <a:avLst/>
          </a:prstGeom>
          <a:ln>
            <a:solidFill>
              <a:srgbClr val="FFC000"/>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0" name="Прямая со стрелкой 9"/>
          <p:cNvCxnSpPr/>
          <p:nvPr/>
        </p:nvCxnSpPr>
        <p:spPr bwMode="auto">
          <a:xfrm>
            <a:off x="3059113" y="2060575"/>
            <a:ext cx="3097212" cy="0"/>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1" name="Прямая со стрелкой 10"/>
          <p:cNvCxnSpPr/>
          <p:nvPr/>
        </p:nvCxnSpPr>
        <p:spPr bwMode="auto">
          <a:xfrm>
            <a:off x="3059113" y="2708275"/>
            <a:ext cx="3097212" cy="0"/>
          </a:xfrm>
          <a:prstGeom prst="straightConnector1">
            <a:avLst/>
          </a:prstGeom>
          <a:ln>
            <a:solidFill>
              <a:srgbClr val="FFC00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48137" name="TextBox 20"/>
          <p:cNvSpPr txBox="1">
            <a:spLocks noChangeArrowheads="1"/>
          </p:cNvSpPr>
          <p:nvPr/>
        </p:nvSpPr>
        <p:spPr bwMode="auto">
          <a:xfrm>
            <a:off x="2987675" y="908050"/>
            <a:ext cx="3276600" cy="338138"/>
          </a:xfrm>
          <a:prstGeom prst="rect">
            <a:avLst/>
          </a:prstGeom>
          <a:noFill/>
          <a:ln w="9525">
            <a:noFill/>
            <a:miter lim="800000"/>
            <a:headEnd/>
            <a:tailEnd/>
          </a:ln>
        </p:spPr>
        <p:txBody>
          <a:bodyPr wrap="none">
            <a:spAutoFit/>
          </a:bodyPr>
          <a:lstStyle/>
          <a:p>
            <a:pPr algn="ctr"/>
            <a:r>
              <a:rPr lang="ru-RU" sz="1600" b="1">
                <a:latin typeface="Arial Narrow" pitchFamily="34" charset="0"/>
              </a:rPr>
              <a:t>1. обязанность по уплате а/платежей</a:t>
            </a:r>
          </a:p>
        </p:txBody>
      </p:sp>
      <p:sp>
        <p:nvSpPr>
          <p:cNvPr id="48138" name="TextBox 21"/>
          <p:cNvSpPr txBox="1">
            <a:spLocks noChangeArrowheads="1"/>
          </p:cNvSpPr>
          <p:nvPr/>
        </p:nvSpPr>
        <p:spPr bwMode="auto">
          <a:xfrm>
            <a:off x="2700338" y="1557338"/>
            <a:ext cx="3852862" cy="339725"/>
          </a:xfrm>
          <a:prstGeom prst="rect">
            <a:avLst/>
          </a:prstGeom>
          <a:noFill/>
          <a:ln w="9525">
            <a:noFill/>
            <a:miter lim="800000"/>
            <a:headEnd/>
            <a:tailEnd/>
          </a:ln>
        </p:spPr>
        <p:txBody>
          <a:bodyPr>
            <a:spAutoFit/>
          </a:bodyPr>
          <a:lstStyle/>
          <a:p>
            <a:pPr algn="ctr"/>
            <a:r>
              <a:rPr lang="ru-RU" sz="1600" b="1" i="1">
                <a:latin typeface="Arial Narrow" pitchFamily="34" charset="0"/>
              </a:rPr>
              <a:t>2. право требовать оплаты  а/платежей</a:t>
            </a:r>
          </a:p>
        </p:txBody>
      </p:sp>
      <p:sp>
        <p:nvSpPr>
          <p:cNvPr id="48139" name="TextBox 22"/>
          <p:cNvSpPr txBox="1">
            <a:spLocks noChangeArrowheads="1"/>
          </p:cNvSpPr>
          <p:nvPr/>
        </p:nvSpPr>
        <p:spPr bwMode="auto">
          <a:xfrm>
            <a:off x="2627313" y="2205038"/>
            <a:ext cx="3832225" cy="338137"/>
          </a:xfrm>
          <a:prstGeom prst="rect">
            <a:avLst/>
          </a:prstGeom>
          <a:noFill/>
          <a:ln w="9525">
            <a:noFill/>
            <a:miter lim="800000"/>
            <a:headEnd/>
            <a:tailEnd/>
          </a:ln>
        </p:spPr>
        <p:txBody>
          <a:bodyPr>
            <a:spAutoFit/>
          </a:bodyPr>
          <a:lstStyle/>
          <a:p>
            <a:pPr algn="ctr"/>
            <a:r>
              <a:rPr lang="ru-RU" sz="1600" b="1" i="1">
                <a:solidFill>
                  <a:srgbClr val="FFC000"/>
                </a:solidFill>
                <a:latin typeface="Arial Narrow" pitchFamily="34" charset="0"/>
              </a:rPr>
              <a:t>3. обязанность по передаче а/имущества</a:t>
            </a:r>
          </a:p>
        </p:txBody>
      </p:sp>
      <p:sp>
        <p:nvSpPr>
          <p:cNvPr id="48140" name="TextBox 23"/>
          <p:cNvSpPr txBox="1">
            <a:spLocks noChangeArrowheads="1"/>
          </p:cNvSpPr>
          <p:nvPr/>
        </p:nvSpPr>
        <p:spPr bwMode="auto">
          <a:xfrm>
            <a:off x="2627313" y="2924175"/>
            <a:ext cx="3941762" cy="338138"/>
          </a:xfrm>
          <a:prstGeom prst="rect">
            <a:avLst/>
          </a:prstGeom>
          <a:noFill/>
          <a:ln w="9525">
            <a:noFill/>
            <a:miter lim="800000"/>
            <a:headEnd/>
            <a:tailEnd/>
          </a:ln>
        </p:spPr>
        <p:txBody>
          <a:bodyPr wrap="none">
            <a:spAutoFit/>
          </a:bodyPr>
          <a:lstStyle/>
          <a:p>
            <a:pPr algn="ctr"/>
            <a:r>
              <a:rPr lang="ru-RU" sz="1600" b="1" i="1">
                <a:solidFill>
                  <a:srgbClr val="FFC000"/>
                </a:solidFill>
                <a:latin typeface="Arial Narrow" pitchFamily="34" charset="0"/>
              </a:rPr>
              <a:t>4. право требовать передачи а/имущества</a:t>
            </a:r>
          </a:p>
        </p:txBody>
      </p:sp>
      <p:sp>
        <p:nvSpPr>
          <p:cNvPr id="48141" name="TextBox 28"/>
          <p:cNvSpPr txBox="1">
            <a:spLocks noChangeArrowheads="1"/>
          </p:cNvSpPr>
          <p:nvPr/>
        </p:nvSpPr>
        <p:spPr bwMode="auto">
          <a:xfrm>
            <a:off x="2484438" y="1196975"/>
            <a:ext cx="498475" cy="400050"/>
          </a:xfrm>
          <a:prstGeom prst="rect">
            <a:avLst/>
          </a:prstGeom>
          <a:noFill/>
          <a:ln w="19050">
            <a:solidFill>
              <a:srgbClr val="FCFCE8"/>
            </a:solidFill>
            <a:miter lim="800000"/>
            <a:headEnd/>
            <a:tailEnd/>
          </a:ln>
        </p:spPr>
        <p:txBody>
          <a:bodyPr wrap="none">
            <a:spAutoFit/>
          </a:bodyPr>
          <a:lstStyle/>
          <a:p>
            <a:r>
              <a:rPr lang="ru-RU" sz="2000" b="1"/>
              <a:t>Кр</a:t>
            </a:r>
          </a:p>
        </p:txBody>
      </p:sp>
      <p:sp>
        <p:nvSpPr>
          <p:cNvPr id="48142" name="TextBox 29"/>
          <p:cNvSpPr txBox="1">
            <a:spLocks noChangeArrowheads="1"/>
          </p:cNvSpPr>
          <p:nvPr/>
        </p:nvSpPr>
        <p:spPr bwMode="auto">
          <a:xfrm>
            <a:off x="6227763" y="1196975"/>
            <a:ext cx="495300" cy="400050"/>
          </a:xfrm>
          <a:prstGeom prst="rect">
            <a:avLst/>
          </a:prstGeom>
          <a:noFill/>
          <a:ln w="19050">
            <a:solidFill>
              <a:schemeClr val="tx1"/>
            </a:solidFill>
            <a:miter lim="800000"/>
            <a:headEnd/>
            <a:tailEnd/>
          </a:ln>
        </p:spPr>
        <p:txBody>
          <a:bodyPr wrap="none">
            <a:spAutoFit/>
          </a:bodyPr>
          <a:lstStyle/>
          <a:p>
            <a:r>
              <a:rPr lang="ru-RU" sz="2000" b="1"/>
              <a:t>Дк</a:t>
            </a:r>
          </a:p>
        </p:txBody>
      </p:sp>
      <p:sp>
        <p:nvSpPr>
          <p:cNvPr id="48143" name="TextBox 32"/>
          <p:cNvSpPr txBox="1">
            <a:spLocks noChangeArrowheads="1"/>
          </p:cNvSpPr>
          <p:nvPr/>
        </p:nvSpPr>
        <p:spPr bwMode="auto">
          <a:xfrm>
            <a:off x="2484438" y="1844675"/>
            <a:ext cx="498475" cy="400050"/>
          </a:xfrm>
          <a:prstGeom prst="rect">
            <a:avLst/>
          </a:prstGeom>
          <a:noFill/>
          <a:ln w="19050">
            <a:solidFill>
              <a:srgbClr val="FCFCE8"/>
            </a:solidFill>
            <a:miter lim="800000"/>
            <a:headEnd/>
            <a:tailEnd/>
          </a:ln>
        </p:spPr>
        <p:txBody>
          <a:bodyPr wrap="none">
            <a:spAutoFit/>
          </a:bodyPr>
          <a:lstStyle/>
          <a:p>
            <a:r>
              <a:rPr lang="ru-RU" sz="2000" b="1"/>
              <a:t>Кр</a:t>
            </a:r>
          </a:p>
        </p:txBody>
      </p:sp>
      <p:sp>
        <p:nvSpPr>
          <p:cNvPr id="48144" name="TextBox 33"/>
          <p:cNvSpPr txBox="1">
            <a:spLocks noChangeArrowheads="1"/>
          </p:cNvSpPr>
          <p:nvPr/>
        </p:nvSpPr>
        <p:spPr bwMode="auto">
          <a:xfrm>
            <a:off x="6227763" y="2492375"/>
            <a:ext cx="500062" cy="400050"/>
          </a:xfrm>
          <a:prstGeom prst="rect">
            <a:avLst/>
          </a:prstGeom>
          <a:noFill/>
          <a:ln w="19050">
            <a:solidFill>
              <a:srgbClr val="FFC000"/>
            </a:solidFill>
            <a:miter lim="800000"/>
            <a:headEnd/>
            <a:tailEnd/>
          </a:ln>
        </p:spPr>
        <p:txBody>
          <a:bodyPr wrap="none">
            <a:spAutoFit/>
          </a:bodyPr>
          <a:lstStyle/>
          <a:p>
            <a:r>
              <a:rPr lang="ru-RU" sz="2000" b="1">
                <a:solidFill>
                  <a:srgbClr val="FFC000"/>
                </a:solidFill>
              </a:rPr>
              <a:t>Кр</a:t>
            </a:r>
          </a:p>
        </p:txBody>
      </p:sp>
      <p:sp>
        <p:nvSpPr>
          <p:cNvPr id="48145" name="TextBox 34"/>
          <p:cNvSpPr txBox="1">
            <a:spLocks noChangeArrowheads="1"/>
          </p:cNvSpPr>
          <p:nvPr/>
        </p:nvSpPr>
        <p:spPr bwMode="auto">
          <a:xfrm>
            <a:off x="6227763" y="3213100"/>
            <a:ext cx="500062" cy="400050"/>
          </a:xfrm>
          <a:prstGeom prst="rect">
            <a:avLst/>
          </a:prstGeom>
          <a:noFill/>
          <a:ln w="19050">
            <a:solidFill>
              <a:srgbClr val="FFC000"/>
            </a:solidFill>
            <a:miter lim="800000"/>
            <a:headEnd/>
            <a:tailEnd/>
          </a:ln>
        </p:spPr>
        <p:txBody>
          <a:bodyPr wrap="none">
            <a:spAutoFit/>
          </a:bodyPr>
          <a:lstStyle/>
          <a:p>
            <a:r>
              <a:rPr lang="ru-RU" sz="2000" b="1">
                <a:solidFill>
                  <a:srgbClr val="FFC000"/>
                </a:solidFill>
              </a:rPr>
              <a:t>Кр</a:t>
            </a:r>
          </a:p>
        </p:txBody>
      </p:sp>
      <p:sp>
        <p:nvSpPr>
          <p:cNvPr id="48146" name="TextBox 35"/>
          <p:cNvSpPr txBox="1">
            <a:spLocks noChangeArrowheads="1"/>
          </p:cNvSpPr>
          <p:nvPr/>
        </p:nvSpPr>
        <p:spPr bwMode="auto">
          <a:xfrm>
            <a:off x="6227763" y="1844675"/>
            <a:ext cx="495300" cy="400050"/>
          </a:xfrm>
          <a:prstGeom prst="rect">
            <a:avLst/>
          </a:prstGeom>
          <a:noFill/>
          <a:ln w="19050">
            <a:solidFill>
              <a:schemeClr val="tx1"/>
            </a:solidFill>
            <a:miter lim="800000"/>
            <a:headEnd/>
            <a:tailEnd/>
          </a:ln>
        </p:spPr>
        <p:txBody>
          <a:bodyPr wrap="none">
            <a:spAutoFit/>
          </a:bodyPr>
          <a:lstStyle/>
          <a:p>
            <a:r>
              <a:rPr lang="ru-RU" sz="2000" b="1"/>
              <a:t>Дк</a:t>
            </a:r>
          </a:p>
        </p:txBody>
      </p:sp>
      <p:sp>
        <p:nvSpPr>
          <p:cNvPr id="48147" name="TextBox 36"/>
          <p:cNvSpPr txBox="1">
            <a:spLocks noChangeArrowheads="1"/>
          </p:cNvSpPr>
          <p:nvPr/>
        </p:nvSpPr>
        <p:spPr bwMode="auto">
          <a:xfrm>
            <a:off x="2484438" y="2492375"/>
            <a:ext cx="495300" cy="400050"/>
          </a:xfrm>
          <a:prstGeom prst="rect">
            <a:avLst/>
          </a:prstGeom>
          <a:noFill/>
          <a:ln w="19050">
            <a:solidFill>
              <a:srgbClr val="FFC000"/>
            </a:solidFill>
            <a:miter lim="800000"/>
            <a:headEnd/>
            <a:tailEnd/>
          </a:ln>
        </p:spPr>
        <p:txBody>
          <a:bodyPr wrap="none">
            <a:spAutoFit/>
          </a:bodyPr>
          <a:lstStyle/>
          <a:p>
            <a:r>
              <a:rPr lang="ru-RU" sz="2000" b="1">
                <a:solidFill>
                  <a:srgbClr val="FFC000"/>
                </a:solidFill>
              </a:rPr>
              <a:t>Дк</a:t>
            </a:r>
          </a:p>
        </p:txBody>
      </p:sp>
      <p:sp>
        <p:nvSpPr>
          <p:cNvPr id="48148" name="TextBox 37"/>
          <p:cNvSpPr txBox="1">
            <a:spLocks noChangeArrowheads="1"/>
          </p:cNvSpPr>
          <p:nvPr/>
        </p:nvSpPr>
        <p:spPr bwMode="auto">
          <a:xfrm>
            <a:off x="2484438" y="3213100"/>
            <a:ext cx="495300" cy="400050"/>
          </a:xfrm>
          <a:prstGeom prst="rect">
            <a:avLst/>
          </a:prstGeom>
          <a:noFill/>
          <a:ln w="19050">
            <a:solidFill>
              <a:srgbClr val="FFC000"/>
            </a:solidFill>
            <a:miter lim="800000"/>
            <a:headEnd/>
            <a:tailEnd/>
          </a:ln>
        </p:spPr>
        <p:txBody>
          <a:bodyPr wrap="none">
            <a:spAutoFit/>
          </a:bodyPr>
          <a:lstStyle/>
          <a:p>
            <a:r>
              <a:rPr lang="ru-RU" sz="2000" b="1">
                <a:solidFill>
                  <a:srgbClr val="FFC000"/>
                </a:solidFill>
              </a:rPr>
              <a:t>Дк</a:t>
            </a:r>
          </a:p>
        </p:txBody>
      </p:sp>
      <p:cxnSp>
        <p:nvCxnSpPr>
          <p:cNvPr id="41" name="Прямая со стрелкой 40"/>
          <p:cNvCxnSpPr>
            <a:stCxn id="4" idx="2"/>
          </p:cNvCxnSpPr>
          <p:nvPr/>
        </p:nvCxnSpPr>
        <p:spPr bwMode="auto">
          <a:xfrm>
            <a:off x="1260475" y="4797425"/>
            <a:ext cx="1439863" cy="1079500"/>
          </a:xfrm>
          <a:prstGeom prst="straightConnector1">
            <a:avLst/>
          </a:prstGeom>
          <a:ln>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48150" name="TextBox 43"/>
          <p:cNvSpPr txBox="1">
            <a:spLocks noChangeArrowheads="1"/>
          </p:cNvSpPr>
          <p:nvPr/>
        </p:nvSpPr>
        <p:spPr bwMode="auto">
          <a:xfrm>
            <a:off x="179388" y="5013325"/>
            <a:ext cx="1727200" cy="646113"/>
          </a:xfrm>
          <a:prstGeom prst="rect">
            <a:avLst/>
          </a:prstGeom>
          <a:noFill/>
          <a:ln w="9525">
            <a:noFill/>
            <a:miter lim="800000"/>
            <a:headEnd/>
            <a:tailEnd/>
          </a:ln>
        </p:spPr>
        <p:txBody>
          <a:bodyPr>
            <a:spAutoFit/>
          </a:bodyPr>
          <a:lstStyle/>
          <a:p>
            <a:r>
              <a:rPr lang="ru-RU" b="1">
                <a:latin typeface="Arial Narrow" pitchFamily="34" charset="0"/>
              </a:rPr>
              <a:t>Договор о </a:t>
            </a:r>
          </a:p>
          <a:p>
            <a:r>
              <a:rPr lang="ru-RU" b="1">
                <a:latin typeface="Arial Narrow" pitchFamily="34" charset="0"/>
              </a:rPr>
              <a:t>перемене лица</a:t>
            </a:r>
          </a:p>
        </p:txBody>
      </p:sp>
      <p:sp>
        <p:nvSpPr>
          <p:cNvPr id="48151" name="TextBox 47"/>
          <p:cNvSpPr txBox="1">
            <a:spLocks noChangeArrowheads="1"/>
          </p:cNvSpPr>
          <p:nvPr/>
        </p:nvSpPr>
        <p:spPr bwMode="auto">
          <a:xfrm>
            <a:off x="107950" y="5805488"/>
            <a:ext cx="2232025" cy="646112"/>
          </a:xfrm>
          <a:prstGeom prst="rect">
            <a:avLst/>
          </a:prstGeom>
          <a:noFill/>
          <a:ln w="38100">
            <a:solidFill>
              <a:srgbClr val="FFC000"/>
            </a:solidFill>
            <a:miter lim="800000"/>
            <a:headEnd/>
            <a:tailEnd/>
          </a:ln>
        </p:spPr>
        <p:txBody>
          <a:bodyPr>
            <a:spAutoFit/>
          </a:bodyPr>
          <a:lstStyle/>
          <a:p>
            <a:r>
              <a:rPr lang="ru-RU"/>
              <a:t>2 – уступка права</a:t>
            </a:r>
          </a:p>
          <a:p>
            <a:r>
              <a:rPr lang="ru-RU">
                <a:solidFill>
                  <a:srgbClr val="FFC000"/>
                </a:solidFill>
              </a:rPr>
              <a:t>3 – перевод долга</a:t>
            </a:r>
          </a:p>
        </p:txBody>
      </p:sp>
      <p:sp>
        <p:nvSpPr>
          <p:cNvPr id="63" name="Выгнутая вниз стрелка 62"/>
          <p:cNvSpPr/>
          <p:nvPr/>
        </p:nvSpPr>
        <p:spPr bwMode="auto">
          <a:xfrm flipH="1">
            <a:off x="2051050" y="4941888"/>
            <a:ext cx="5545138" cy="647700"/>
          </a:xfrm>
          <a:prstGeom prst="curvedUpArrow">
            <a:avLst/>
          </a:prstGeom>
          <a:solidFill>
            <a:srgbClr val="0070C0"/>
          </a:solidFill>
          <a:ln w="38100" cap="flat" cmpd="sng" algn="ctr">
            <a:solidFill>
              <a:schemeClr val="tx1"/>
            </a:solidFill>
            <a:prstDash val="solid"/>
            <a:round/>
            <a:headEnd type="none" w="med" len="med"/>
            <a:tailEnd type="none" w="med" len="med"/>
          </a:ln>
          <a:effectLst/>
        </p:spPr>
        <p:txBody>
          <a:bodyPr/>
          <a:lstStyle/>
          <a:p>
            <a:pPr>
              <a:defRPr/>
            </a:pPr>
            <a:endParaRPr lang="ru-RU" dirty="0">
              <a:solidFill>
                <a:srgbClr val="00B0F0"/>
              </a:solidFill>
              <a:effectLst>
                <a:outerShdw blurRad="38100" dist="38100" dir="2700000" algn="tl">
                  <a:srgbClr val="000000">
                    <a:alpha val="43137"/>
                  </a:srgbClr>
                </a:outerShdw>
              </a:effectLst>
            </a:endParaRPr>
          </a:p>
        </p:txBody>
      </p:sp>
      <p:sp>
        <p:nvSpPr>
          <p:cNvPr id="48153" name="TextBox 63"/>
          <p:cNvSpPr txBox="1">
            <a:spLocks noChangeArrowheads="1"/>
          </p:cNvSpPr>
          <p:nvPr/>
        </p:nvSpPr>
        <p:spPr bwMode="auto">
          <a:xfrm>
            <a:off x="3995738" y="4941888"/>
            <a:ext cx="1655762" cy="368300"/>
          </a:xfrm>
          <a:prstGeom prst="rect">
            <a:avLst/>
          </a:prstGeom>
          <a:noFill/>
          <a:ln w="76200">
            <a:solidFill>
              <a:srgbClr val="00B0F0"/>
            </a:solidFill>
            <a:miter lim="800000"/>
            <a:headEnd/>
            <a:tailEnd/>
          </a:ln>
        </p:spPr>
        <p:txBody>
          <a:bodyPr>
            <a:spAutoFit/>
          </a:bodyPr>
          <a:lstStyle/>
          <a:p>
            <a:r>
              <a:rPr lang="ru-RU" b="1" i="1">
                <a:solidFill>
                  <a:srgbClr val="00B0F0"/>
                </a:solidFill>
              </a:rPr>
              <a:t>СОГЛАСИЕ</a:t>
            </a:r>
          </a:p>
        </p:txBody>
      </p:sp>
      <p:sp>
        <p:nvSpPr>
          <p:cNvPr id="48154" name="TextBox 22"/>
          <p:cNvSpPr txBox="1">
            <a:spLocks noChangeArrowheads="1"/>
          </p:cNvSpPr>
          <p:nvPr/>
        </p:nvSpPr>
        <p:spPr bwMode="auto">
          <a:xfrm>
            <a:off x="2771775" y="3573463"/>
            <a:ext cx="3832225" cy="338137"/>
          </a:xfrm>
          <a:prstGeom prst="rect">
            <a:avLst/>
          </a:prstGeom>
          <a:noFill/>
          <a:ln w="9525">
            <a:noFill/>
            <a:miter lim="800000"/>
            <a:headEnd/>
            <a:tailEnd/>
          </a:ln>
        </p:spPr>
        <p:txBody>
          <a:bodyPr>
            <a:spAutoFit/>
          </a:bodyPr>
          <a:lstStyle/>
          <a:p>
            <a:pPr algn="ctr"/>
            <a:r>
              <a:rPr lang="ru-RU" sz="1600" b="1" i="1">
                <a:solidFill>
                  <a:srgbClr val="FFC000"/>
                </a:solidFill>
                <a:latin typeface="Arial Narrow" pitchFamily="34" charset="0"/>
              </a:rPr>
              <a:t>5. обязанность по капитальному ремонту</a:t>
            </a:r>
          </a:p>
        </p:txBody>
      </p:sp>
      <p:sp>
        <p:nvSpPr>
          <p:cNvPr id="48155" name="TextBox 36"/>
          <p:cNvSpPr txBox="1">
            <a:spLocks noChangeArrowheads="1"/>
          </p:cNvSpPr>
          <p:nvPr/>
        </p:nvSpPr>
        <p:spPr bwMode="auto">
          <a:xfrm>
            <a:off x="2484438" y="3933825"/>
            <a:ext cx="495300" cy="400050"/>
          </a:xfrm>
          <a:prstGeom prst="rect">
            <a:avLst/>
          </a:prstGeom>
          <a:noFill/>
          <a:ln w="19050">
            <a:solidFill>
              <a:srgbClr val="FFC000"/>
            </a:solidFill>
            <a:miter lim="800000"/>
            <a:headEnd/>
            <a:tailEnd/>
          </a:ln>
        </p:spPr>
        <p:txBody>
          <a:bodyPr wrap="none">
            <a:spAutoFit/>
          </a:bodyPr>
          <a:lstStyle/>
          <a:p>
            <a:r>
              <a:rPr lang="ru-RU" sz="2000" b="1">
                <a:solidFill>
                  <a:srgbClr val="FFC000"/>
                </a:solidFill>
              </a:rPr>
              <a:t>Дк</a:t>
            </a:r>
          </a:p>
        </p:txBody>
      </p:sp>
      <p:sp>
        <p:nvSpPr>
          <p:cNvPr id="48156" name="TextBox 33"/>
          <p:cNvSpPr txBox="1">
            <a:spLocks noChangeArrowheads="1"/>
          </p:cNvSpPr>
          <p:nvPr/>
        </p:nvSpPr>
        <p:spPr bwMode="auto">
          <a:xfrm>
            <a:off x="6227763" y="3933825"/>
            <a:ext cx="504825" cy="400050"/>
          </a:xfrm>
          <a:prstGeom prst="rect">
            <a:avLst/>
          </a:prstGeom>
          <a:noFill/>
          <a:ln w="19050">
            <a:solidFill>
              <a:srgbClr val="FFC000"/>
            </a:solidFill>
            <a:miter lim="800000"/>
            <a:headEnd/>
            <a:tailEnd/>
          </a:ln>
        </p:spPr>
        <p:txBody>
          <a:bodyPr>
            <a:spAutoFit/>
          </a:bodyPr>
          <a:lstStyle/>
          <a:p>
            <a:r>
              <a:rPr lang="ru-RU" sz="2000" b="1">
                <a:solidFill>
                  <a:srgbClr val="FFC000"/>
                </a:solidFill>
              </a:rPr>
              <a:t>Кр</a:t>
            </a:r>
          </a:p>
        </p:txBody>
      </p:sp>
      <p:cxnSp>
        <p:nvCxnSpPr>
          <p:cNvPr id="37" name="Прямая со стрелкой 36"/>
          <p:cNvCxnSpPr/>
          <p:nvPr/>
        </p:nvCxnSpPr>
        <p:spPr bwMode="auto">
          <a:xfrm>
            <a:off x="3059113" y="4076700"/>
            <a:ext cx="3097212" cy="0"/>
          </a:xfrm>
          <a:prstGeom prst="straightConnector1">
            <a:avLst/>
          </a:prstGeom>
          <a:ln>
            <a:solidFill>
              <a:srgbClr val="FFC00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48158" name="TextBox 22"/>
          <p:cNvSpPr txBox="1">
            <a:spLocks noChangeArrowheads="1"/>
          </p:cNvSpPr>
          <p:nvPr/>
        </p:nvSpPr>
        <p:spPr bwMode="auto">
          <a:xfrm>
            <a:off x="2700338" y="4221163"/>
            <a:ext cx="3911600" cy="338137"/>
          </a:xfrm>
          <a:prstGeom prst="rect">
            <a:avLst/>
          </a:prstGeom>
          <a:noFill/>
          <a:ln w="9525">
            <a:noFill/>
            <a:miter lim="800000"/>
            <a:headEnd/>
            <a:tailEnd/>
          </a:ln>
        </p:spPr>
        <p:txBody>
          <a:bodyPr>
            <a:spAutoFit/>
          </a:bodyPr>
          <a:lstStyle/>
          <a:p>
            <a:pPr algn="ctr"/>
            <a:r>
              <a:rPr lang="ru-RU" sz="1600" b="1" i="1">
                <a:solidFill>
                  <a:srgbClr val="FFC000"/>
                </a:solidFill>
                <a:latin typeface="Arial Narrow" pitchFamily="34" charset="0"/>
              </a:rPr>
              <a:t>право требовать капитального ремонта</a:t>
            </a:r>
          </a:p>
        </p:txBody>
      </p:sp>
      <p:sp>
        <p:nvSpPr>
          <p:cNvPr id="48159" name="TextBox 36"/>
          <p:cNvSpPr txBox="1">
            <a:spLocks noChangeArrowheads="1"/>
          </p:cNvSpPr>
          <p:nvPr/>
        </p:nvSpPr>
        <p:spPr bwMode="auto">
          <a:xfrm>
            <a:off x="2484438" y="4508500"/>
            <a:ext cx="495300" cy="400050"/>
          </a:xfrm>
          <a:prstGeom prst="rect">
            <a:avLst/>
          </a:prstGeom>
          <a:noFill/>
          <a:ln w="19050">
            <a:solidFill>
              <a:srgbClr val="FFC000"/>
            </a:solidFill>
            <a:miter lim="800000"/>
            <a:headEnd/>
            <a:tailEnd/>
          </a:ln>
        </p:spPr>
        <p:txBody>
          <a:bodyPr wrap="none">
            <a:spAutoFit/>
          </a:bodyPr>
          <a:lstStyle/>
          <a:p>
            <a:r>
              <a:rPr lang="ru-RU" sz="2000" b="1">
                <a:solidFill>
                  <a:srgbClr val="FFC000"/>
                </a:solidFill>
              </a:rPr>
              <a:t>Дк</a:t>
            </a:r>
          </a:p>
        </p:txBody>
      </p:sp>
      <p:sp>
        <p:nvSpPr>
          <p:cNvPr id="48160" name="TextBox 33"/>
          <p:cNvSpPr txBox="1">
            <a:spLocks noChangeArrowheads="1"/>
          </p:cNvSpPr>
          <p:nvPr/>
        </p:nvSpPr>
        <p:spPr bwMode="auto">
          <a:xfrm>
            <a:off x="6227763" y="4581525"/>
            <a:ext cx="504825" cy="400050"/>
          </a:xfrm>
          <a:prstGeom prst="rect">
            <a:avLst/>
          </a:prstGeom>
          <a:noFill/>
          <a:ln w="19050">
            <a:solidFill>
              <a:srgbClr val="FFC000"/>
            </a:solidFill>
            <a:miter lim="800000"/>
            <a:headEnd/>
            <a:tailEnd/>
          </a:ln>
        </p:spPr>
        <p:txBody>
          <a:bodyPr>
            <a:spAutoFit/>
          </a:bodyPr>
          <a:lstStyle/>
          <a:p>
            <a:r>
              <a:rPr lang="ru-RU" sz="2000" b="1">
                <a:solidFill>
                  <a:srgbClr val="FFC000"/>
                </a:solidFill>
              </a:rPr>
              <a:t>Кр</a:t>
            </a:r>
          </a:p>
        </p:txBody>
      </p:sp>
      <p:cxnSp>
        <p:nvCxnSpPr>
          <p:cNvPr id="43" name="Прямая со стрелкой 42"/>
          <p:cNvCxnSpPr/>
          <p:nvPr/>
        </p:nvCxnSpPr>
        <p:spPr bwMode="auto">
          <a:xfrm flipH="1">
            <a:off x="3059113" y="4724400"/>
            <a:ext cx="3025775" cy="0"/>
          </a:xfrm>
          <a:prstGeom prst="straightConnector1">
            <a:avLst/>
          </a:prstGeom>
          <a:ln>
            <a:solidFill>
              <a:srgbClr val="FFC000"/>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36" name="TextBox 35"/>
          <p:cNvSpPr txBox="1"/>
          <p:nvPr/>
        </p:nvSpPr>
        <p:spPr>
          <a:xfrm>
            <a:off x="8502879" y="548680"/>
            <a:ext cx="641121" cy="584776"/>
          </a:xfrm>
          <a:prstGeom prst="rect">
            <a:avLst/>
          </a:prstGeom>
          <a:noFill/>
        </p:spPr>
        <p:txBody>
          <a:bodyPr wrap="none" rtlCol="0">
            <a:spAutoFit/>
          </a:bodyPr>
          <a:lstStyle/>
          <a:p>
            <a:r>
              <a:rPr lang="ru-RU" sz="3200" b="1" dirty="0">
                <a:solidFill>
                  <a:srgbClr val="40464F"/>
                </a:solidFill>
              </a:rPr>
              <a:t>46</a:t>
            </a:r>
          </a:p>
        </p:txBody>
      </p:sp>
    </p:spTree>
    <p:extLst>
      <p:ext uri="{BB962C8B-B14F-4D97-AF65-F5344CB8AC3E}">
        <p14:creationId xmlns:p14="http://schemas.microsoft.com/office/powerpoint/2010/main" val="6967765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539552" y="0"/>
            <a:ext cx="8229600" cy="887413"/>
          </a:xfrm>
        </p:spPr>
        <p:txBody>
          <a:bodyPr>
            <a:normAutofit/>
          </a:bodyPr>
          <a:lstStyle/>
          <a:p>
            <a:pPr algn="ctr">
              <a:defRPr/>
            </a:pPr>
            <a:r>
              <a:rPr lang="ru-RU" sz="2400" b="1" u="sng" dirty="0">
                <a:solidFill>
                  <a:srgbClr val="FFC000"/>
                </a:solidFill>
              </a:rPr>
              <a:t/>
            </a:r>
            <a:br>
              <a:rPr lang="ru-RU" sz="2400" b="1" u="sng" dirty="0">
                <a:solidFill>
                  <a:srgbClr val="FFC000"/>
                </a:solidFill>
              </a:rPr>
            </a:br>
            <a:r>
              <a:rPr lang="ru-RU" sz="2400" b="1" u="sng" dirty="0"/>
              <a:t>Передача договора</a:t>
            </a:r>
            <a:endParaRPr lang="ru-RU" dirty="0"/>
          </a:p>
        </p:txBody>
      </p:sp>
      <p:sp>
        <p:nvSpPr>
          <p:cNvPr id="4" name="Скругленный прямоугольник 3"/>
          <p:cNvSpPr/>
          <p:nvPr/>
        </p:nvSpPr>
        <p:spPr bwMode="auto">
          <a:xfrm>
            <a:off x="611560" y="1556792"/>
            <a:ext cx="7776864" cy="3960440"/>
          </a:xfrm>
          <a:prstGeom prst="roundRect">
            <a:avLst/>
          </a:prstGeom>
          <a:solidFill>
            <a:schemeClr val="accent1">
              <a:lumMod val="50000"/>
            </a:schemeClr>
          </a:solidFill>
          <a:ln w="38100" cap="flat" cmpd="sng" algn="ctr">
            <a:solidFill>
              <a:schemeClr val="tx1"/>
            </a:solidFill>
            <a:prstDash val="dash"/>
            <a:round/>
            <a:headEnd type="none" w="med" len="med"/>
            <a:tailEnd type="none" w="med" len="med"/>
          </a:ln>
          <a:effectLst/>
        </p:spPr>
        <p:txBody>
          <a:bodyPr/>
          <a:lstStyle/>
          <a:p>
            <a:pPr algn="ctr">
              <a:defRPr/>
            </a:pPr>
            <a:r>
              <a:rPr lang="ru-RU" sz="2000" b="1" u="sng" dirty="0">
                <a:effectLst>
                  <a:outerShdw blurRad="38100" dist="38100" dir="2700000" algn="tl">
                    <a:srgbClr val="000000">
                      <a:alpha val="43137"/>
                    </a:srgbClr>
                  </a:outerShdw>
                </a:effectLst>
                <a:latin typeface="+mn-lt"/>
              </a:rPr>
              <a:t>Статья  392.3 ГК РФ:</a:t>
            </a:r>
          </a:p>
          <a:p>
            <a:pPr algn="ctr">
              <a:defRPr/>
            </a:pPr>
            <a:endParaRPr lang="ru-RU" sz="2000" b="1" u="sng" dirty="0">
              <a:effectLst>
                <a:outerShdw blurRad="38100" dist="38100" dir="2700000" algn="tl">
                  <a:srgbClr val="000000">
                    <a:alpha val="43137"/>
                  </a:srgbClr>
                </a:outerShdw>
              </a:effectLst>
              <a:latin typeface="+mn-lt"/>
            </a:endParaRPr>
          </a:p>
          <a:p>
            <a:pPr algn="ctr">
              <a:defRPr/>
            </a:pPr>
            <a:r>
              <a:rPr lang="ru-RU" sz="2000" b="1" dirty="0">
                <a:effectLst>
                  <a:outerShdw blurRad="38100" dist="38100" dir="2700000" algn="tl">
                    <a:srgbClr val="000000">
                      <a:alpha val="43137"/>
                    </a:srgbClr>
                  </a:outerShdw>
                </a:effectLst>
                <a:latin typeface="+mn-lt"/>
              </a:rPr>
              <a:t>В случае одновременной передачи стороной всех прав и обязанностей по договору другому лицу (передача договора) к сделке по передаче соответственно применяются правила об уступке требования и перевода долга</a:t>
            </a:r>
          </a:p>
          <a:p>
            <a:pPr algn="ctr">
              <a:defRPr/>
            </a:pPr>
            <a:endParaRPr lang="ru-RU" sz="2000" b="1" u="sng" dirty="0">
              <a:effectLst>
                <a:outerShdw blurRad="38100" dist="38100" dir="2700000" algn="tl">
                  <a:srgbClr val="000000">
                    <a:alpha val="43137"/>
                  </a:srgbClr>
                </a:outerShdw>
              </a:effectLst>
              <a:latin typeface="+mn-lt"/>
            </a:endParaRPr>
          </a:p>
          <a:p>
            <a:pPr algn="ctr">
              <a:defRPr/>
            </a:pPr>
            <a:r>
              <a:rPr lang="ru-RU" sz="2000" b="1" u="sng" dirty="0">
                <a:effectLst>
                  <a:outerShdw blurRad="38100" dist="38100" dir="2700000" algn="tl">
                    <a:srgbClr val="000000">
                      <a:alpha val="43137"/>
                    </a:srgbClr>
                  </a:outerShdw>
                </a:effectLst>
                <a:latin typeface="+mn-lt"/>
              </a:rPr>
              <a:t>(статья введена Федеральным законом </a:t>
            </a:r>
          </a:p>
          <a:p>
            <a:pPr algn="ctr">
              <a:defRPr/>
            </a:pPr>
            <a:r>
              <a:rPr lang="ru-RU" sz="2000" b="1" u="sng" dirty="0">
                <a:effectLst>
                  <a:outerShdw blurRad="38100" dist="38100" dir="2700000" algn="tl">
                    <a:srgbClr val="000000">
                      <a:alpha val="43137"/>
                    </a:srgbClr>
                  </a:outerShdw>
                </a:effectLst>
                <a:latin typeface="+mn-lt"/>
              </a:rPr>
              <a:t>от 21.12.2013 г. № 367-ФЗ)</a:t>
            </a:r>
          </a:p>
          <a:p>
            <a:pPr algn="ctr">
              <a:defRPr/>
            </a:pPr>
            <a:endParaRPr lang="ru-RU" sz="2000" b="1" u="sng" dirty="0">
              <a:effectLst>
                <a:outerShdw blurRad="38100" dist="38100" dir="2700000" algn="tl">
                  <a:srgbClr val="000000">
                    <a:alpha val="43137"/>
                  </a:srgbClr>
                </a:outerShdw>
              </a:effectLst>
              <a:latin typeface="+mn-lt"/>
            </a:endParaRPr>
          </a:p>
          <a:p>
            <a:pPr algn="ctr">
              <a:defRPr/>
            </a:pPr>
            <a:r>
              <a:rPr lang="en-US" sz="2000" b="1" u="sng" dirty="0">
                <a:effectLst>
                  <a:outerShdw blurRad="38100" dist="38100" dir="2700000" algn="tl">
                    <a:srgbClr val="000000">
                      <a:alpha val="43137"/>
                    </a:srgbClr>
                  </a:outerShdw>
                </a:effectLst>
                <a:latin typeface="+mn-lt"/>
              </a:rPr>
              <a:t> </a:t>
            </a:r>
            <a:endParaRPr lang="ru-RU" sz="2000" b="1" u="sng" dirty="0">
              <a:effectLst>
                <a:outerShdw blurRad="38100" dist="38100" dir="2700000" algn="tl">
                  <a:srgbClr val="000000">
                    <a:alpha val="43137"/>
                  </a:srgbClr>
                </a:outerShdw>
              </a:effectLst>
              <a:latin typeface="+mn-lt"/>
            </a:endParaRPr>
          </a:p>
          <a:p>
            <a:pPr algn="ctr">
              <a:defRPr/>
            </a:pPr>
            <a:endParaRPr lang="ru-RU" sz="2000" b="1" dirty="0">
              <a:effectLst>
                <a:outerShdw blurRad="38100" dist="38100" dir="2700000" algn="tl">
                  <a:srgbClr val="000000">
                    <a:alpha val="43137"/>
                  </a:srgbClr>
                </a:outerShdw>
              </a:effectLst>
              <a:latin typeface="+mn-lt"/>
            </a:endParaRPr>
          </a:p>
        </p:txBody>
      </p:sp>
      <p:sp>
        <p:nvSpPr>
          <p:cNvPr id="2" name="TextBox 1"/>
          <p:cNvSpPr txBox="1"/>
          <p:nvPr/>
        </p:nvSpPr>
        <p:spPr>
          <a:xfrm>
            <a:off x="8532440" y="548680"/>
            <a:ext cx="875873" cy="584776"/>
          </a:xfrm>
          <a:prstGeom prst="rect">
            <a:avLst/>
          </a:prstGeom>
          <a:noFill/>
        </p:spPr>
        <p:txBody>
          <a:bodyPr wrap="square" rtlCol="0">
            <a:spAutoFit/>
          </a:bodyPr>
          <a:lstStyle/>
          <a:p>
            <a:r>
              <a:rPr lang="ru-RU" sz="3200" b="1" dirty="0">
                <a:solidFill>
                  <a:srgbClr val="40464F"/>
                </a:solidFill>
              </a:rPr>
              <a:t>47</a:t>
            </a:r>
          </a:p>
        </p:txBody>
      </p:sp>
    </p:spTree>
    <p:extLst>
      <p:ext uri="{BB962C8B-B14F-4D97-AF65-F5344CB8AC3E}">
        <p14:creationId xmlns:p14="http://schemas.microsoft.com/office/powerpoint/2010/main" val="269533638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Заголовок 1"/>
          <p:cNvSpPr>
            <a:spLocks noGrp="1"/>
          </p:cNvSpPr>
          <p:nvPr>
            <p:ph type="title"/>
          </p:nvPr>
        </p:nvSpPr>
        <p:spPr>
          <a:xfrm>
            <a:off x="971600" y="404664"/>
            <a:ext cx="7210425" cy="2448272"/>
          </a:xfrm>
          <a:solidFill>
            <a:schemeClr val="accent1">
              <a:lumMod val="50000"/>
            </a:schemeClr>
          </a:solidFill>
          <a:ln w="57150" cmpd="sng">
            <a:solidFill>
              <a:schemeClr val="tx2"/>
            </a:solidFill>
          </a:ln>
        </p:spPr>
        <p:txBody>
          <a:bodyPr>
            <a:normAutofit/>
          </a:bodyPr>
          <a:lstStyle/>
          <a:p>
            <a:pPr algn="ctr"/>
            <a:r>
              <a:rPr lang="ru-RU" sz="2000" b="1" dirty="0">
                <a:effectLst/>
              </a:rPr>
              <a:t>Информационное письмо Президиума ВАС РФ </a:t>
            </a:r>
            <a:br>
              <a:rPr lang="ru-RU" sz="2000" b="1" dirty="0">
                <a:effectLst/>
              </a:rPr>
            </a:br>
            <a:r>
              <a:rPr lang="ru-RU" sz="2000" b="1" dirty="0">
                <a:effectLst/>
              </a:rPr>
              <a:t>от 13.09.2011 г. № 146</a:t>
            </a:r>
            <a:r>
              <a:rPr lang="ru-RU" sz="2000" b="1" dirty="0"/>
              <a:t> «Обзор судебной практики по некоторым вопросам, связанным с применением к банкам административной ответственности за нарушение законодательства о защите прав потребителей при заключении кредитных договоров»</a:t>
            </a:r>
            <a:br>
              <a:rPr lang="ru-RU" sz="2000" b="1" dirty="0"/>
            </a:br>
            <a:endParaRPr lang="ru-RU" sz="2000" b="1" dirty="0">
              <a:effectLst/>
            </a:endParaRPr>
          </a:p>
        </p:txBody>
      </p:sp>
      <p:sp>
        <p:nvSpPr>
          <p:cNvPr id="3" name="TextBox 2"/>
          <p:cNvSpPr txBox="1"/>
          <p:nvPr/>
        </p:nvSpPr>
        <p:spPr>
          <a:xfrm>
            <a:off x="179512" y="764704"/>
            <a:ext cx="604837" cy="1570037"/>
          </a:xfrm>
          <a:prstGeom prst="rect">
            <a:avLst/>
          </a:prstGeom>
          <a:noFill/>
          <a:ln w="38100" cmpd="sng">
            <a:solidFill>
              <a:schemeClr val="tx2"/>
            </a:solidFill>
          </a:ln>
        </p:spPr>
        <p:txBody>
          <a:bodyPr wrap="none">
            <a:spAutoFit/>
          </a:bodyPr>
          <a:lstStyle/>
          <a:p>
            <a:pPr>
              <a:defRPr/>
            </a:pPr>
            <a:r>
              <a:rPr lang="ru-RU" sz="9600" b="1" dirty="0">
                <a:solidFill>
                  <a:srgbClr val="FF6600"/>
                </a:solidFill>
                <a:latin typeface="+mn-lt"/>
              </a:rPr>
              <a:t>!</a:t>
            </a:r>
          </a:p>
        </p:txBody>
      </p:sp>
      <p:sp>
        <p:nvSpPr>
          <p:cNvPr id="5" name="TextBox 4"/>
          <p:cNvSpPr txBox="1"/>
          <p:nvPr/>
        </p:nvSpPr>
        <p:spPr>
          <a:xfrm>
            <a:off x="323528" y="2852936"/>
            <a:ext cx="8569325" cy="3447098"/>
          </a:xfrm>
          <a:prstGeom prst="rect">
            <a:avLst/>
          </a:prstGeom>
          <a:noFill/>
        </p:spPr>
        <p:txBody>
          <a:bodyPr>
            <a:spAutoFit/>
          </a:bodyPr>
          <a:lstStyle/>
          <a:p>
            <a:pPr indent="449263" algn="just">
              <a:defRPr/>
            </a:pPr>
            <a:endParaRPr lang="ru-RU" sz="2000" dirty="0">
              <a:latin typeface="+mn-lt"/>
            </a:endParaRPr>
          </a:p>
          <a:p>
            <a:pPr indent="449263" algn="just">
              <a:defRPr/>
            </a:pPr>
            <a:r>
              <a:rPr lang="ru-RU" sz="2000" dirty="0">
                <a:latin typeface="+mn-lt"/>
              </a:rPr>
              <a:t>Пункт 16. Уступка банком лицу, не обладающему статусом кредитной организации, не исполненного в срок требования по кредитному договору с </a:t>
            </a:r>
            <a:r>
              <a:rPr lang="ru-RU" sz="2000" u="sng" dirty="0">
                <a:latin typeface="+mn-lt"/>
              </a:rPr>
              <a:t>заемщиком-гражданином</a:t>
            </a:r>
            <a:r>
              <a:rPr lang="ru-RU" sz="2000" dirty="0">
                <a:latin typeface="+mn-lt"/>
              </a:rPr>
              <a:t> не противоречит закону и не требует согласия заемщика.</a:t>
            </a:r>
          </a:p>
          <a:p>
            <a:pPr indent="449263" algn="just">
              <a:defRPr/>
            </a:pPr>
            <a:endParaRPr lang="ru-RU" sz="2000" b="1" u="sng" dirty="0">
              <a:solidFill>
                <a:srgbClr val="FF0000"/>
              </a:solidFill>
              <a:latin typeface="+mn-lt"/>
            </a:endParaRPr>
          </a:p>
          <a:p>
            <a:pPr indent="449263" algn="just">
              <a:defRPr/>
            </a:pPr>
            <a:r>
              <a:rPr lang="ru-RU" sz="2000" dirty="0">
                <a:latin typeface="+mn-lt"/>
              </a:rPr>
              <a:t>Пункт 17. Банк, к которому в порядке сингулярного правопреемства перешли права по кредитному договору, не может быть привлечен к административной ответственности за включение в кредитный оговор условий, нарушающих права потребителя.</a:t>
            </a:r>
            <a:endParaRPr lang="ru-RU" dirty="0"/>
          </a:p>
          <a:p>
            <a:pPr marL="342900" indent="-342900" algn="just">
              <a:buAutoNum type="arabicPeriod"/>
              <a:defRPr/>
            </a:pPr>
            <a:endParaRPr lang="ru-RU" b="1" u="sng" dirty="0">
              <a:solidFill>
                <a:srgbClr val="FF0000"/>
              </a:solidFill>
            </a:endParaRPr>
          </a:p>
        </p:txBody>
      </p:sp>
      <p:sp>
        <p:nvSpPr>
          <p:cNvPr id="2" name="TextBox 1"/>
          <p:cNvSpPr txBox="1"/>
          <p:nvPr/>
        </p:nvSpPr>
        <p:spPr>
          <a:xfrm>
            <a:off x="8532440" y="548680"/>
            <a:ext cx="683568" cy="584776"/>
          </a:xfrm>
          <a:prstGeom prst="rect">
            <a:avLst/>
          </a:prstGeom>
          <a:noFill/>
        </p:spPr>
        <p:txBody>
          <a:bodyPr wrap="square" rtlCol="0">
            <a:spAutoFit/>
          </a:bodyPr>
          <a:lstStyle/>
          <a:p>
            <a:r>
              <a:rPr lang="ru-RU" sz="3200" b="1" dirty="0">
                <a:solidFill>
                  <a:srgbClr val="40464F"/>
                </a:solidFill>
              </a:rPr>
              <a:t>48</a:t>
            </a:r>
          </a:p>
        </p:txBody>
      </p:sp>
    </p:spTree>
    <p:extLst>
      <p:ext uri="{BB962C8B-B14F-4D97-AF65-F5344CB8AC3E}">
        <p14:creationId xmlns:p14="http://schemas.microsoft.com/office/powerpoint/2010/main" val="42887916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Заголовок 1"/>
          <p:cNvSpPr>
            <a:spLocks noGrp="1"/>
          </p:cNvSpPr>
          <p:nvPr>
            <p:ph type="title"/>
          </p:nvPr>
        </p:nvSpPr>
        <p:spPr>
          <a:xfrm>
            <a:off x="971600" y="260648"/>
            <a:ext cx="7210425" cy="1584176"/>
          </a:xfrm>
          <a:solidFill>
            <a:schemeClr val="accent1">
              <a:lumMod val="50000"/>
            </a:schemeClr>
          </a:solidFill>
          <a:ln w="57150" cmpd="sng">
            <a:solidFill>
              <a:schemeClr val="tx2"/>
            </a:solidFill>
          </a:ln>
        </p:spPr>
        <p:txBody>
          <a:bodyPr>
            <a:normAutofit/>
          </a:bodyPr>
          <a:lstStyle/>
          <a:p>
            <a:pPr algn="ctr"/>
            <a:r>
              <a:rPr lang="ru-RU" sz="2000" b="1" dirty="0">
                <a:effectLst/>
              </a:rPr>
              <a:t>Информационное письмо Президиума ВАС РФ </a:t>
            </a:r>
            <a:br>
              <a:rPr lang="ru-RU" sz="2000" b="1" dirty="0">
                <a:effectLst/>
              </a:rPr>
            </a:br>
            <a:r>
              <a:rPr lang="ru-RU" sz="2000" b="1" dirty="0">
                <a:effectLst/>
              </a:rPr>
              <a:t>от 30.10.2007 г. № 120</a:t>
            </a:r>
            <a:r>
              <a:rPr lang="ru-RU" sz="2000" b="1" dirty="0"/>
              <a:t> «Обзор практики применения арбитражными судами положений главы 24 ГК РФ»</a:t>
            </a:r>
            <a:br>
              <a:rPr lang="ru-RU" sz="2000" b="1" dirty="0"/>
            </a:br>
            <a:endParaRPr lang="ru-RU" sz="2000" b="1" dirty="0">
              <a:effectLst/>
            </a:endParaRPr>
          </a:p>
        </p:txBody>
      </p:sp>
      <p:sp>
        <p:nvSpPr>
          <p:cNvPr id="3" name="TextBox 2"/>
          <p:cNvSpPr txBox="1"/>
          <p:nvPr/>
        </p:nvSpPr>
        <p:spPr>
          <a:xfrm>
            <a:off x="179512" y="260648"/>
            <a:ext cx="604837" cy="1570037"/>
          </a:xfrm>
          <a:prstGeom prst="rect">
            <a:avLst/>
          </a:prstGeom>
          <a:noFill/>
          <a:ln w="38100" cmpd="sng">
            <a:solidFill>
              <a:schemeClr val="tx2"/>
            </a:solidFill>
          </a:ln>
        </p:spPr>
        <p:txBody>
          <a:bodyPr wrap="none">
            <a:spAutoFit/>
          </a:bodyPr>
          <a:lstStyle/>
          <a:p>
            <a:pPr>
              <a:defRPr/>
            </a:pPr>
            <a:r>
              <a:rPr lang="ru-RU" sz="9600" b="1" dirty="0">
                <a:solidFill>
                  <a:srgbClr val="FF6600"/>
                </a:solidFill>
                <a:latin typeface="+mn-lt"/>
              </a:rPr>
              <a:t>!</a:t>
            </a:r>
          </a:p>
        </p:txBody>
      </p:sp>
      <p:sp>
        <p:nvSpPr>
          <p:cNvPr id="5" name="TextBox 4"/>
          <p:cNvSpPr txBox="1"/>
          <p:nvPr/>
        </p:nvSpPr>
        <p:spPr>
          <a:xfrm>
            <a:off x="251520" y="1772816"/>
            <a:ext cx="8569325" cy="1538883"/>
          </a:xfrm>
          <a:prstGeom prst="rect">
            <a:avLst/>
          </a:prstGeom>
          <a:noFill/>
        </p:spPr>
        <p:txBody>
          <a:bodyPr>
            <a:spAutoFit/>
          </a:bodyPr>
          <a:lstStyle/>
          <a:p>
            <a:pPr indent="449263" algn="just">
              <a:defRPr/>
            </a:pPr>
            <a:endParaRPr lang="ru-RU" sz="1400" dirty="0">
              <a:latin typeface="+mn-lt"/>
            </a:endParaRPr>
          </a:p>
          <a:p>
            <a:pPr indent="449263" algn="just">
              <a:defRPr/>
            </a:pPr>
            <a:r>
              <a:rPr lang="ru-RU" sz="2000" dirty="0">
                <a:latin typeface="+mn-lt"/>
              </a:rPr>
              <a:t>Пункт 2. Уступка банком прав кредитора по кредитному договору юридическому лицу, не являющемуся кредитной организацией, не противоречит законодательству</a:t>
            </a:r>
          </a:p>
          <a:p>
            <a:pPr indent="449263" algn="just">
              <a:defRPr/>
            </a:pPr>
            <a:endParaRPr lang="ru-RU" sz="2000" b="1" u="sng" dirty="0">
              <a:solidFill>
                <a:srgbClr val="FF0000"/>
              </a:solidFill>
              <a:latin typeface="+mn-lt"/>
            </a:endParaRPr>
          </a:p>
        </p:txBody>
      </p:sp>
      <p:sp>
        <p:nvSpPr>
          <p:cNvPr id="2" name="TextBox 1"/>
          <p:cNvSpPr txBox="1"/>
          <p:nvPr/>
        </p:nvSpPr>
        <p:spPr>
          <a:xfrm>
            <a:off x="8532440" y="548680"/>
            <a:ext cx="683568" cy="584776"/>
          </a:xfrm>
          <a:prstGeom prst="rect">
            <a:avLst/>
          </a:prstGeom>
          <a:noFill/>
        </p:spPr>
        <p:txBody>
          <a:bodyPr wrap="square" rtlCol="0">
            <a:spAutoFit/>
          </a:bodyPr>
          <a:lstStyle/>
          <a:p>
            <a:r>
              <a:rPr lang="ru-RU" sz="3200" b="1" dirty="0">
                <a:solidFill>
                  <a:srgbClr val="40464F"/>
                </a:solidFill>
              </a:rPr>
              <a:t>49</a:t>
            </a:r>
          </a:p>
        </p:txBody>
      </p:sp>
      <p:sp>
        <p:nvSpPr>
          <p:cNvPr id="6" name="Заголовок 1"/>
          <p:cNvSpPr txBox="1">
            <a:spLocks/>
          </p:cNvSpPr>
          <p:nvPr/>
        </p:nvSpPr>
        <p:spPr>
          <a:xfrm>
            <a:off x="1043608" y="3140968"/>
            <a:ext cx="7210425" cy="1512168"/>
          </a:xfrm>
          <a:prstGeom prst="rect">
            <a:avLst/>
          </a:prstGeom>
          <a:solidFill>
            <a:schemeClr val="accent1">
              <a:lumMod val="50000"/>
            </a:schemeClr>
          </a:solidFill>
          <a:ln w="57150" cmpd="sng">
            <a:solidFill>
              <a:schemeClr val="tx2"/>
            </a:solidFill>
          </a:ln>
        </p:spPr>
        <p:txBody>
          <a:bodyPr vert="horz" lIns="91440" tIns="45720" rIns="91440" bIns="45720" rtlCol="0" anchor="b">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2000" b="1" dirty="0"/>
              <a:t>Из анализа судебной практики по конкретным делам (ФАС Уральского округа, ФАС Дальневосточного округа,  ФАС Северо-Западного округа)</a:t>
            </a:r>
          </a:p>
          <a:p>
            <a:pPr algn="ctr"/>
            <a:endParaRPr lang="ru-RU" sz="2000" b="1" dirty="0"/>
          </a:p>
        </p:txBody>
      </p:sp>
      <p:sp>
        <p:nvSpPr>
          <p:cNvPr id="8" name="TextBox 7"/>
          <p:cNvSpPr txBox="1"/>
          <p:nvPr/>
        </p:nvSpPr>
        <p:spPr>
          <a:xfrm>
            <a:off x="251520" y="3140968"/>
            <a:ext cx="576064" cy="1508105"/>
          </a:xfrm>
          <a:prstGeom prst="rect">
            <a:avLst/>
          </a:prstGeom>
          <a:noFill/>
          <a:ln w="38100" cmpd="sng">
            <a:solidFill>
              <a:schemeClr val="tx2"/>
            </a:solidFill>
          </a:ln>
        </p:spPr>
        <p:txBody>
          <a:bodyPr wrap="square">
            <a:spAutoFit/>
          </a:bodyPr>
          <a:lstStyle/>
          <a:p>
            <a:pPr>
              <a:defRPr/>
            </a:pPr>
            <a:r>
              <a:rPr lang="ru-RU" sz="9200" b="1" dirty="0">
                <a:solidFill>
                  <a:srgbClr val="FF6600"/>
                </a:solidFill>
                <a:latin typeface="+mn-lt"/>
              </a:rPr>
              <a:t>!</a:t>
            </a:r>
          </a:p>
        </p:txBody>
      </p:sp>
      <p:sp>
        <p:nvSpPr>
          <p:cNvPr id="9" name="TextBox 8"/>
          <p:cNvSpPr txBox="1"/>
          <p:nvPr/>
        </p:nvSpPr>
        <p:spPr>
          <a:xfrm>
            <a:off x="395536" y="4725144"/>
            <a:ext cx="8569325" cy="1231106"/>
          </a:xfrm>
          <a:prstGeom prst="rect">
            <a:avLst/>
          </a:prstGeom>
          <a:noFill/>
        </p:spPr>
        <p:txBody>
          <a:bodyPr>
            <a:spAutoFit/>
          </a:bodyPr>
          <a:lstStyle/>
          <a:p>
            <a:pPr indent="449263" algn="just">
              <a:defRPr/>
            </a:pPr>
            <a:endParaRPr lang="ru-RU" sz="1400" dirty="0">
              <a:latin typeface="+mn-lt"/>
            </a:endParaRPr>
          </a:p>
          <a:p>
            <a:pPr indent="449263" algn="just">
              <a:defRPr/>
            </a:pPr>
            <a:r>
              <a:rPr lang="ru-RU" sz="2000" dirty="0">
                <a:latin typeface="+mn-lt"/>
              </a:rPr>
              <a:t>Раскрытие информации о потребителе при совершении уступки права требования по кредитному договору не является нарушением банковской тайны и не ущемляет права потребителей. </a:t>
            </a:r>
            <a:endParaRPr lang="ru-RU" sz="2000" b="1" u="sng" dirty="0">
              <a:solidFill>
                <a:srgbClr val="FF0000"/>
              </a:solidFill>
              <a:latin typeface="+mn-lt"/>
            </a:endParaRPr>
          </a:p>
        </p:txBody>
      </p:sp>
    </p:spTree>
    <p:extLst>
      <p:ext uri="{BB962C8B-B14F-4D97-AF65-F5344CB8AC3E}">
        <p14:creationId xmlns:p14="http://schemas.microsoft.com/office/powerpoint/2010/main" val="2954832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bwMode="auto">
          <a:xfrm>
            <a:off x="2051720" y="1124744"/>
            <a:ext cx="4679950" cy="500065"/>
          </a:xfrm>
          <a:prstGeom prst="roundRect">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lgn="ctr">
              <a:defRPr/>
            </a:pPr>
            <a:r>
              <a:rPr lang="ru-RU" sz="1600" b="1" dirty="0">
                <a:effectLst>
                  <a:outerShdw blurRad="38100" dist="38100" dir="2700000" algn="tl">
                    <a:srgbClr val="000000">
                      <a:alpha val="43137"/>
                    </a:srgbClr>
                  </a:outerShdw>
                </a:effectLst>
                <a:latin typeface="+mn-lt"/>
              </a:rPr>
              <a:t>Цели систематизации</a:t>
            </a:r>
          </a:p>
        </p:txBody>
      </p:sp>
      <p:sp>
        <p:nvSpPr>
          <p:cNvPr id="4" name="Скругленный прямоугольник 3"/>
          <p:cNvSpPr/>
          <p:nvPr/>
        </p:nvSpPr>
        <p:spPr bwMode="auto">
          <a:xfrm>
            <a:off x="142844" y="5429264"/>
            <a:ext cx="2071702" cy="642942"/>
          </a:xfrm>
          <a:prstGeom prst="roundRect">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lgn="ctr">
              <a:defRPr/>
            </a:pPr>
            <a:r>
              <a:rPr lang="ru-RU" sz="1600" dirty="0">
                <a:effectLst>
                  <a:outerShdw blurRad="38100" dist="38100" dir="2700000" algn="tl">
                    <a:srgbClr val="000000">
                      <a:alpha val="43137"/>
                    </a:srgbClr>
                  </a:outerShdw>
                </a:effectLst>
                <a:latin typeface="+mn-lt"/>
              </a:rPr>
              <a:t>Организационный аспект</a:t>
            </a:r>
          </a:p>
        </p:txBody>
      </p:sp>
      <p:sp>
        <p:nvSpPr>
          <p:cNvPr id="5" name="Скругленный прямоугольник 4"/>
          <p:cNvSpPr/>
          <p:nvPr/>
        </p:nvSpPr>
        <p:spPr bwMode="auto">
          <a:xfrm>
            <a:off x="7215206" y="2000240"/>
            <a:ext cx="1806570" cy="788991"/>
          </a:xfrm>
          <a:prstGeom prst="roundRect">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lgn="ctr">
              <a:defRPr/>
            </a:pPr>
            <a:r>
              <a:rPr lang="ru-RU" sz="1600" b="1" u="sng" dirty="0">
                <a:solidFill>
                  <a:srgbClr val="FF8600"/>
                </a:solidFill>
                <a:effectLst>
                  <a:outerShdw blurRad="38100" dist="38100" dir="2700000" algn="tl">
                    <a:srgbClr val="000000">
                      <a:alpha val="43137"/>
                    </a:srgbClr>
                  </a:outerShdw>
                </a:effectLst>
                <a:latin typeface="+mn-lt"/>
              </a:rPr>
              <a:t>Научная</a:t>
            </a:r>
          </a:p>
        </p:txBody>
      </p:sp>
      <p:sp>
        <p:nvSpPr>
          <p:cNvPr id="13" name="Скругленный прямоугольник 12"/>
          <p:cNvSpPr/>
          <p:nvPr/>
        </p:nvSpPr>
        <p:spPr bwMode="auto">
          <a:xfrm>
            <a:off x="2428860" y="5429264"/>
            <a:ext cx="1928826" cy="642941"/>
          </a:xfrm>
          <a:prstGeom prst="roundRect">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lgn="ctr">
              <a:defRPr/>
            </a:pPr>
            <a:r>
              <a:rPr lang="ru-RU" sz="1600" dirty="0">
                <a:effectLst>
                  <a:outerShdw blurRad="38100" dist="38100" dir="2700000" algn="tl">
                    <a:srgbClr val="000000">
                      <a:alpha val="43137"/>
                    </a:srgbClr>
                  </a:outerShdw>
                </a:effectLst>
                <a:latin typeface="+mn-lt"/>
              </a:rPr>
              <a:t>Правовой </a:t>
            </a:r>
          </a:p>
          <a:p>
            <a:pPr algn="ctr">
              <a:defRPr/>
            </a:pPr>
            <a:r>
              <a:rPr lang="ru-RU" sz="1600" dirty="0">
                <a:effectLst>
                  <a:outerShdw blurRad="38100" dist="38100" dir="2700000" algn="tl">
                    <a:srgbClr val="000000">
                      <a:alpha val="43137"/>
                    </a:srgbClr>
                  </a:outerShdw>
                </a:effectLst>
                <a:latin typeface="+mn-lt"/>
              </a:rPr>
              <a:t>аспект</a:t>
            </a:r>
          </a:p>
        </p:txBody>
      </p:sp>
      <p:sp>
        <p:nvSpPr>
          <p:cNvPr id="17" name="Скругленный прямоугольник 16"/>
          <p:cNvSpPr/>
          <p:nvPr/>
        </p:nvSpPr>
        <p:spPr bwMode="auto">
          <a:xfrm>
            <a:off x="6357950" y="3357562"/>
            <a:ext cx="2643206" cy="3286148"/>
          </a:xfrm>
          <a:prstGeom prst="roundRect">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lgn="ctr">
              <a:defRPr/>
            </a:pPr>
            <a:r>
              <a:rPr lang="ru-RU" sz="1600" b="1" u="sng" dirty="0">
                <a:solidFill>
                  <a:srgbClr val="FF8600"/>
                </a:solidFill>
                <a:effectLst>
                  <a:outerShdw blurRad="38100" dist="38100" dir="2700000" algn="tl">
                    <a:srgbClr val="000000">
                      <a:alpha val="43137"/>
                    </a:srgbClr>
                  </a:outerShdw>
                </a:effectLst>
                <a:latin typeface="+mn-lt"/>
              </a:rPr>
              <a:t>Социально-педагогическая </a:t>
            </a:r>
            <a:r>
              <a:rPr lang="ru-RU" sz="1600" dirty="0">
                <a:effectLst>
                  <a:outerShdw blurRad="38100" dist="38100" dir="2700000" algn="tl">
                    <a:srgbClr val="000000">
                      <a:alpha val="43137"/>
                    </a:srgbClr>
                  </a:outerShdw>
                </a:effectLst>
                <a:latin typeface="+mn-lt"/>
              </a:rPr>
              <a:t>(повышение правосознания – области сознания, отражающей правовую действительность в форме юридических знаний, социально-правовых установок, регулирующих поведение людей)</a:t>
            </a:r>
          </a:p>
        </p:txBody>
      </p:sp>
      <p:sp>
        <p:nvSpPr>
          <p:cNvPr id="22" name="Стрелка вниз 21"/>
          <p:cNvSpPr/>
          <p:nvPr/>
        </p:nvSpPr>
        <p:spPr bwMode="auto">
          <a:xfrm>
            <a:off x="5364163" y="3789363"/>
            <a:ext cx="360362" cy="360362"/>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a:lstStyle/>
          <a:p>
            <a:pPr>
              <a:defRPr/>
            </a:pPr>
            <a:endParaRPr lang="ru-RU">
              <a:effectLst>
                <a:outerShdw blurRad="38100" dist="38100" dir="2700000" algn="tl">
                  <a:srgbClr val="000000">
                    <a:alpha val="43137"/>
                  </a:srgbClr>
                </a:outerShdw>
              </a:effectLst>
            </a:endParaRPr>
          </a:p>
        </p:txBody>
      </p:sp>
      <p:sp>
        <p:nvSpPr>
          <p:cNvPr id="28" name="Скругленный прямоугольник 27"/>
          <p:cNvSpPr/>
          <p:nvPr/>
        </p:nvSpPr>
        <p:spPr bwMode="auto">
          <a:xfrm>
            <a:off x="142844" y="2928934"/>
            <a:ext cx="3071834" cy="1714512"/>
          </a:xfrm>
          <a:prstGeom prst="roundRect">
            <a:avLst/>
          </a:prstGeom>
          <a:solidFill>
            <a:srgbClr val="40464F"/>
          </a:solidFill>
          <a:ln w="38100" cap="flat" cmpd="sng" algn="ctr">
            <a:solidFill>
              <a:srgbClr val="869AA9"/>
            </a:solidFill>
            <a:prstDash val="solid"/>
            <a:round/>
            <a:headEnd type="none" w="med" len="med"/>
            <a:tailEnd type="none" w="med" len="med"/>
          </a:ln>
          <a:effectLst/>
        </p:spPr>
        <p:txBody>
          <a:bodyPr/>
          <a:lstStyle/>
          <a:p>
            <a:pPr algn="ctr">
              <a:defRPr/>
            </a:pPr>
            <a:r>
              <a:rPr lang="ru-RU" sz="1600" b="1" u="sng" dirty="0">
                <a:solidFill>
                  <a:schemeClr val="tx2"/>
                </a:solidFill>
                <a:effectLst>
                  <a:outerShdw blurRad="38100" dist="38100" dir="2700000" algn="tl">
                    <a:srgbClr val="000000">
                      <a:alpha val="43137"/>
                    </a:srgbClr>
                  </a:outerShdw>
                </a:effectLst>
                <a:latin typeface="+mn-lt"/>
              </a:rPr>
              <a:t>Правотворческая</a:t>
            </a:r>
            <a:r>
              <a:rPr lang="ru-RU" sz="1600" b="1" dirty="0">
                <a:solidFill>
                  <a:schemeClr val="tx2"/>
                </a:solidFill>
                <a:effectLst>
                  <a:outerShdw blurRad="38100" dist="38100" dir="2700000" algn="tl">
                    <a:srgbClr val="000000">
                      <a:alpha val="43137"/>
                    </a:srgbClr>
                  </a:outerShdw>
                </a:effectLst>
                <a:latin typeface="+mn-lt"/>
              </a:rPr>
              <a:t> </a:t>
            </a:r>
            <a:r>
              <a:rPr lang="ru-RU" sz="1600" dirty="0">
                <a:effectLst>
                  <a:outerShdw blurRad="38100" dist="38100" dir="2700000" algn="tl">
                    <a:srgbClr val="000000">
                      <a:alpha val="43137"/>
                    </a:srgbClr>
                  </a:outerShdw>
                </a:effectLst>
                <a:latin typeface="+mn-lt"/>
              </a:rPr>
              <a:t>(правотворчество – форма осуществления функций государства, состоящая в установлении, изменении или отмене правовых норм)</a:t>
            </a:r>
          </a:p>
        </p:txBody>
      </p:sp>
      <p:sp>
        <p:nvSpPr>
          <p:cNvPr id="33" name="Скругленный прямоугольник 32"/>
          <p:cNvSpPr/>
          <p:nvPr/>
        </p:nvSpPr>
        <p:spPr bwMode="auto">
          <a:xfrm>
            <a:off x="3286116" y="2285992"/>
            <a:ext cx="2870060" cy="2714644"/>
          </a:xfrm>
          <a:prstGeom prst="roundRect">
            <a:avLst/>
          </a:prstGeom>
          <a:solidFill>
            <a:srgbClr val="40464F"/>
          </a:solidFill>
          <a:ln w="38100" cap="flat" cmpd="sng" algn="ctr">
            <a:solidFill>
              <a:srgbClr val="869AA9"/>
            </a:solidFill>
            <a:prstDash val="solid"/>
            <a:round/>
            <a:headEnd type="none" w="med" len="med"/>
            <a:tailEnd type="none" w="med" len="med"/>
          </a:ln>
          <a:effectLst/>
        </p:spPr>
        <p:txBody>
          <a:bodyPr/>
          <a:lstStyle/>
          <a:p>
            <a:pPr algn="ctr">
              <a:defRPr/>
            </a:pPr>
            <a:r>
              <a:rPr lang="ru-RU" sz="1600" b="1" u="sng" dirty="0">
                <a:solidFill>
                  <a:srgbClr val="FF8600"/>
                </a:solidFill>
                <a:effectLst>
                  <a:outerShdw blurRad="38100" dist="38100" dir="2700000" algn="tl">
                    <a:srgbClr val="000000">
                      <a:alpha val="43137"/>
                    </a:srgbClr>
                  </a:outerShdw>
                </a:effectLst>
                <a:latin typeface="+mn-lt"/>
              </a:rPr>
              <a:t>Правоприменительная</a:t>
            </a:r>
          </a:p>
          <a:p>
            <a:pPr algn="ctr">
              <a:defRPr/>
            </a:pPr>
            <a:r>
              <a:rPr lang="ru-RU" sz="1600" dirty="0">
                <a:effectLst>
                  <a:outerShdw blurRad="38100" dist="38100" dir="2700000" algn="tl">
                    <a:srgbClr val="000000">
                      <a:alpha val="43137"/>
                    </a:srgbClr>
                  </a:outerShdw>
                </a:effectLst>
                <a:latin typeface="+mn-lt"/>
              </a:rPr>
              <a:t>(</a:t>
            </a:r>
            <a:r>
              <a:rPr lang="ru-RU" sz="1600" dirty="0" err="1">
                <a:effectLst>
                  <a:outerShdw blurRad="38100" dist="38100" dir="2700000" algn="tl">
                    <a:srgbClr val="000000">
                      <a:alpha val="43137"/>
                    </a:srgbClr>
                  </a:outerShdw>
                </a:effectLst>
                <a:latin typeface="+mn-lt"/>
              </a:rPr>
              <a:t>правоприменение</a:t>
            </a:r>
            <a:r>
              <a:rPr lang="ru-RU" sz="1600" dirty="0">
                <a:effectLst>
                  <a:outerShdw blurRad="38100" dist="38100" dir="2700000" algn="tl">
                    <a:srgbClr val="000000">
                      <a:alpha val="43137"/>
                    </a:srgbClr>
                  </a:outerShdw>
                </a:effectLst>
                <a:latin typeface="+mn-lt"/>
              </a:rPr>
              <a:t> – деятельность компетентных органов по реализации правовых норм путем вынесения индивидуально-конкретных предписаний)</a:t>
            </a:r>
          </a:p>
        </p:txBody>
      </p:sp>
      <p:sp>
        <p:nvSpPr>
          <p:cNvPr id="19" name="TextBox 18"/>
          <p:cNvSpPr txBox="1"/>
          <p:nvPr/>
        </p:nvSpPr>
        <p:spPr>
          <a:xfrm>
            <a:off x="8604448" y="548680"/>
            <a:ext cx="234547" cy="861774"/>
          </a:xfrm>
          <a:prstGeom prst="rect">
            <a:avLst/>
          </a:prstGeom>
          <a:noFill/>
        </p:spPr>
        <p:txBody>
          <a:bodyPr wrap="none" rtlCol="0">
            <a:spAutoFit/>
          </a:bodyPr>
          <a:lstStyle/>
          <a:p>
            <a:endParaRPr lang="ru-RU" sz="3200" b="1" dirty="0">
              <a:solidFill>
                <a:srgbClr val="40464F"/>
              </a:solidFill>
            </a:endParaRPr>
          </a:p>
          <a:p>
            <a:endParaRPr lang="ru-RU" dirty="0"/>
          </a:p>
        </p:txBody>
      </p:sp>
      <p:sp>
        <p:nvSpPr>
          <p:cNvPr id="18" name="Заголовок 1"/>
          <p:cNvSpPr txBox="1">
            <a:spLocks/>
          </p:cNvSpPr>
          <p:nvPr/>
        </p:nvSpPr>
        <p:spPr>
          <a:xfrm>
            <a:off x="827584" y="116632"/>
            <a:ext cx="7416824" cy="792088"/>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108000" tIns="45720" rIns="10800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endParaRPr lang="ru-RU" sz="1600" b="1" dirty="0"/>
          </a:p>
          <a:p>
            <a:pPr indent="715963" algn="ctr">
              <a:defRPr/>
            </a:pPr>
            <a:endParaRPr lang="ru-RU" sz="1800" b="1" dirty="0"/>
          </a:p>
          <a:p>
            <a:pPr indent="715963" algn="ctr">
              <a:defRPr/>
            </a:pPr>
            <a:endParaRPr lang="ru-RU" sz="1800" b="1" dirty="0"/>
          </a:p>
          <a:p>
            <a:pPr indent="715963" algn="ctr">
              <a:defRPr/>
            </a:pPr>
            <a:r>
              <a:rPr lang="ru-RU" sz="1800" b="1" dirty="0"/>
              <a:t>Цели формирования системы гражданско-правовых договоров (функции системы)</a:t>
            </a:r>
            <a:endParaRPr lang="ru-RU" sz="1800" b="1" dirty="0">
              <a:solidFill>
                <a:srgbClr val="FF8600"/>
              </a:solidFill>
              <a:effectLst>
                <a:outerShdw blurRad="50800" dist="38100" dir="2700000" algn="tl" rotWithShape="0">
                  <a:srgbClr val="000000">
                    <a:alpha val="43000"/>
                  </a:srgbClr>
                </a:outerShdw>
              </a:effectLst>
            </a:endParaRPr>
          </a:p>
          <a:p>
            <a:pPr indent="715963" algn="ctr">
              <a:defRPr/>
            </a:pPr>
            <a:endParaRPr lang="ru-RU" sz="800" b="1" dirty="0"/>
          </a:p>
        </p:txBody>
      </p:sp>
      <p:cxnSp>
        <p:nvCxnSpPr>
          <p:cNvPr id="20" name="Прямая со стрелкой 19"/>
          <p:cNvCxnSpPr>
            <a:endCxn id="33" idx="0"/>
          </p:cNvCxnSpPr>
          <p:nvPr/>
        </p:nvCxnSpPr>
        <p:spPr bwMode="auto">
          <a:xfrm>
            <a:off x="4716016" y="1628800"/>
            <a:ext cx="5130" cy="657192"/>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1" name="Прямая со стрелкой 20"/>
          <p:cNvCxnSpPr>
            <a:endCxn id="28" idx="0"/>
          </p:cNvCxnSpPr>
          <p:nvPr/>
        </p:nvCxnSpPr>
        <p:spPr bwMode="auto">
          <a:xfrm flipH="1">
            <a:off x="1678761" y="1628800"/>
            <a:ext cx="1453079" cy="130013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3" name="Прямая со стрелкой 22"/>
          <p:cNvCxnSpPr>
            <a:endCxn id="17" idx="0"/>
          </p:cNvCxnSpPr>
          <p:nvPr/>
        </p:nvCxnSpPr>
        <p:spPr bwMode="auto">
          <a:xfrm>
            <a:off x="5796136" y="1628800"/>
            <a:ext cx="1883417" cy="1728762"/>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4" name="Прямая со стрелкой 23"/>
          <p:cNvCxnSpPr>
            <a:stCxn id="3" idx="3"/>
            <a:endCxn id="5" idx="0"/>
          </p:cNvCxnSpPr>
          <p:nvPr/>
        </p:nvCxnSpPr>
        <p:spPr bwMode="auto">
          <a:xfrm>
            <a:off x="6731670" y="1374777"/>
            <a:ext cx="1386821" cy="625463"/>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5" name="Прямая со стрелкой 24"/>
          <p:cNvCxnSpPr>
            <a:stCxn id="28" idx="2"/>
            <a:endCxn id="4" idx="0"/>
          </p:cNvCxnSpPr>
          <p:nvPr/>
        </p:nvCxnSpPr>
        <p:spPr bwMode="auto">
          <a:xfrm flipH="1">
            <a:off x="1178695" y="4643446"/>
            <a:ext cx="500066" cy="785818"/>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6" name="Прямая со стрелкой 25"/>
          <p:cNvCxnSpPr>
            <a:stCxn id="28" idx="2"/>
            <a:endCxn id="13" idx="0"/>
          </p:cNvCxnSpPr>
          <p:nvPr/>
        </p:nvCxnSpPr>
        <p:spPr bwMode="auto">
          <a:xfrm>
            <a:off x="1678761" y="4643446"/>
            <a:ext cx="1714512" cy="785818"/>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44" name="TextBox 43"/>
          <p:cNvSpPr txBox="1"/>
          <p:nvPr/>
        </p:nvSpPr>
        <p:spPr>
          <a:xfrm>
            <a:off x="8506374" y="548680"/>
            <a:ext cx="526907" cy="584776"/>
          </a:xfrm>
          <a:prstGeom prst="rect">
            <a:avLst/>
          </a:prstGeom>
          <a:noFill/>
        </p:spPr>
        <p:txBody>
          <a:bodyPr wrap="none" rtlCol="0">
            <a:spAutoFit/>
          </a:bodyPr>
          <a:lstStyle/>
          <a:p>
            <a:r>
              <a:rPr lang="ru-RU" sz="3200" b="1" dirty="0">
                <a:solidFill>
                  <a:srgbClr val="40464F"/>
                </a:solidFill>
              </a:rPr>
              <a:t> 5</a:t>
            </a:r>
          </a:p>
        </p:txBody>
      </p:sp>
    </p:spTree>
    <p:extLst>
      <p:ext uri="{BB962C8B-B14F-4D97-AF65-F5344CB8AC3E}">
        <p14:creationId xmlns:p14="http://schemas.microsoft.com/office/powerpoint/2010/main" val="2379269898"/>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Заголовок 1"/>
          <p:cNvSpPr>
            <a:spLocks noGrp="1"/>
          </p:cNvSpPr>
          <p:nvPr>
            <p:ph type="title"/>
          </p:nvPr>
        </p:nvSpPr>
        <p:spPr>
          <a:xfrm>
            <a:off x="971600" y="404664"/>
            <a:ext cx="7210425" cy="1584176"/>
          </a:xfrm>
          <a:solidFill>
            <a:schemeClr val="accent1">
              <a:lumMod val="50000"/>
            </a:schemeClr>
          </a:solidFill>
          <a:ln w="57150" cmpd="sng">
            <a:solidFill>
              <a:srgbClr val="FF0000"/>
            </a:solidFill>
          </a:ln>
        </p:spPr>
        <p:txBody>
          <a:bodyPr>
            <a:normAutofit/>
          </a:bodyPr>
          <a:lstStyle/>
          <a:p>
            <a:pPr algn="ctr"/>
            <a:r>
              <a:rPr lang="ru-RU" sz="2000" b="1" dirty="0">
                <a:solidFill>
                  <a:srgbClr val="FF0000"/>
                </a:solidFill>
                <a:effectLst/>
              </a:rPr>
              <a:t>Постановление Пленума ВС РФ от 28.06.2012 г. № 17 «О рассмотрении судами гражданских дел по спорам о защите прав потребителей»</a:t>
            </a:r>
            <a:br>
              <a:rPr lang="ru-RU" sz="2000" b="1" dirty="0">
                <a:solidFill>
                  <a:srgbClr val="FF0000"/>
                </a:solidFill>
                <a:effectLst/>
              </a:rPr>
            </a:br>
            <a:endParaRPr lang="ru-RU" sz="2000" b="1" dirty="0">
              <a:solidFill>
                <a:srgbClr val="FF0000"/>
              </a:solidFill>
              <a:effectLst/>
            </a:endParaRPr>
          </a:p>
        </p:txBody>
      </p:sp>
      <p:sp>
        <p:nvSpPr>
          <p:cNvPr id="3" name="TextBox 2"/>
          <p:cNvSpPr txBox="1"/>
          <p:nvPr/>
        </p:nvSpPr>
        <p:spPr>
          <a:xfrm>
            <a:off x="179512" y="404664"/>
            <a:ext cx="604837" cy="1570037"/>
          </a:xfrm>
          <a:prstGeom prst="rect">
            <a:avLst/>
          </a:prstGeom>
          <a:noFill/>
          <a:ln w="38100" cmpd="sng">
            <a:solidFill>
              <a:srgbClr val="FF0000"/>
            </a:solidFill>
          </a:ln>
        </p:spPr>
        <p:txBody>
          <a:bodyPr wrap="none">
            <a:spAutoFit/>
          </a:bodyPr>
          <a:lstStyle/>
          <a:p>
            <a:pPr>
              <a:defRPr/>
            </a:pPr>
            <a:r>
              <a:rPr lang="ru-RU" sz="9600" b="1" dirty="0">
                <a:solidFill>
                  <a:srgbClr val="FF0000"/>
                </a:solidFill>
                <a:latin typeface="+mn-lt"/>
              </a:rPr>
              <a:t>!</a:t>
            </a:r>
          </a:p>
        </p:txBody>
      </p:sp>
      <p:sp>
        <p:nvSpPr>
          <p:cNvPr id="5" name="TextBox 4"/>
          <p:cNvSpPr txBox="1"/>
          <p:nvPr/>
        </p:nvSpPr>
        <p:spPr>
          <a:xfrm>
            <a:off x="251520" y="2420888"/>
            <a:ext cx="8569325" cy="3447098"/>
          </a:xfrm>
          <a:prstGeom prst="rect">
            <a:avLst/>
          </a:prstGeom>
          <a:noFill/>
          <a:ln w="38100" cmpd="sng">
            <a:solidFill>
              <a:srgbClr val="FF0000"/>
            </a:solidFill>
            <a:prstDash val="dash"/>
          </a:ln>
        </p:spPr>
        <p:txBody>
          <a:bodyPr>
            <a:spAutoFit/>
          </a:bodyPr>
          <a:lstStyle/>
          <a:p>
            <a:pPr indent="449263" algn="just">
              <a:defRPr/>
            </a:pPr>
            <a:endParaRPr lang="ru-RU" sz="2000" dirty="0">
              <a:latin typeface="+mn-lt"/>
            </a:endParaRPr>
          </a:p>
          <a:p>
            <a:pPr indent="449263" algn="just">
              <a:defRPr/>
            </a:pPr>
            <a:r>
              <a:rPr lang="ru-RU" sz="2000" dirty="0">
                <a:latin typeface="+mn-lt"/>
              </a:rPr>
              <a:t>Пункт 51.  Разрешая дела по спорам об уступке требований, вытекающих из кредитных договоров с потребителями (физическими лицами), суд должен иметь в виду, что Законом о защите прав потребителей не предусмотрено право банка, иной кредитной организации передавать право требования по кредитному договору с потребителем (физическим лицом) лицам, не имеющим лицензии на право осуществления банковской деятельности, если иное не установлено законом или договором, содержащим данное условие, которое было согласовано сторонами при его заключении.</a:t>
            </a:r>
          </a:p>
          <a:p>
            <a:pPr indent="449263" algn="just">
              <a:defRPr/>
            </a:pPr>
            <a:endParaRPr lang="ru-RU" b="1" u="sng" dirty="0">
              <a:solidFill>
                <a:srgbClr val="FF0000"/>
              </a:solidFill>
            </a:endParaRPr>
          </a:p>
        </p:txBody>
      </p:sp>
      <p:sp>
        <p:nvSpPr>
          <p:cNvPr id="2" name="TextBox 1"/>
          <p:cNvSpPr txBox="1"/>
          <p:nvPr/>
        </p:nvSpPr>
        <p:spPr>
          <a:xfrm>
            <a:off x="8532440" y="548680"/>
            <a:ext cx="683568" cy="584776"/>
          </a:xfrm>
          <a:prstGeom prst="rect">
            <a:avLst/>
          </a:prstGeom>
          <a:noFill/>
        </p:spPr>
        <p:txBody>
          <a:bodyPr wrap="square" rtlCol="0">
            <a:spAutoFit/>
          </a:bodyPr>
          <a:lstStyle/>
          <a:p>
            <a:r>
              <a:rPr lang="ru-RU" sz="3200" b="1">
                <a:solidFill>
                  <a:srgbClr val="40464F"/>
                </a:solidFill>
              </a:rPr>
              <a:t>50</a:t>
            </a:r>
            <a:endParaRPr lang="ru-RU" sz="3200" b="1" dirty="0">
              <a:solidFill>
                <a:srgbClr val="40464F"/>
              </a:solidFill>
            </a:endParaRPr>
          </a:p>
        </p:txBody>
      </p:sp>
    </p:spTree>
    <p:extLst>
      <p:ext uri="{BB962C8B-B14F-4D97-AF65-F5344CB8AC3E}">
        <p14:creationId xmlns:p14="http://schemas.microsoft.com/office/powerpoint/2010/main" val="37908814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268761"/>
            <a:ext cx="8229600" cy="3752832"/>
          </a:xfrm>
          <a:effectLst>
            <a:innerShdw blurRad="63500" dist="50800" dir="13500000">
              <a:prstClr val="black">
                <a:alpha val="50000"/>
              </a:prstClr>
            </a:innerShdw>
          </a:effectLst>
        </p:spPr>
        <p:txBody>
          <a:bodyPr>
            <a:normAutofit/>
          </a:bodyPr>
          <a:lstStyle/>
          <a:p>
            <a:pPr algn="ctr">
              <a:defRPr/>
            </a:pPr>
            <a:r>
              <a:rPr lang="ru-RU" b="1" dirty="0"/>
              <a:t/>
            </a:r>
            <a:br>
              <a:rPr lang="ru-RU" b="1" dirty="0"/>
            </a:br>
            <a:r>
              <a:rPr lang="ru-RU" sz="2800" b="1" dirty="0"/>
              <a:t>Тема 2:</a:t>
            </a:r>
            <a:br>
              <a:rPr lang="ru-RU" sz="2800" b="1" dirty="0"/>
            </a:br>
            <a:r>
              <a:rPr lang="ru-RU" sz="2800" b="1" dirty="0"/>
              <a:t> </a:t>
            </a:r>
            <a:br>
              <a:rPr lang="ru-RU" sz="2800" b="1" dirty="0"/>
            </a:br>
            <a:r>
              <a:rPr lang="ru-RU" sz="2800" b="1" dirty="0"/>
              <a:t>Расторжение договора</a:t>
            </a:r>
            <a:br>
              <a:rPr lang="ru-RU" sz="2800" b="1" dirty="0"/>
            </a:br>
            <a:r>
              <a:rPr lang="ru-RU" sz="2800" b="1" dirty="0"/>
              <a:t/>
            </a:r>
            <a:br>
              <a:rPr lang="ru-RU" sz="2800" b="1" dirty="0"/>
            </a:br>
            <a:endParaRPr lang="ru-RU" dirty="0"/>
          </a:p>
        </p:txBody>
      </p:sp>
      <p:sp>
        <p:nvSpPr>
          <p:cNvPr id="4" name="TextBox 3"/>
          <p:cNvSpPr txBox="1"/>
          <p:nvPr/>
        </p:nvSpPr>
        <p:spPr>
          <a:xfrm>
            <a:off x="8528249" y="548680"/>
            <a:ext cx="641121" cy="861774"/>
          </a:xfrm>
          <a:prstGeom prst="rect">
            <a:avLst/>
          </a:prstGeom>
          <a:noFill/>
        </p:spPr>
        <p:txBody>
          <a:bodyPr wrap="none" rtlCol="0">
            <a:spAutoFit/>
          </a:bodyPr>
          <a:lstStyle/>
          <a:p>
            <a:r>
              <a:rPr lang="ru-RU" sz="3200" b="1" dirty="0">
                <a:solidFill>
                  <a:srgbClr val="40464F"/>
                </a:solidFill>
              </a:rPr>
              <a:t>51</a:t>
            </a:r>
          </a:p>
          <a:p>
            <a:endParaRPr lang="ru-RU" dirty="0"/>
          </a:p>
        </p:txBody>
      </p:sp>
    </p:spTree>
    <p:extLst>
      <p:ext uri="{BB962C8B-B14F-4D97-AF65-F5344CB8AC3E}">
        <p14:creationId xmlns:p14="http://schemas.microsoft.com/office/powerpoint/2010/main" val="199999588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210672967"/>
              </p:ext>
            </p:extLst>
          </p:nvPr>
        </p:nvGraphicFramePr>
        <p:xfrm>
          <a:off x="251520" y="1916832"/>
          <a:ext cx="8712968" cy="4248473"/>
        </p:xfrm>
        <a:graphic>
          <a:graphicData uri="http://schemas.openxmlformats.org/drawingml/2006/table">
            <a:tbl>
              <a:tblPr firstRow="1" bandRow="1" bandCol="1">
                <a:tableStyleId>{5C22544A-7EE6-4342-B048-85BDC9FD1C3A}</a:tableStyleId>
              </a:tblPr>
              <a:tblGrid>
                <a:gridCol w="2664296">
                  <a:extLst>
                    <a:ext uri="{9D8B030D-6E8A-4147-A177-3AD203B41FA5}">
                      <a16:colId xmlns:a16="http://schemas.microsoft.com/office/drawing/2014/main" xmlns="" val="20000"/>
                    </a:ext>
                  </a:extLst>
                </a:gridCol>
                <a:gridCol w="864096">
                  <a:extLst>
                    <a:ext uri="{9D8B030D-6E8A-4147-A177-3AD203B41FA5}">
                      <a16:colId xmlns:a16="http://schemas.microsoft.com/office/drawing/2014/main" xmlns="" val="20001"/>
                    </a:ext>
                  </a:extLst>
                </a:gridCol>
                <a:gridCol w="5184576">
                  <a:extLst>
                    <a:ext uri="{9D8B030D-6E8A-4147-A177-3AD203B41FA5}">
                      <a16:colId xmlns:a16="http://schemas.microsoft.com/office/drawing/2014/main" xmlns="" val="20002"/>
                    </a:ext>
                  </a:extLst>
                </a:gridCol>
              </a:tblGrid>
              <a:tr h="4248473">
                <a:tc>
                  <a:txBody>
                    <a:bodyPr/>
                    <a:lstStyle/>
                    <a:p>
                      <a:pPr algn="ctr"/>
                      <a:endParaRPr lang="ru-RU" sz="1600" b="1" dirty="0">
                        <a:solidFill>
                          <a:srgbClr val="40464F"/>
                        </a:solidFill>
                      </a:endParaRPr>
                    </a:p>
                    <a:p>
                      <a:pPr algn="ctr"/>
                      <a:r>
                        <a:rPr lang="ru-RU" sz="1600" b="1" dirty="0">
                          <a:solidFill>
                            <a:schemeClr val="accent6">
                              <a:lumMod val="50000"/>
                            </a:schemeClr>
                          </a:solidFill>
                        </a:rPr>
                        <a:t>Изменение и расторжение договора возможны по соглашению сторон, если иное не предусмотрено ГК РФ, другими законами или договором.</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solidFill>
                  </a:tcPr>
                </a:tc>
                <a:tc>
                  <a:txBody>
                    <a:bodyPr/>
                    <a:lstStyle/>
                    <a:p>
                      <a:endParaRPr lang="ru-RU"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tcPr>
                </a:tc>
                <a:tc>
                  <a:txBody>
                    <a:bodyPr/>
                    <a:lstStyle/>
                    <a:p>
                      <a:pPr algn="just"/>
                      <a:endParaRPr lang="ru-RU" sz="1500" b="0" baseline="0" dirty="0"/>
                    </a:p>
                    <a:p>
                      <a:pPr marL="0" marR="0" indent="0" algn="just" defTabSz="914400" rtl="0" eaLnBrk="1" fontAlgn="auto" latinLnBrk="0" hangingPunct="1">
                        <a:lnSpc>
                          <a:spcPct val="100000"/>
                        </a:lnSpc>
                        <a:spcBef>
                          <a:spcPts val="0"/>
                        </a:spcBef>
                        <a:spcAft>
                          <a:spcPts val="0"/>
                        </a:spcAft>
                        <a:buClrTx/>
                        <a:buSzTx/>
                        <a:buFontTx/>
                        <a:buNone/>
                        <a:tabLst/>
                        <a:defRPr/>
                      </a:pPr>
                      <a:r>
                        <a:rPr lang="ru-RU" sz="1600" b="0" baseline="0" dirty="0"/>
                        <a:t>   1. </a:t>
                      </a:r>
                      <a:r>
                        <a:rPr lang="ru-RU" sz="1600" b="0" i="0" u="none" strike="noStrike" kern="1200" baseline="0" dirty="0">
                          <a:solidFill>
                            <a:schemeClr val="lt1"/>
                          </a:solidFill>
                          <a:latin typeface="+mn-lt"/>
                          <a:ea typeface="+mn-ea"/>
                          <a:cs typeface="+mn-cs"/>
                        </a:rPr>
                        <a:t>Многосторонним договором, исполнение которого связано с </a:t>
                      </a:r>
                      <a:r>
                        <a:rPr lang="ru-RU" sz="1600" b="1" i="0" u="none" strike="noStrike" kern="1200" baseline="0" dirty="0">
                          <a:solidFill>
                            <a:srgbClr val="FF0000"/>
                          </a:solidFill>
                          <a:latin typeface="+mn-lt"/>
                          <a:ea typeface="+mn-ea"/>
                          <a:cs typeface="+mn-cs"/>
                        </a:rPr>
                        <a:t>осуществлением всеми его сторонами предпринимательской деятельности</a:t>
                      </a:r>
                      <a:r>
                        <a:rPr lang="ru-RU" sz="1600" b="0" i="0" u="none" strike="noStrike" kern="1200" baseline="0" dirty="0">
                          <a:solidFill>
                            <a:schemeClr val="lt1"/>
                          </a:solidFill>
                          <a:latin typeface="+mn-lt"/>
                          <a:ea typeface="+mn-ea"/>
                          <a:cs typeface="+mn-cs"/>
                        </a:rPr>
                        <a:t>, может быть предусмотрена возможность изменения или расторжения такого договора по соглашению как всех, так и </a:t>
                      </a:r>
                      <a:r>
                        <a:rPr lang="ru-RU" sz="1600" b="1" i="0" u="none" strike="noStrike" kern="1200" baseline="0" dirty="0">
                          <a:solidFill>
                            <a:srgbClr val="FF0000"/>
                          </a:solidFill>
                          <a:latin typeface="+mn-lt"/>
                          <a:ea typeface="+mn-ea"/>
                          <a:cs typeface="+mn-cs"/>
                        </a:rPr>
                        <a:t>большинства лиц</a:t>
                      </a:r>
                      <a:r>
                        <a:rPr lang="ru-RU" sz="1600" b="0" i="0" u="none" strike="noStrike" kern="1200" baseline="0" dirty="0">
                          <a:solidFill>
                            <a:schemeClr val="lt1"/>
                          </a:solidFill>
                          <a:latin typeface="+mn-lt"/>
                          <a:ea typeface="+mn-ea"/>
                          <a:cs typeface="+mn-cs"/>
                        </a:rPr>
                        <a:t>, участвующих в указанном договоре, если иное не установлено законом.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600" b="0" i="0" u="none" strike="noStrike" kern="1200" baseline="0" dirty="0">
                          <a:solidFill>
                            <a:schemeClr val="lt1"/>
                          </a:solidFill>
                          <a:latin typeface="+mn-lt"/>
                          <a:ea typeface="+mn-ea"/>
                          <a:cs typeface="+mn-cs"/>
                        </a:rPr>
                        <a:t>   В таком договоре может быть предусмотрен порядок определения такого большинства.</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600" b="1" baseline="0" dirty="0">
                          <a:solidFill>
                            <a:schemeClr val="tx1"/>
                          </a:solidFill>
                        </a:rPr>
                        <a:t>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600" b="1" baseline="0" dirty="0">
                          <a:solidFill>
                            <a:schemeClr val="tx1"/>
                          </a:solidFill>
                        </a:rPr>
                        <a:t>   4. </a:t>
                      </a:r>
                      <a:r>
                        <a:rPr lang="ru-RU" sz="1600" b="0" i="0" u="none" strike="noStrike" kern="1200" baseline="0" dirty="0">
                          <a:solidFill>
                            <a:schemeClr val="tx1"/>
                          </a:solidFill>
                          <a:latin typeface="+mn-lt"/>
                          <a:ea typeface="+mn-ea"/>
                          <a:cs typeface="+mn-cs"/>
                        </a:rPr>
                        <a:t>Сторона, которой предоставлено право на одностороннее изменение договора, должна при осуществлении этого права действовать </a:t>
                      </a:r>
                      <a:r>
                        <a:rPr lang="ru-RU" sz="1600" b="1" i="0" u="none" strike="noStrike" kern="1200" baseline="0" dirty="0">
                          <a:solidFill>
                            <a:srgbClr val="FF0000"/>
                          </a:solidFill>
                          <a:latin typeface="+mn-lt"/>
                          <a:ea typeface="+mn-ea"/>
                          <a:cs typeface="+mn-cs"/>
                        </a:rPr>
                        <a:t>добросовестно и разумно.</a:t>
                      </a:r>
                      <a:r>
                        <a:rPr lang="ru-RU" sz="1600" b="0" i="0" u="none" strike="noStrike" kern="1200" baseline="0" dirty="0">
                          <a:solidFill>
                            <a:schemeClr val="tx1"/>
                          </a:solidFill>
                          <a:latin typeface="+mn-lt"/>
                          <a:ea typeface="+mn-ea"/>
                          <a:cs typeface="+mn-cs"/>
                        </a:rPr>
                        <a:t> </a:t>
                      </a:r>
                      <a:endParaRPr lang="ru-RU" sz="1600" b="1" baseline="0" dirty="0">
                        <a:solidFill>
                          <a:srgbClr val="FF0000"/>
                        </a:solidFill>
                      </a:endParaRPr>
                    </a:p>
                  </a:txBody>
                  <a:tcPr marL="180000" marR="180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extLst>
                  <a:ext uri="{0D108BD9-81ED-4DB2-BD59-A6C34878D82A}">
                    <a16:rowId xmlns:a16="http://schemas.microsoft.com/office/drawing/2014/main" xmlns="" val="10000"/>
                  </a:ext>
                </a:extLst>
              </a:tr>
            </a:tbl>
          </a:graphicData>
        </a:graphic>
      </p:graphicFrame>
      <p:sp>
        <p:nvSpPr>
          <p:cNvPr id="7" name="TextBox 6"/>
          <p:cNvSpPr txBox="1"/>
          <p:nvPr/>
        </p:nvSpPr>
        <p:spPr>
          <a:xfrm>
            <a:off x="8531440" y="476672"/>
            <a:ext cx="641121" cy="584776"/>
          </a:xfrm>
          <a:prstGeom prst="rect">
            <a:avLst/>
          </a:prstGeom>
          <a:noFill/>
        </p:spPr>
        <p:txBody>
          <a:bodyPr wrap="none" rtlCol="0">
            <a:spAutoFit/>
          </a:bodyPr>
          <a:lstStyle/>
          <a:p>
            <a:r>
              <a:rPr lang="ru-RU" sz="3200" b="1" dirty="0">
                <a:solidFill>
                  <a:srgbClr val="40464F"/>
                </a:solidFill>
              </a:rPr>
              <a:t>52</a:t>
            </a:r>
          </a:p>
        </p:txBody>
      </p:sp>
      <p:sp>
        <p:nvSpPr>
          <p:cNvPr id="12" name="Заголовок 1"/>
          <p:cNvSpPr txBox="1">
            <a:spLocks/>
          </p:cNvSpPr>
          <p:nvPr/>
        </p:nvSpPr>
        <p:spPr>
          <a:xfrm>
            <a:off x="1043608" y="260648"/>
            <a:ext cx="7128792" cy="1152128"/>
          </a:xfrm>
          <a:prstGeom prst="rect">
            <a:avLst/>
          </a:prstGeom>
          <a:solidFill>
            <a:schemeClr val="accent1">
              <a:lumMod val="50000"/>
            </a:schemeClr>
          </a:solidFill>
          <a:ln w="38100" cmpd="sng">
            <a:solidFill>
              <a:schemeClr val="tx2"/>
            </a:solidFill>
            <a:prstDash val="solid"/>
          </a:ln>
          <a:scene3d>
            <a:camera prst="orthographicFront"/>
            <a:lightRig rig="threePt" dir="t"/>
          </a:scene3d>
          <a:sp3d>
            <a:bevelT w="120650" prst="convex"/>
          </a:sp3d>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000" b="1" dirty="0"/>
              <a:t>Статья 450 ГК РФ. </a:t>
            </a:r>
            <a:br>
              <a:rPr lang="ru-RU" sz="2000" b="1" dirty="0"/>
            </a:br>
            <a:r>
              <a:rPr lang="ru-RU" sz="2000" b="1" dirty="0"/>
              <a:t>Основания изменения и расторжения договора.</a:t>
            </a:r>
          </a:p>
          <a:p>
            <a:pPr indent="715963" algn="ctr">
              <a:defRPr/>
            </a:pPr>
            <a:endParaRPr lang="ru-RU" sz="2000" b="1" dirty="0"/>
          </a:p>
        </p:txBody>
      </p:sp>
      <p:sp>
        <p:nvSpPr>
          <p:cNvPr id="3" name="Плюс 2"/>
          <p:cNvSpPr/>
          <p:nvPr/>
        </p:nvSpPr>
        <p:spPr>
          <a:xfrm>
            <a:off x="2987824" y="2708920"/>
            <a:ext cx="756000" cy="756088"/>
          </a:xfrm>
          <a:prstGeom prst="mathPlus">
            <a:avLst/>
          </a:prstGeom>
          <a:solidFill>
            <a:schemeClr val="accent6">
              <a:lumMod val="60000"/>
              <a:lumOff val="40000"/>
            </a:schemeClr>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ru-RU">
              <a:solidFill>
                <a:schemeClr val="accent6">
                  <a:lumMod val="50000"/>
                </a:schemeClr>
              </a:solidFill>
            </a:endParaRPr>
          </a:p>
        </p:txBody>
      </p:sp>
    </p:spTree>
    <p:extLst>
      <p:ext uri="{BB962C8B-B14F-4D97-AF65-F5344CB8AC3E}">
        <p14:creationId xmlns:p14="http://schemas.microsoft.com/office/powerpoint/2010/main" val="148905471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188640"/>
            <a:ext cx="7128792" cy="1080120"/>
          </a:xfrm>
          <a:solidFill>
            <a:schemeClr val="accent1">
              <a:lumMod val="50000"/>
            </a:schemeClr>
          </a:solidFill>
          <a:ln w="38100" cmpd="sng">
            <a:solidFill>
              <a:schemeClr val="tx2"/>
            </a:solidFill>
            <a:prstDash val="solid"/>
          </a:ln>
          <a:scene3d>
            <a:camera prst="orthographicFront"/>
            <a:lightRig rig="threePt" dir="t"/>
          </a:scene3d>
          <a:sp3d>
            <a:bevelT w="120650" prst="convex"/>
          </a:sp3d>
        </p:spPr>
        <p:txBody>
          <a:bodyPr>
            <a:noAutofit/>
          </a:body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000" b="1" dirty="0"/>
              <a:t>Статья 450.1 ГК РФ. </a:t>
            </a:r>
            <a:br>
              <a:rPr lang="ru-RU" sz="2000" b="1" dirty="0"/>
            </a:br>
            <a:r>
              <a:rPr lang="ru-RU" sz="2000" b="1" dirty="0"/>
              <a:t>Отказ от договора (исполнения договора) или от осуществления прав по договору.</a:t>
            </a:r>
          </a:p>
        </p:txBody>
      </p:sp>
      <p:sp>
        <p:nvSpPr>
          <p:cNvPr id="4" name="TextBox 3"/>
          <p:cNvSpPr txBox="1"/>
          <p:nvPr/>
        </p:nvSpPr>
        <p:spPr>
          <a:xfrm>
            <a:off x="8502879" y="548680"/>
            <a:ext cx="641121" cy="861774"/>
          </a:xfrm>
          <a:prstGeom prst="rect">
            <a:avLst/>
          </a:prstGeom>
          <a:noFill/>
        </p:spPr>
        <p:txBody>
          <a:bodyPr wrap="none" rtlCol="0">
            <a:spAutoFit/>
          </a:bodyPr>
          <a:lstStyle/>
          <a:p>
            <a:r>
              <a:rPr lang="ru-RU" sz="3200" b="1" dirty="0">
                <a:solidFill>
                  <a:srgbClr val="40464F"/>
                </a:solidFill>
              </a:rPr>
              <a:t>53</a:t>
            </a:r>
          </a:p>
          <a:p>
            <a:endParaRPr lang="ru-RU" dirty="0"/>
          </a:p>
        </p:txBody>
      </p:sp>
      <p:sp>
        <p:nvSpPr>
          <p:cNvPr id="6" name="TextBox 5"/>
          <p:cNvSpPr txBox="1"/>
          <p:nvPr/>
        </p:nvSpPr>
        <p:spPr>
          <a:xfrm>
            <a:off x="251520" y="2132856"/>
            <a:ext cx="8640961" cy="369332"/>
          </a:xfrm>
          <a:prstGeom prst="rect">
            <a:avLst/>
          </a:prstGeom>
          <a:noFill/>
        </p:spPr>
        <p:txBody>
          <a:bodyPr wrap="square" rtlCol="0">
            <a:spAutoFit/>
          </a:bodyPr>
          <a:lstStyle/>
          <a:p>
            <a:pPr algn="just"/>
            <a:r>
              <a:rPr lang="ru-RU" dirty="0"/>
              <a:t>	</a:t>
            </a:r>
            <a:endParaRPr lang="ru-RU" sz="2200" dirty="0"/>
          </a:p>
        </p:txBody>
      </p:sp>
      <p:graphicFrame>
        <p:nvGraphicFramePr>
          <p:cNvPr id="7" name="Таблица 6"/>
          <p:cNvGraphicFramePr>
            <a:graphicFrameLocks noGrp="1"/>
          </p:cNvGraphicFramePr>
          <p:nvPr>
            <p:extLst>
              <p:ext uri="{D42A27DB-BD31-4B8C-83A1-F6EECF244321}">
                <p14:modId xmlns:p14="http://schemas.microsoft.com/office/powerpoint/2010/main" val="2880613288"/>
              </p:ext>
            </p:extLst>
          </p:nvPr>
        </p:nvGraphicFramePr>
        <p:xfrm>
          <a:off x="179512" y="1484784"/>
          <a:ext cx="8856983" cy="5095881"/>
        </p:xfrm>
        <a:graphic>
          <a:graphicData uri="http://schemas.openxmlformats.org/drawingml/2006/table">
            <a:tbl>
              <a:tblPr firstRow="1" bandRow="1" bandCol="1">
                <a:tableStyleId>{5C22544A-7EE6-4342-B048-85BDC9FD1C3A}</a:tableStyleId>
              </a:tblPr>
              <a:tblGrid>
                <a:gridCol w="6120680">
                  <a:extLst>
                    <a:ext uri="{9D8B030D-6E8A-4147-A177-3AD203B41FA5}">
                      <a16:colId xmlns:a16="http://schemas.microsoft.com/office/drawing/2014/main" xmlns="" val="20000"/>
                    </a:ext>
                  </a:extLst>
                </a:gridCol>
                <a:gridCol w="2736303">
                  <a:extLst>
                    <a:ext uri="{9D8B030D-6E8A-4147-A177-3AD203B41FA5}">
                      <a16:colId xmlns:a16="http://schemas.microsoft.com/office/drawing/2014/main" xmlns="" val="20001"/>
                    </a:ext>
                  </a:extLst>
                </a:gridCol>
              </a:tblGrid>
              <a:tr h="5095881">
                <a:tc>
                  <a:txBody>
                    <a:bodyPr/>
                    <a:lstStyle/>
                    <a:p>
                      <a:pPr algn="just"/>
                      <a:r>
                        <a:rPr lang="ru-RU" sz="1600" b="0" i="0" u="none" strike="noStrike" kern="1200" baseline="0" dirty="0">
                          <a:solidFill>
                            <a:schemeClr val="tx1"/>
                          </a:solidFill>
                          <a:latin typeface="+mn-lt"/>
                          <a:ea typeface="+mn-ea"/>
                          <a:cs typeface="+mn-cs"/>
                        </a:rPr>
                        <a:t>    </a:t>
                      </a:r>
                      <a:r>
                        <a:rPr lang="ru-RU" sz="1600" b="0" i="0" u="none" strike="noStrike" kern="1200" baseline="0" dirty="0">
                          <a:solidFill>
                            <a:schemeClr val="lt1"/>
                          </a:solidFill>
                          <a:latin typeface="+mn-lt"/>
                          <a:ea typeface="+mn-ea"/>
                          <a:cs typeface="+mn-cs"/>
                        </a:rPr>
                        <a:t>1. Право на односторонний отказ от договора (исполнения договора) может быть осуществлено </a:t>
                      </a:r>
                      <a:r>
                        <a:rPr lang="ru-RU" sz="1600" b="0" i="0" u="none" strike="noStrike" kern="1200" baseline="0" dirty="0" err="1">
                          <a:solidFill>
                            <a:schemeClr val="lt1"/>
                          </a:solidFill>
                          <a:latin typeface="+mn-lt"/>
                          <a:ea typeface="+mn-ea"/>
                          <a:cs typeface="+mn-cs"/>
                        </a:rPr>
                        <a:t>управомоченной</a:t>
                      </a:r>
                      <a:r>
                        <a:rPr lang="ru-RU" sz="1600" b="0" i="0" u="none" strike="noStrike" kern="1200" baseline="0" dirty="0">
                          <a:solidFill>
                            <a:schemeClr val="lt1"/>
                          </a:solidFill>
                          <a:latin typeface="+mn-lt"/>
                          <a:ea typeface="+mn-ea"/>
                          <a:cs typeface="+mn-cs"/>
                        </a:rPr>
                        <a:t> стороной </a:t>
                      </a:r>
                      <a:r>
                        <a:rPr lang="ru-RU" sz="1600" b="1" i="0" u="none" strike="noStrike" kern="1200" baseline="0" dirty="0">
                          <a:solidFill>
                            <a:srgbClr val="FF0000"/>
                          </a:solidFill>
                          <a:latin typeface="+mn-lt"/>
                          <a:ea typeface="+mn-ea"/>
                          <a:cs typeface="+mn-cs"/>
                        </a:rPr>
                        <a:t>путем уведомления </a:t>
                      </a:r>
                      <a:r>
                        <a:rPr lang="ru-RU" sz="1600" b="0" i="0" u="none" strike="noStrike" kern="1200" baseline="0" dirty="0">
                          <a:solidFill>
                            <a:schemeClr val="lt1"/>
                          </a:solidFill>
                          <a:latin typeface="+mn-lt"/>
                          <a:ea typeface="+mn-ea"/>
                          <a:cs typeface="+mn-cs"/>
                        </a:rPr>
                        <a:t>другой стороны об отказе от договора (исполнения договора). </a:t>
                      </a:r>
                    </a:p>
                    <a:p>
                      <a:pPr algn="just"/>
                      <a:r>
                        <a:rPr lang="ru-RU" sz="1600" b="0" i="0" u="none" strike="noStrike" kern="1200" baseline="0" dirty="0">
                          <a:solidFill>
                            <a:schemeClr val="lt1"/>
                          </a:solidFill>
                          <a:latin typeface="+mn-lt"/>
                          <a:ea typeface="+mn-ea"/>
                          <a:cs typeface="+mn-cs"/>
                        </a:rPr>
                        <a:t>          Договор прекращается </a:t>
                      </a:r>
                      <a:r>
                        <a:rPr lang="ru-RU" sz="1600" b="1" i="0" u="none" strike="noStrike" kern="1200" baseline="0" dirty="0">
                          <a:solidFill>
                            <a:srgbClr val="FF0000"/>
                          </a:solidFill>
                          <a:latin typeface="+mn-lt"/>
                          <a:ea typeface="+mn-ea"/>
                          <a:cs typeface="+mn-cs"/>
                        </a:rPr>
                        <a:t>с момента получения </a:t>
                      </a:r>
                      <a:r>
                        <a:rPr lang="ru-RU" sz="1600" b="0" i="0" u="none" strike="noStrike" kern="1200" baseline="0" dirty="0">
                          <a:solidFill>
                            <a:schemeClr val="lt1"/>
                          </a:solidFill>
                          <a:latin typeface="+mn-lt"/>
                          <a:ea typeface="+mn-ea"/>
                          <a:cs typeface="+mn-cs"/>
                        </a:rPr>
                        <a:t>данного уведомления, если иное не предусмотрено ГК РФ, другими законами, иными правовыми актами или договором.</a:t>
                      </a:r>
                    </a:p>
                    <a:p>
                      <a:pPr algn="just"/>
                      <a:endParaRPr lang="ru-RU" sz="1600" b="0" i="0" u="none" strike="noStrike" kern="1200" baseline="0" dirty="0">
                        <a:solidFill>
                          <a:schemeClr val="lt1"/>
                        </a:solidFill>
                        <a:latin typeface="+mn-lt"/>
                        <a:ea typeface="+mn-ea"/>
                        <a:cs typeface="+mn-cs"/>
                      </a:endParaRPr>
                    </a:p>
                    <a:p>
                      <a:pPr algn="just"/>
                      <a:r>
                        <a:rPr lang="ru-RU" sz="1600" b="0" i="0" u="none" strike="noStrike" kern="1200" baseline="0" dirty="0">
                          <a:solidFill>
                            <a:schemeClr val="lt1"/>
                          </a:solidFill>
                          <a:latin typeface="+mn-lt"/>
                          <a:ea typeface="+mn-ea"/>
                          <a:cs typeface="+mn-cs"/>
                        </a:rPr>
                        <a:t>   2. В случае одностороннего отказа от договора (исполнения договора) полностью или </a:t>
                      </a:r>
                      <a:r>
                        <a:rPr lang="ru-RU" sz="1600" b="1" i="0" u="none" strike="noStrike" kern="1200" baseline="0" dirty="0">
                          <a:solidFill>
                            <a:srgbClr val="FF0000"/>
                          </a:solidFill>
                          <a:latin typeface="+mn-lt"/>
                          <a:ea typeface="+mn-ea"/>
                          <a:cs typeface="+mn-cs"/>
                        </a:rPr>
                        <a:t>частично</a:t>
                      </a:r>
                      <a:r>
                        <a:rPr lang="ru-RU" sz="1600" b="0" i="0" u="none" strike="noStrike" kern="1200" baseline="0" dirty="0">
                          <a:solidFill>
                            <a:schemeClr val="lt1"/>
                          </a:solidFill>
                          <a:latin typeface="+mn-lt"/>
                          <a:ea typeface="+mn-ea"/>
                          <a:cs typeface="+mn-cs"/>
                        </a:rPr>
                        <a:t>, если такой отказ допускается, договор считается расторгнутым или измененным.</a:t>
                      </a:r>
                    </a:p>
                    <a:p>
                      <a:pPr algn="just"/>
                      <a:endParaRPr lang="ru-RU" sz="1600" b="0" i="0" u="none" strike="noStrike" kern="1200" baseline="0" dirty="0">
                        <a:solidFill>
                          <a:schemeClr val="lt1"/>
                        </a:solidFill>
                        <a:latin typeface="+mn-lt"/>
                        <a:ea typeface="+mn-ea"/>
                        <a:cs typeface="+mn-cs"/>
                      </a:endParaRPr>
                    </a:p>
                    <a:p>
                      <a:pPr algn="just"/>
                      <a:r>
                        <a:rPr lang="ru-RU" sz="1600" b="0" i="0" u="none" strike="noStrike" kern="1200" baseline="0" dirty="0">
                          <a:solidFill>
                            <a:schemeClr val="lt1"/>
                          </a:solidFill>
                          <a:latin typeface="+mn-lt"/>
                          <a:ea typeface="+mn-ea"/>
                          <a:cs typeface="+mn-cs"/>
                        </a:rPr>
                        <a:t>    3. В случае отсутствия у одной из сторон договора лицензии на осуществление деятельности или членства в саморегулируемой организации, необходимых для исполнения обязательства по договору, другая сторона </a:t>
                      </a:r>
                      <a:r>
                        <a:rPr lang="ru-RU" sz="1600" b="1" i="0" u="none" strike="noStrike" kern="1200" baseline="0" dirty="0">
                          <a:solidFill>
                            <a:srgbClr val="FF0000"/>
                          </a:solidFill>
                          <a:latin typeface="+mn-lt"/>
                          <a:ea typeface="+mn-ea"/>
                          <a:cs typeface="+mn-cs"/>
                        </a:rPr>
                        <a:t>вправе отказаться от договора (исполнения договора) и потребовать возмещения убытков.</a:t>
                      </a:r>
                    </a:p>
                    <a:p>
                      <a:pPr algn="just"/>
                      <a:r>
                        <a:rPr lang="ru-RU" sz="1600" b="0" i="0" u="none" strike="noStrike" kern="1200" baseline="0" dirty="0">
                          <a:solidFill>
                            <a:schemeClr val="tx1"/>
                          </a:solidFill>
                          <a:latin typeface="+mn-lt"/>
                          <a:ea typeface="+mn-ea"/>
                          <a:cs typeface="+mn-cs"/>
                        </a:rPr>
                        <a:t>  </a:t>
                      </a:r>
                    </a:p>
                  </a:txBody>
                  <a:tcPr marL="180000" marR="180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tc>
                  <a:txBody>
                    <a:bodyPr/>
                    <a:lstStyle/>
                    <a:p>
                      <a:pPr algn="ctr"/>
                      <a:r>
                        <a:rPr lang="ru-RU" sz="1500" dirty="0">
                          <a:solidFill>
                            <a:schemeClr val="accent6">
                              <a:lumMod val="50000"/>
                            </a:schemeClr>
                          </a:solidFill>
                        </a:rPr>
                        <a:t>Введена форма отказа от договора – </a:t>
                      </a:r>
                      <a:r>
                        <a:rPr lang="ru-RU" sz="1500" u="sng" dirty="0">
                          <a:solidFill>
                            <a:schemeClr val="accent6">
                              <a:lumMod val="50000"/>
                            </a:schemeClr>
                          </a:solidFill>
                        </a:rPr>
                        <a:t>уведомление</a:t>
                      </a:r>
                      <a:r>
                        <a:rPr lang="ru-RU" sz="1500" dirty="0">
                          <a:solidFill>
                            <a:schemeClr val="accent6">
                              <a:lumMod val="50000"/>
                            </a:schemeClr>
                          </a:solidFill>
                        </a:rPr>
                        <a:t>.</a:t>
                      </a:r>
                    </a:p>
                    <a:p>
                      <a:pPr algn="just"/>
                      <a:endParaRPr lang="ru-RU" sz="1500" dirty="0">
                        <a:solidFill>
                          <a:schemeClr val="accent6">
                            <a:lumMod val="50000"/>
                          </a:schemeClr>
                        </a:solidFill>
                      </a:endParaRPr>
                    </a:p>
                    <a:p>
                      <a:pPr algn="ctr"/>
                      <a:r>
                        <a:rPr lang="ru-RU" sz="1500" dirty="0">
                          <a:solidFill>
                            <a:schemeClr val="accent6">
                              <a:lumMod val="50000"/>
                            </a:schemeClr>
                          </a:solidFill>
                        </a:rPr>
                        <a:t>Ст. 165.1 ГК РФ: </a:t>
                      </a:r>
                    </a:p>
                    <a:p>
                      <a:pPr algn="just"/>
                      <a:r>
                        <a:rPr lang="ru-RU" sz="1500" b="0" i="0" u="none" strike="noStrike" kern="1200" baseline="0" dirty="0">
                          <a:solidFill>
                            <a:schemeClr val="accent6">
                              <a:lumMod val="50000"/>
                            </a:schemeClr>
                          </a:solidFill>
                          <a:latin typeface="+mn-lt"/>
                          <a:ea typeface="+mn-ea"/>
                          <a:cs typeface="+mn-cs"/>
                        </a:rPr>
                        <a:t> Заявления, уведомления, извещения, требования или иные юридически значимые сообщения, с которыми закон или сделка связывает гражданско-правовые последствия для другого лица, влекут для этого лица такие последствия с момента доставки соответствующего сообщения ему или его представителю.</a:t>
                      </a:r>
                    </a:p>
                  </a:txBody>
                  <a:tcPr marL="180000" marR="180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tcPr>
                </a:tc>
                <a:extLst>
                  <a:ext uri="{0D108BD9-81ED-4DB2-BD59-A6C34878D82A}">
                    <a16:rowId xmlns:a16="http://schemas.microsoft.com/office/drawing/2014/main" xmlns="" val="10000"/>
                  </a:ext>
                </a:extLst>
              </a:tr>
            </a:tbl>
          </a:graphicData>
        </a:graphic>
      </p:graphicFrame>
    </p:spTree>
    <p:extLst>
      <p:ext uri="{BB962C8B-B14F-4D97-AF65-F5344CB8AC3E}">
        <p14:creationId xmlns:p14="http://schemas.microsoft.com/office/powerpoint/2010/main" val="266459411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404664"/>
            <a:ext cx="7128792" cy="1080120"/>
          </a:xfrm>
          <a:solidFill>
            <a:schemeClr val="accent1">
              <a:lumMod val="50000"/>
            </a:schemeClr>
          </a:solidFill>
          <a:ln w="38100" cmpd="sng">
            <a:solidFill>
              <a:schemeClr val="tx2"/>
            </a:solidFill>
            <a:prstDash val="solid"/>
          </a:ln>
          <a:scene3d>
            <a:camera prst="orthographicFront"/>
            <a:lightRig rig="threePt" dir="t"/>
          </a:scene3d>
          <a:sp3d>
            <a:bevelT w="120650" prst="convex"/>
          </a:sp3d>
        </p:spPr>
        <p:txBody>
          <a:bodyPr>
            <a:noAutofit/>
          </a:body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000" b="1" dirty="0"/>
              <a:t>Статья 450.1 ГК РФ. </a:t>
            </a:r>
            <a:br>
              <a:rPr lang="ru-RU" sz="2000" b="1" dirty="0"/>
            </a:br>
            <a:r>
              <a:rPr lang="ru-RU" sz="2000" b="1" dirty="0"/>
              <a:t>Отказ от договора (исполнения договора) или от осуществления прав по договору.</a:t>
            </a:r>
          </a:p>
        </p:txBody>
      </p:sp>
      <p:sp>
        <p:nvSpPr>
          <p:cNvPr id="4" name="TextBox 3"/>
          <p:cNvSpPr txBox="1"/>
          <p:nvPr/>
        </p:nvSpPr>
        <p:spPr>
          <a:xfrm>
            <a:off x="8502879" y="548680"/>
            <a:ext cx="641121" cy="861774"/>
          </a:xfrm>
          <a:prstGeom prst="rect">
            <a:avLst/>
          </a:prstGeom>
          <a:noFill/>
        </p:spPr>
        <p:txBody>
          <a:bodyPr wrap="none" rtlCol="0">
            <a:spAutoFit/>
          </a:bodyPr>
          <a:lstStyle/>
          <a:p>
            <a:r>
              <a:rPr lang="ru-RU" sz="3200" b="1" dirty="0">
                <a:solidFill>
                  <a:srgbClr val="40464F"/>
                </a:solidFill>
              </a:rPr>
              <a:t>54</a:t>
            </a:r>
          </a:p>
          <a:p>
            <a:endParaRPr lang="ru-RU" dirty="0"/>
          </a:p>
        </p:txBody>
      </p:sp>
      <p:sp>
        <p:nvSpPr>
          <p:cNvPr id="6" name="TextBox 5"/>
          <p:cNvSpPr txBox="1"/>
          <p:nvPr/>
        </p:nvSpPr>
        <p:spPr>
          <a:xfrm>
            <a:off x="251520" y="2132856"/>
            <a:ext cx="8640961" cy="369332"/>
          </a:xfrm>
          <a:prstGeom prst="rect">
            <a:avLst/>
          </a:prstGeom>
          <a:noFill/>
        </p:spPr>
        <p:txBody>
          <a:bodyPr wrap="square" rtlCol="0">
            <a:spAutoFit/>
          </a:bodyPr>
          <a:lstStyle/>
          <a:p>
            <a:pPr algn="just"/>
            <a:r>
              <a:rPr lang="ru-RU" dirty="0"/>
              <a:t>	</a:t>
            </a:r>
            <a:endParaRPr lang="ru-RU" sz="2200" dirty="0"/>
          </a:p>
        </p:txBody>
      </p:sp>
      <p:graphicFrame>
        <p:nvGraphicFramePr>
          <p:cNvPr id="7" name="Таблица 6"/>
          <p:cNvGraphicFramePr>
            <a:graphicFrameLocks noGrp="1"/>
          </p:cNvGraphicFramePr>
          <p:nvPr>
            <p:extLst>
              <p:ext uri="{D42A27DB-BD31-4B8C-83A1-F6EECF244321}">
                <p14:modId xmlns:p14="http://schemas.microsoft.com/office/powerpoint/2010/main" val="1141969809"/>
              </p:ext>
            </p:extLst>
          </p:nvPr>
        </p:nvGraphicFramePr>
        <p:xfrm>
          <a:off x="395536" y="1844823"/>
          <a:ext cx="8424936" cy="4480560"/>
        </p:xfrm>
        <a:graphic>
          <a:graphicData uri="http://schemas.openxmlformats.org/drawingml/2006/table">
            <a:tbl>
              <a:tblPr firstRow="1" bandRow="1" bandCol="1">
                <a:tableStyleId>{5C22544A-7EE6-4342-B048-85BDC9FD1C3A}</a:tableStyleId>
              </a:tblPr>
              <a:tblGrid>
                <a:gridCol w="7920880">
                  <a:extLst>
                    <a:ext uri="{9D8B030D-6E8A-4147-A177-3AD203B41FA5}">
                      <a16:colId xmlns:a16="http://schemas.microsoft.com/office/drawing/2014/main" xmlns="" val="20000"/>
                    </a:ext>
                  </a:extLst>
                </a:gridCol>
                <a:gridCol w="504056">
                  <a:extLst>
                    <a:ext uri="{9D8B030D-6E8A-4147-A177-3AD203B41FA5}">
                      <a16:colId xmlns:a16="http://schemas.microsoft.com/office/drawing/2014/main" xmlns="" val="20001"/>
                    </a:ext>
                  </a:extLst>
                </a:gridCol>
              </a:tblGrid>
              <a:tr h="3361184">
                <a:tc>
                  <a:txBody>
                    <a:bodyPr/>
                    <a:lstStyle/>
                    <a:p>
                      <a:pPr algn="just"/>
                      <a:r>
                        <a:rPr lang="ru-RU" sz="1600" b="0" i="0" u="none" strike="noStrike" kern="1200" baseline="0" dirty="0">
                          <a:solidFill>
                            <a:schemeClr val="tx1"/>
                          </a:solidFill>
                          <a:latin typeface="+mn-lt"/>
                          <a:ea typeface="+mn-ea"/>
                          <a:cs typeface="+mn-cs"/>
                        </a:rPr>
                        <a:t>      </a:t>
                      </a:r>
                      <a:r>
                        <a:rPr lang="ru-RU" sz="1600" b="0" i="0" u="none" strike="noStrike" kern="1200" baseline="0" dirty="0">
                          <a:solidFill>
                            <a:schemeClr val="lt1"/>
                          </a:solidFill>
                          <a:latin typeface="+mn-lt"/>
                          <a:ea typeface="+mn-ea"/>
                          <a:cs typeface="+mn-cs"/>
                        </a:rPr>
                        <a:t>4. Сторона, которой предоставлено право на отказ от договора (исполнения договора), должна при осуществлении этого права действовать </a:t>
                      </a:r>
                      <a:r>
                        <a:rPr lang="ru-RU" sz="1600" b="1" i="0" u="none" strike="noStrike" kern="1200" baseline="0" dirty="0">
                          <a:solidFill>
                            <a:srgbClr val="FF0000"/>
                          </a:solidFill>
                          <a:latin typeface="+mn-lt"/>
                          <a:ea typeface="+mn-ea"/>
                          <a:cs typeface="+mn-cs"/>
                        </a:rPr>
                        <a:t>добросовестно и разумно. </a:t>
                      </a:r>
                    </a:p>
                    <a:p>
                      <a:pPr algn="just"/>
                      <a:r>
                        <a:rPr lang="ru-RU" sz="1600" b="0" i="0" u="none" strike="noStrike" kern="1200" baseline="0" dirty="0">
                          <a:solidFill>
                            <a:schemeClr val="lt1"/>
                          </a:solidFill>
                          <a:latin typeface="+mn-lt"/>
                          <a:ea typeface="+mn-ea"/>
                          <a:cs typeface="+mn-cs"/>
                        </a:rPr>
                        <a:t>         5. В случаях, если при наличии оснований для отказа от договора (исполнения договора) сторона, имеющая право на такой отказ, подтверждает действие договора, в том числе путем принятия от другой стороны предложенного последней исполнения обязательства, </a:t>
                      </a:r>
                      <a:r>
                        <a:rPr lang="ru-RU" sz="1600" b="1" i="0" u="none" strike="noStrike" kern="1200" baseline="0" dirty="0">
                          <a:solidFill>
                            <a:srgbClr val="FF0000"/>
                          </a:solidFill>
                          <a:latin typeface="+mn-lt"/>
                          <a:ea typeface="+mn-ea"/>
                          <a:cs typeface="+mn-cs"/>
                        </a:rPr>
                        <a:t>последующий отказ по тем же основаниям не допускается.</a:t>
                      </a:r>
                    </a:p>
                    <a:p>
                      <a:pPr algn="just"/>
                      <a:r>
                        <a:rPr lang="ru-RU" sz="1600" b="0" i="0" u="none" strike="noStrike" kern="1200" baseline="0" dirty="0">
                          <a:solidFill>
                            <a:schemeClr val="lt1"/>
                          </a:solidFill>
                          <a:latin typeface="+mn-lt"/>
                          <a:ea typeface="+mn-ea"/>
                          <a:cs typeface="+mn-cs"/>
                        </a:rPr>
                        <a:t>           6. Если иное не предусмотрено ГК РФ , другими законами, иными правовыми актами или договором, в случаях, когда сторона, </a:t>
                      </a:r>
                      <a:r>
                        <a:rPr lang="ru-RU" sz="1600" b="1" i="0" u="none" strike="noStrike" kern="1200" baseline="0" dirty="0">
                          <a:solidFill>
                            <a:srgbClr val="FF0000"/>
                          </a:solidFill>
                          <a:latin typeface="+mn-lt"/>
                          <a:ea typeface="+mn-ea"/>
                          <a:cs typeface="+mn-cs"/>
                        </a:rPr>
                        <a:t>осуществляющая предпринимательскую деятельность</a:t>
                      </a:r>
                      <a:r>
                        <a:rPr lang="ru-RU" sz="1600" b="0" i="0" u="none" strike="noStrike" kern="1200" baseline="0" dirty="0">
                          <a:solidFill>
                            <a:schemeClr val="lt1"/>
                          </a:solidFill>
                          <a:latin typeface="+mn-lt"/>
                          <a:ea typeface="+mn-ea"/>
                          <a:cs typeface="+mn-cs"/>
                        </a:rPr>
                        <a:t>, при наступлении обстоятельств, предусмотренных ГК РФ, другими законами, иными правовыми актами или договором и служащих основанием для осуществления определенного права по договору, </a:t>
                      </a:r>
                      <a:r>
                        <a:rPr lang="ru-RU" sz="1600" b="1" i="0" u="none" strike="noStrike" kern="1200" baseline="0" dirty="0">
                          <a:solidFill>
                            <a:srgbClr val="FF0000"/>
                          </a:solidFill>
                          <a:latin typeface="+mn-lt"/>
                          <a:ea typeface="+mn-ea"/>
                          <a:cs typeface="+mn-cs"/>
                        </a:rPr>
                        <a:t>заявляет отказ от осуществления этого права, в последующем осуществление этого права по тем же основаниям не допускается, за исключением случаев, когда аналогичные обстоятельства наступили вновь.</a:t>
                      </a:r>
                    </a:p>
                    <a:p>
                      <a:pPr algn="just"/>
                      <a:endParaRPr lang="ru-RU" sz="1600" b="0" i="0" u="none" strike="noStrike" kern="1200" baseline="0" dirty="0">
                        <a:solidFill>
                          <a:srgbClr val="FF0000"/>
                        </a:solidFill>
                        <a:latin typeface="+mn-lt"/>
                        <a:ea typeface="+mn-ea"/>
                        <a:cs typeface="+mn-cs"/>
                      </a:endParaRPr>
                    </a:p>
                  </a:txBody>
                  <a:tcPr marL="180000" marR="180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tc>
                  <a:txBody>
                    <a:bodyPr/>
                    <a:lstStyle/>
                    <a:p>
                      <a:r>
                        <a:rPr lang="ru-RU" sz="1600" dirty="0"/>
                        <a:t>  </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tcPr>
                </a:tc>
                <a:extLst>
                  <a:ext uri="{0D108BD9-81ED-4DB2-BD59-A6C34878D82A}">
                    <a16:rowId xmlns:a16="http://schemas.microsoft.com/office/drawing/2014/main" xmlns="" val="10000"/>
                  </a:ext>
                </a:extLst>
              </a:tr>
            </a:tbl>
          </a:graphicData>
        </a:graphic>
      </p:graphicFrame>
    </p:spTree>
    <p:extLst>
      <p:ext uri="{BB962C8B-B14F-4D97-AF65-F5344CB8AC3E}">
        <p14:creationId xmlns:p14="http://schemas.microsoft.com/office/powerpoint/2010/main" val="178349441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404664"/>
            <a:ext cx="7128792" cy="1080120"/>
          </a:xfrm>
          <a:solidFill>
            <a:schemeClr val="accent1">
              <a:lumMod val="50000"/>
            </a:schemeClr>
          </a:solidFill>
          <a:ln w="38100" cmpd="sng">
            <a:solidFill>
              <a:schemeClr val="tx2"/>
            </a:solidFill>
            <a:prstDash val="solid"/>
          </a:ln>
          <a:scene3d>
            <a:camera prst="orthographicFront"/>
            <a:lightRig rig="threePt" dir="t"/>
          </a:scene3d>
          <a:sp3d>
            <a:bevelT w="120650" prst="convex"/>
          </a:sp3d>
        </p:spPr>
        <p:txBody>
          <a:bodyPr>
            <a:noAutofit/>
          </a:body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000" b="1" dirty="0"/>
              <a:t>Статья 453 ГК РФ. </a:t>
            </a:r>
            <a:br>
              <a:rPr lang="ru-RU" sz="2000" b="1" dirty="0"/>
            </a:br>
            <a:r>
              <a:rPr lang="ru-RU" sz="2000" b="1" dirty="0"/>
              <a:t>Последствия изменения и расторжения договора.</a:t>
            </a:r>
            <a:br>
              <a:rPr lang="ru-RU" sz="2000" b="1" dirty="0"/>
            </a:br>
            <a:endParaRPr lang="ru-RU" sz="2000" b="1" dirty="0"/>
          </a:p>
        </p:txBody>
      </p:sp>
      <p:sp>
        <p:nvSpPr>
          <p:cNvPr id="4" name="TextBox 3"/>
          <p:cNvSpPr txBox="1"/>
          <p:nvPr/>
        </p:nvSpPr>
        <p:spPr>
          <a:xfrm>
            <a:off x="8532440" y="548680"/>
            <a:ext cx="641121" cy="861774"/>
          </a:xfrm>
          <a:prstGeom prst="rect">
            <a:avLst/>
          </a:prstGeom>
          <a:noFill/>
        </p:spPr>
        <p:txBody>
          <a:bodyPr wrap="none" rtlCol="0">
            <a:spAutoFit/>
          </a:bodyPr>
          <a:lstStyle/>
          <a:p>
            <a:r>
              <a:rPr lang="ru-RU" sz="3200" b="1" dirty="0">
                <a:solidFill>
                  <a:srgbClr val="40464F"/>
                </a:solidFill>
              </a:rPr>
              <a:t>55</a:t>
            </a:r>
          </a:p>
          <a:p>
            <a:endParaRPr lang="ru-RU" dirty="0"/>
          </a:p>
        </p:txBody>
      </p:sp>
      <p:sp>
        <p:nvSpPr>
          <p:cNvPr id="6" name="TextBox 5"/>
          <p:cNvSpPr txBox="1"/>
          <p:nvPr/>
        </p:nvSpPr>
        <p:spPr>
          <a:xfrm>
            <a:off x="251520" y="2132856"/>
            <a:ext cx="8640961" cy="369332"/>
          </a:xfrm>
          <a:prstGeom prst="rect">
            <a:avLst/>
          </a:prstGeom>
          <a:noFill/>
        </p:spPr>
        <p:txBody>
          <a:bodyPr wrap="square" rtlCol="0">
            <a:spAutoFit/>
          </a:bodyPr>
          <a:lstStyle/>
          <a:p>
            <a:pPr algn="just"/>
            <a:r>
              <a:rPr lang="ru-RU" dirty="0"/>
              <a:t>	</a:t>
            </a:r>
            <a:endParaRPr lang="ru-RU" sz="2200" dirty="0"/>
          </a:p>
        </p:txBody>
      </p:sp>
      <p:graphicFrame>
        <p:nvGraphicFramePr>
          <p:cNvPr id="7" name="Таблица 6"/>
          <p:cNvGraphicFramePr>
            <a:graphicFrameLocks noGrp="1"/>
          </p:cNvGraphicFramePr>
          <p:nvPr>
            <p:extLst>
              <p:ext uri="{D42A27DB-BD31-4B8C-83A1-F6EECF244321}">
                <p14:modId xmlns:p14="http://schemas.microsoft.com/office/powerpoint/2010/main" val="2009653063"/>
              </p:ext>
            </p:extLst>
          </p:nvPr>
        </p:nvGraphicFramePr>
        <p:xfrm>
          <a:off x="395536" y="1844823"/>
          <a:ext cx="8424936" cy="4236720"/>
        </p:xfrm>
        <a:graphic>
          <a:graphicData uri="http://schemas.openxmlformats.org/drawingml/2006/table">
            <a:tbl>
              <a:tblPr firstRow="1" bandRow="1" bandCol="1">
                <a:tableStyleId>{5C22544A-7EE6-4342-B048-85BDC9FD1C3A}</a:tableStyleId>
              </a:tblPr>
              <a:tblGrid>
                <a:gridCol w="7920880">
                  <a:extLst>
                    <a:ext uri="{9D8B030D-6E8A-4147-A177-3AD203B41FA5}">
                      <a16:colId xmlns:a16="http://schemas.microsoft.com/office/drawing/2014/main" xmlns="" val="20000"/>
                    </a:ext>
                  </a:extLst>
                </a:gridCol>
                <a:gridCol w="504056">
                  <a:extLst>
                    <a:ext uri="{9D8B030D-6E8A-4147-A177-3AD203B41FA5}">
                      <a16:colId xmlns:a16="http://schemas.microsoft.com/office/drawing/2014/main" xmlns="" val="20001"/>
                    </a:ext>
                  </a:extLst>
                </a:gridCol>
              </a:tblGrid>
              <a:tr h="3361184">
                <a:tc>
                  <a:txBody>
                    <a:bodyPr/>
                    <a:lstStyle/>
                    <a:p>
                      <a:pPr algn="just"/>
                      <a:r>
                        <a:rPr lang="ru-RU" sz="1600" b="0" i="0" u="none" strike="noStrike" kern="1200" baseline="0" dirty="0">
                          <a:solidFill>
                            <a:schemeClr val="lt1"/>
                          </a:solidFill>
                          <a:latin typeface="+mn-lt"/>
                          <a:ea typeface="+mn-ea"/>
                          <a:cs typeface="+mn-cs"/>
                        </a:rPr>
                        <a:t>    1. При изменении договора обязательства сторон сохраняются в измененном виде.</a:t>
                      </a:r>
                    </a:p>
                    <a:p>
                      <a:pPr algn="just"/>
                      <a:r>
                        <a:rPr lang="ru-RU" sz="1600" b="0" i="0" u="none" strike="noStrike" kern="1200" baseline="0" dirty="0">
                          <a:solidFill>
                            <a:schemeClr val="lt1"/>
                          </a:solidFill>
                          <a:latin typeface="+mn-lt"/>
                          <a:ea typeface="+mn-ea"/>
                          <a:cs typeface="+mn-cs"/>
                        </a:rPr>
                        <a:t>           2. При расторжении договора обязательства сторон прекращаются, </a:t>
                      </a:r>
                      <a:r>
                        <a:rPr lang="ru-RU" sz="1600" b="1" i="0" u="none" strike="noStrike" kern="1200" baseline="0" dirty="0">
                          <a:solidFill>
                            <a:srgbClr val="FF0000"/>
                          </a:solidFill>
                          <a:latin typeface="+mn-lt"/>
                          <a:ea typeface="+mn-ea"/>
                          <a:cs typeface="+mn-cs"/>
                        </a:rPr>
                        <a:t>если иное не предусмотрено</a:t>
                      </a:r>
                      <a:r>
                        <a:rPr lang="ru-RU" sz="1600" b="0" i="0" u="none" strike="noStrike" kern="1200" baseline="0" dirty="0">
                          <a:solidFill>
                            <a:schemeClr val="lt1"/>
                          </a:solidFill>
                          <a:latin typeface="+mn-lt"/>
                          <a:ea typeface="+mn-ea"/>
                          <a:cs typeface="+mn-cs"/>
                        </a:rPr>
                        <a:t> законом, договором или не вытекает из существа обязательства.</a:t>
                      </a:r>
                    </a:p>
                    <a:p>
                      <a:pPr algn="just"/>
                      <a:r>
                        <a:rPr lang="ru-RU" sz="1600" b="0" i="0" u="none" strike="noStrike" kern="1200" baseline="0" dirty="0">
                          <a:solidFill>
                            <a:srgbClr val="FF0000"/>
                          </a:solidFill>
                          <a:latin typeface="+mn-lt"/>
                          <a:ea typeface="+mn-ea"/>
                          <a:cs typeface="+mn-cs"/>
                        </a:rPr>
                        <a:t>     </a:t>
                      </a:r>
                      <a:r>
                        <a:rPr lang="ru-RU" sz="1600" b="0" i="0" u="none" strike="noStrike" kern="1200" baseline="0" dirty="0">
                          <a:solidFill>
                            <a:schemeClr val="lt1"/>
                          </a:solidFill>
                          <a:latin typeface="+mn-lt"/>
                          <a:ea typeface="+mn-ea"/>
                          <a:cs typeface="+mn-cs"/>
                        </a:rPr>
                        <a:t>4. Стороны </a:t>
                      </a:r>
                      <a:r>
                        <a:rPr lang="ru-RU" sz="1600" b="1" i="0" u="none" strike="noStrike" kern="1200" baseline="0" dirty="0">
                          <a:solidFill>
                            <a:srgbClr val="FF0000"/>
                          </a:solidFill>
                          <a:latin typeface="+mn-lt"/>
                          <a:ea typeface="+mn-ea"/>
                          <a:cs typeface="+mn-cs"/>
                        </a:rPr>
                        <a:t>не вправе требовать возвращения того, что было исполнено ими по обязательству до момента изменения или расторжения договора</a:t>
                      </a:r>
                      <a:r>
                        <a:rPr lang="ru-RU" sz="1600" b="0" i="0" u="none" strike="noStrike" kern="1200" baseline="0" dirty="0">
                          <a:solidFill>
                            <a:schemeClr val="lt1"/>
                          </a:solidFill>
                          <a:latin typeface="+mn-lt"/>
                          <a:ea typeface="+mn-ea"/>
                          <a:cs typeface="+mn-cs"/>
                        </a:rPr>
                        <a:t>, если иное не установлено законом или соглашением сторон.</a:t>
                      </a:r>
                    </a:p>
                    <a:p>
                      <a:pPr algn="just"/>
                      <a:r>
                        <a:rPr lang="ru-RU" sz="1600" b="0" i="0" u="none" strike="noStrike" kern="1200" baseline="0" dirty="0">
                          <a:solidFill>
                            <a:schemeClr val="lt1"/>
                          </a:solidFill>
                          <a:latin typeface="+mn-lt"/>
                          <a:ea typeface="+mn-ea"/>
                          <a:cs typeface="+mn-cs"/>
                        </a:rPr>
                        <a:t>     В случае, когда до расторжения или изменения договора одна из сторон, получив от другой стороны исполнение обязательства по договору, не исполнила свое обязательство либо предоставила другой стороне неравноценное исполнение, к отношениям сторон применяются правила об обязательствах вследствие неосновательного обогащения, если иное не предусмотрено законом или договором либо не вытекает из существа обязательства.</a:t>
                      </a:r>
                    </a:p>
                    <a:p>
                      <a:pPr algn="just"/>
                      <a:endParaRPr lang="ru-RU" sz="1600" b="0" i="0" u="none" strike="noStrike" kern="1200" baseline="0" dirty="0">
                        <a:solidFill>
                          <a:srgbClr val="FF0000"/>
                        </a:solidFill>
                        <a:latin typeface="+mn-lt"/>
                        <a:ea typeface="+mn-ea"/>
                        <a:cs typeface="+mn-cs"/>
                      </a:endParaRPr>
                    </a:p>
                  </a:txBody>
                  <a:tcPr marL="180000" marR="180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tc>
                  <a:txBody>
                    <a:bodyPr/>
                    <a:lstStyle/>
                    <a:p>
                      <a:r>
                        <a:rPr lang="ru-RU" sz="1600" dirty="0"/>
                        <a:t>  </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tcPr>
                </a:tc>
                <a:extLst>
                  <a:ext uri="{0D108BD9-81ED-4DB2-BD59-A6C34878D82A}">
                    <a16:rowId xmlns:a16="http://schemas.microsoft.com/office/drawing/2014/main" xmlns="" val="10000"/>
                  </a:ext>
                </a:extLst>
              </a:tr>
            </a:tbl>
          </a:graphicData>
        </a:graphic>
      </p:graphicFrame>
    </p:spTree>
    <p:extLst>
      <p:ext uri="{BB962C8B-B14F-4D97-AF65-F5344CB8AC3E}">
        <p14:creationId xmlns:p14="http://schemas.microsoft.com/office/powerpoint/2010/main" val="120884850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115888"/>
            <a:ext cx="8229600" cy="1371600"/>
          </a:xfrm>
        </p:spPr>
        <p:txBody>
          <a:bodyPr>
            <a:normAutofit/>
          </a:bodyPr>
          <a:lstStyle/>
          <a:p>
            <a:pPr algn="ctr">
              <a:defRPr/>
            </a:pPr>
            <a:r>
              <a:rPr lang="ru-RU" sz="2200" b="1" dirty="0"/>
              <a:t>Договорные оговорки, адаптирующие договор к существенно изменившимся обстоятельствам</a:t>
            </a:r>
            <a:br>
              <a:rPr lang="ru-RU" sz="2200" b="1" dirty="0"/>
            </a:br>
            <a:r>
              <a:rPr lang="ru-RU" sz="1800" dirty="0"/>
              <a:t>(по рекомендациям МТП)</a:t>
            </a:r>
            <a:br>
              <a:rPr lang="ru-RU" sz="1800" dirty="0"/>
            </a:br>
            <a:endParaRPr lang="ru-RU" sz="1800" dirty="0"/>
          </a:p>
        </p:txBody>
      </p:sp>
      <p:sp>
        <p:nvSpPr>
          <p:cNvPr id="3" name="AutoShape 6"/>
          <p:cNvSpPr>
            <a:spLocks noChangeArrowheads="1"/>
          </p:cNvSpPr>
          <p:nvPr/>
        </p:nvSpPr>
        <p:spPr bwMode="auto">
          <a:xfrm>
            <a:off x="323528" y="2996952"/>
            <a:ext cx="2447925" cy="12239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b="1" u="sng" dirty="0">
                <a:solidFill>
                  <a:srgbClr val="FF8600"/>
                </a:solidFill>
                <a:latin typeface="+mn-lt"/>
              </a:rPr>
              <a:t>Оговорки о </a:t>
            </a:r>
          </a:p>
          <a:p>
            <a:pPr algn="ctr">
              <a:defRPr/>
            </a:pPr>
            <a:r>
              <a:rPr lang="ru-RU" b="1" u="sng" dirty="0">
                <a:solidFill>
                  <a:srgbClr val="FF8600"/>
                </a:solidFill>
                <a:latin typeface="+mn-lt"/>
              </a:rPr>
              <a:t>специальных </a:t>
            </a:r>
          </a:p>
          <a:p>
            <a:pPr algn="ctr">
              <a:defRPr/>
            </a:pPr>
            <a:r>
              <a:rPr lang="ru-RU" b="1" u="sng" dirty="0">
                <a:solidFill>
                  <a:srgbClr val="FF8600"/>
                </a:solidFill>
                <a:latin typeface="+mn-lt"/>
              </a:rPr>
              <a:t>рисках</a:t>
            </a:r>
            <a:endParaRPr lang="ru-RU" dirty="0">
              <a:solidFill>
                <a:srgbClr val="FF8600"/>
              </a:solidFill>
              <a:latin typeface="+mn-lt"/>
            </a:endParaRPr>
          </a:p>
        </p:txBody>
      </p:sp>
      <p:sp>
        <p:nvSpPr>
          <p:cNvPr id="4" name="AutoShape 6"/>
          <p:cNvSpPr>
            <a:spLocks noChangeArrowheads="1"/>
          </p:cNvSpPr>
          <p:nvPr/>
        </p:nvSpPr>
        <p:spPr bwMode="auto">
          <a:xfrm>
            <a:off x="323528" y="4509120"/>
            <a:ext cx="2447925" cy="12239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b="1" u="sng" dirty="0">
                <a:solidFill>
                  <a:srgbClr val="FF8600"/>
                </a:solidFill>
                <a:latin typeface="+mn-lt"/>
              </a:rPr>
              <a:t>Адаптационные </a:t>
            </a:r>
          </a:p>
          <a:p>
            <a:pPr algn="ctr">
              <a:defRPr/>
            </a:pPr>
            <a:r>
              <a:rPr lang="ru-RU" b="1" u="sng" dirty="0">
                <a:solidFill>
                  <a:srgbClr val="FF8600"/>
                </a:solidFill>
                <a:latin typeface="+mn-lt"/>
              </a:rPr>
              <a:t>оговорки</a:t>
            </a:r>
            <a:endParaRPr lang="ru-RU" dirty="0">
              <a:solidFill>
                <a:srgbClr val="FF8600"/>
              </a:solidFill>
              <a:latin typeface="+mn-lt"/>
            </a:endParaRPr>
          </a:p>
        </p:txBody>
      </p:sp>
      <p:sp>
        <p:nvSpPr>
          <p:cNvPr id="5" name="AutoShape 6"/>
          <p:cNvSpPr>
            <a:spLocks noChangeArrowheads="1"/>
          </p:cNvSpPr>
          <p:nvPr/>
        </p:nvSpPr>
        <p:spPr bwMode="auto">
          <a:xfrm>
            <a:off x="323528" y="1484784"/>
            <a:ext cx="2447925" cy="12239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b="1" u="sng" dirty="0">
                <a:solidFill>
                  <a:srgbClr val="FF8600"/>
                </a:solidFill>
                <a:latin typeface="+mn-lt"/>
              </a:rPr>
              <a:t>Стабилизационные</a:t>
            </a:r>
          </a:p>
          <a:p>
            <a:pPr algn="ctr">
              <a:defRPr/>
            </a:pPr>
            <a:r>
              <a:rPr lang="ru-RU" b="1" u="sng" dirty="0">
                <a:solidFill>
                  <a:srgbClr val="FF8600"/>
                </a:solidFill>
                <a:latin typeface="+mn-lt"/>
              </a:rPr>
              <a:t>оговорки</a:t>
            </a:r>
            <a:endParaRPr lang="ru-RU" dirty="0">
              <a:solidFill>
                <a:srgbClr val="FF8600"/>
              </a:solidFill>
              <a:latin typeface="+mn-lt"/>
            </a:endParaRPr>
          </a:p>
        </p:txBody>
      </p:sp>
      <p:sp>
        <p:nvSpPr>
          <p:cNvPr id="7" name="AutoShape 6"/>
          <p:cNvSpPr>
            <a:spLocks noChangeArrowheads="1"/>
          </p:cNvSpPr>
          <p:nvPr/>
        </p:nvSpPr>
        <p:spPr bwMode="auto">
          <a:xfrm>
            <a:off x="3851920" y="1484784"/>
            <a:ext cx="4824413" cy="1223962"/>
          </a:xfrm>
          <a:prstGeom prst="roundRect">
            <a:avLst>
              <a:gd name="adj" fmla="val 16667"/>
            </a:avLst>
          </a:prstGeom>
          <a:solidFill>
            <a:schemeClr val="accent1">
              <a:lumMod val="50000"/>
            </a:schemeClr>
          </a:solidFill>
          <a:ln w="19050">
            <a:solidFill>
              <a:schemeClr val="tx1"/>
            </a:solidFill>
            <a:round/>
            <a:headEnd/>
            <a:tailEnd/>
          </a:ln>
          <a:effectLst/>
        </p:spPr>
        <p:txBody>
          <a:bodyPr wrap="none" anchor="ctr"/>
          <a:lstStyle/>
          <a:p>
            <a:pPr algn="ctr">
              <a:defRPr/>
            </a:pPr>
            <a:r>
              <a:rPr lang="ru-RU" dirty="0">
                <a:latin typeface="+mn-lt"/>
              </a:rPr>
              <a:t>Призваны гарантировать неизменность</a:t>
            </a:r>
          </a:p>
          <a:p>
            <a:pPr algn="ctr">
              <a:defRPr/>
            </a:pPr>
            <a:r>
              <a:rPr lang="ru-RU" dirty="0">
                <a:latin typeface="+mn-lt"/>
              </a:rPr>
              <a:t>льготной для стороны </a:t>
            </a:r>
            <a:r>
              <a:rPr lang="ru-RU" dirty="0" err="1">
                <a:latin typeface="+mn-lt"/>
              </a:rPr>
              <a:t>гос</a:t>
            </a:r>
            <a:r>
              <a:rPr lang="ru-RU" dirty="0">
                <a:latin typeface="+mn-lt"/>
              </a:rPr>
              <a:t>. политики, </a:t>
            </a:r>
          </a:p>
          <a:p>
            <a:pPr algn="ctr">
              <a:defRPr/>
            </a:pPr>
            <a:r>
              <a:rPr lang="ru-RU" dirty="0">
                <a:latin typeface="+mn-lt"/>
              </a:rPr>
              <a:t>включая налоговый режим, порядок </a:t>
            </a:r>
          </a:p>
          <a:p>
            <a:pPr algn="ctr">
              <a:defRPr/>
            </a:pPr>
            <a:r>
              <a:rPr lang="ru-RU" dirty="0">
                <a:latin typeface="+mn-lt"/>
              </a:rPr>
              <a:t>экспортно-импортных </a:t>
            </a:r>
            <a:r>
              <a:rPr lang="ru-RU" dirty="0" err="1">
                <a:latin typeface="+mn-lt"/>
              </a:rPr>
              <a:t>опрераций</a:t>
            </a:r>
            <a:r>
              <a:rPr lang="ru-RU" dirty="0">
                <a:latin typeface="+mn-lt"/>
              </a:rPr>
              <a:t> </a:t>
            </a:r>
            <a:r>
              <a:rPr lang="ru-RU" dirty="0">
                <a:latin typeface="Tahoma" pitchFamily="34" charset="0"/>
              </a:rPr>
              <a:t>и т.д.</a:t>
            </a:r>
          </a:p>
        </p:txBody>
      </p:sp>
      <p:sp>
        <p:nvSpPr>
          <p:cNvPr id="8" name="Стрелка вправо 7"/>
          <p:cNvSpPr/>
          <p:nvPr/>
        </p:nvSpPr>
        <p:spPr bwMode="auto">
          <a:xfrm>
            <a:off x="2843808" y="1916832"/>
            <a:ext cx="979487" cy="484188"/>
          </a:xfrm>
          <a:prstGeom prst="rightArrow">
            <a:avLst/>
          </a:prstGeom>
          <a:solidFill>
            <a:schemeClr val="accent1">
              <a:lumMod val="50000"/>
            </a:schemeClr>
          </a:solidFill>
          <a:ln w="38100" cap="flat" cmpd="sng" algn="ctr">
            <a:solidFill>
              <a:schemeClr val="tx1"/>
            </a:solidFill>
            <a:prstDash val="solid"/>
            <a:round/>
            <a:headEnd type="none" w="med" len="med"/>
            <a:tailEnd type="none" w="med" len="med"/>
          </a:ln>
          <a:effectLst/>
        </p:spPr>
        <p:txBody>
          <a:bodyPr/>
          <a:lstStyle/>
          <a:p>
            <a:pPr>
              <a:defRPr/>
            </a:pPr>
            <a:endParaRPr lang="ru-RU">
              <a:effectLst>
                <a:outerShdw blurRad="38100" dist="38100" dir="2700000" algn="tl">
                  <a:srgbClr val="000000">
                    <a:alpha val="43137"/>
                  </a:srgbClr>
                </a:outerShdw>
              </a:effectLst>
            </a:endParaRPr>
          </a:p>
        </p:txBody>
      </p:sp>
      <p:sp>
        <p:nvSpPr>
          <p:cNvPr id="9" name="AutoShape 6"/>
          <p:cNvSpPr>
            <a:spLocks noChangeArrowheads="1"/>
          </p:cNvSpPr>
          <p:nvPr/>
        </p:nvSpPr>
        <p:spPr bwMode="auto">
          <a:xfrm>
            <a:off x="3851920" y="2924944"/>
            <a:ext cx="4824413" cy="1223962"/>
          </a:xfrm>
          <a:prstGeom prst="roundRect">
            <a:avLst>
              <a:gd name="adj" fmla="val 16667"/>
            </a:avLst>
          </a:prstGeom>
          <a:solidFill>
            <a:schemeClr val="accent1">
              <a:lumMod val="50000"/>
            </a:schemeClr>
          </a:solidFill>
          <a:ln w="19050">
            <a:solidFill>
              <a:schemeClr val="tx1"/>
            </a:solidFill>
            <a:round/>
            <a:headEnd/>
            <a:tailEnd/>
          </a:ln>
          <a:effectLst/>
        </p:spPr>
        <p:txBody>
          <a:bodyPr wrap="none" anchor="ctr"/>
          <a:lstStyle/>
          <a:p>
            <a:pPr algn="ctr">
              <a:defRPr/>
            </a:pPr>
            <a:r>
              <a:rPr lang="ru-RU" dirty="0">
                <a:latin typeface="+mn-lt"/>
              </a:rPr>
              <a:t>Определяются конкретные обстоятельства, </a:t>
            </a:r>
          </a:p>
          <a:p>
            <a:pPr algn="ctr">
              <a:defRPr/>
            </a:pPr>
            <a:r>
              <a:rPr lang="ru-RU" dirty="0">
                <a:latin typeface="+mn-lt"/>
              </a:rPr>
              <a:t>которые могут измениться и </a:t>
            </a:r>
          </a:p>
          <a:p>
            <a:pPr algn="ctr">
              <a:defRPr/>
            </a:pPr>
            <a:r>
              <a:rPr lang="ru-RU" dirty="0">
                <a:latin typeface="+mn-lt"/>
              </a:rPr>
              <a:t>распределяются риски их наступления</a:t>
            </a:r>
          </a:p>
        </p:txBody>
      </p:sp>
      <p:sp>
        <p:nvSpPr>
          <p:cNvPr id="10" name="Стрелка вправо 9"/>
          <p:cNvSpPr/>
          <p:nvPr/>
        </p:nvSpPr>
        <p:spPr bwMode="auto">
          <a:xfrm>
            <a:off x="2843808" y="3429000"/>
            <a:ext cx="979487" cy="484188"/>
          </a:xfrm>
          <a:prstGeom prst="rightArrow">
            <a:avLst/>
          </a:prstGeom>
          <a:solidFill>
            <a:schemeClr val="accent1">
              <a:lumMod val="50000"/>
            </a:schemeClr>
          </a:solidFill>
          <a:ln w="38100" cap="flat" cmpd="sng" algn="ctr">
            <a:solidFill>
              <a:schemeClr val="tx1"/>
            </a:solidFill>
            <a:prstDash val="solid"/>
            <a:round/>
            <a:headEnd type="none" w="med" len="med"/>
            <a:tailEnd type="none" w="med" len="med"/>
          </a:ln>
          <a:effectLst/>
        </p:spPr>
        <p:txBody>
          <a:bodyPr/>
          <a:lstStyle/>
          <a:p>
            <a:pPr>
              <a:defRPr/>
            </a:pPr>
            <a:endParaRPr lang="ru-RU">
              <a:effectLst>
                <a:outerShdw blurRad="38100" dist="38100" dir="2700000" algn="tl">
                  <a:srgbClr val="000000">
                    <a:alpha val="43137"/>
                  </a:srgbClr>
                </a:outerShdw>
              </a:effectLst>
            </a:endParaRPr>
          </a:p>
        </p:txBody>
      </p:sp>
      <p:sp>
        <p:nvSpPr>
          <p:cNvPr id="11" name="AutoShape 6"/>
          <p:cNvSpPr>
            <a:spLocks noChangeArrowheads="1"/>
          </p:cNvSpPr>
          <p:nvPr/>
        </p:nvSpPr>
        <p:spPr bwMode="auto">
          <a:xfrm>
            <a:off x="3851920" y="4365104"/>
            <a:ext cx="4824413" cy="2060575"/>
          </a:xfrm>
          <a:prstGeom prst="roundRect">
            <a:avLst>
              <a:gd name="adj" fmla="val 16667"/>
            </a:avLst>
          </a:prstGeom>
          <a:solidFill>
            <a:schemeClr val="accent1">
              <a:lumMod val="50000"/>
            </a:schemeClr>
          </a:solidFill>
          <a:ln w="19050">
            <a:solidFill>
              <a:schemeClr val="tx1"/>
            </a:solidFill>
            <a:round/>
            <a:headEnd/>
            <a:tailEnd/>
          </a:ln>
          <a:effectLst/>
        </p:spPr>
        <p:txBody>
          <a:bodyPr wrap="none" anchor="ctr"/>
          <a:lstStyle/>
          <a:p>
            <a:pPr algn="ctr">
              <a:defRPr/>
            </a:pPr>
            <a:r>
              <a:rPr lang="ru-RU" dirty="0">
                <a:latin typeface="+mn-lt"/>
              </a:rPr>
              <a:t>Группа договорных условий, которые </a:t>
            </a:r>
          </a:p>
          <a:p>
            <a:pPr algn="ctr">
              <a:defRPr/>
            </a:pPr>
            <a:r>
              <a:rPr lang="ru-RU" dirty="0">
                <a:latin typeface="+mn-lt"/>
              </a:rPr>
              <a:t>приводятся в действие автоматически в </a:t>
            </a:r>
          </a:p>
          <a:p>
            <a:pPr algn="ctr">
              <a:defRPr/>
            </a:pPr>
            <a:r>
              <a:rPr lang="ru-RU" dirty="0">
                <a:latin typeface="+mn-lt"/>
              </a:rPr>
              <a:t>случае изменения обстоятельств </a:t>
            </a:r>
          </a:p>
          <a:p>
            <a:pPr algn="ctr">
              <a:defRPr/>
            </a:pPr>
            <a:r>
              <a:rPr lang="ru-RU" dirty="0">
                <a:latin typeface="+mn-lt"/>
              </a:rPr>
              <a:t>(«</a:t>
            </a:r>
            <a:r>
              <a:rPr lang="ru-RU" dirty="0" err="1">
                <a:latin typeface="+mn-lt"/>
              </a:rPr>
              <a:t>внутридоговорное</a:t>
            </a:r>
            <a:r>
              <a:rPr lang="ru-RU" dirty="0">
                <a:latin typeface="+mn-lt"/>
              </a:rPr>
              <a:t>» приведение договора </a:t>
            </a:r>
          </a:p>
          <a:p>
            <a:pPr algn="ctr">
              <a:defRPr/>
            </a:pPr>
            <a:r>
              <a:rPr lang="ru-RU" dirty="0">
                <a:latin typeface="+mn-lt"/>
              </a:rPr>
              <a:t>в соответствие с </a:t>
            </a:r>
          </a:p>
          <a:p>
            <a:pPr algn="ctr">
              <a:defRPr/>
            </a:pPr>
            <a:r>
              <a:rPr lang="ru-RU" dirty="0">
                <a:latin typeface="+mn-lt"/>
              </a:rPr>
              <a:t>изменившимися обстоятельствами</a:t>
            </a:r>
          </a:p>
        </p:txBody>
      </p:sp>
      <p:sp>
        <p:nvSpPr>
          <p:cNvPr id="12" name="Стрелка вправо 11"/>
          <p:cNvSpPr/>
          <p:nvPr/>
        </p:nvSpPr>
        <p:spPr bwMode="auto">
          <a:xfrm>
            <a:off x="2843808" y="4941168"/>
            <a:ext cx="979487" cy="484187"/>
          </a:xfrm>
          <a:prstGeom prst="rightArrow">
            <a:avLst/>
          </a:prstGeom>
          <a:solidFill>
            <a:schemeClr val="accent1">
              <a:lumMod val="50000"/>
            </a:schemeClr>
          </a:solidFill>
          <a:ln w="38100" cap="flat" cmpd="sng" algn="ctr">
            <a:solidFill>
              <a:schemeClr val="tx1"/>
            </a:solidFill>
            <a:prstDash val="solid"/>
            <a:round/>
            <a:headEnd type="none" w="med" len="med"/>
            <a:tailEnd type="none" w="med" len="med"/>
          </a:ln>
          <a:effectLst/>
        </p:spPr>
        <p:txBody>
          <a:bodyPr/>
          <a:lstStyle/>
          <a:p>
            <a:pPr>
              <a:defRPr/>
            </a:pPr>
            <a:endParaRPr lang="ru-RU">
              <a:effectLst>
                <a:outerShdw blurRad="38100" dist="38100" dir="2700000" algn="tl">
                  <a:srgbClr val="000000">
                    <a:alpha val="43137"/>
                  </a:srgbClr>
                </a:outerShdw>
              </a:effectLst>
            </a:endParaRPr>
          </a:p>
        </p:txBody>
      </p:sp>
      <p:sp>
        <p:nvSpPr>
          <p:cNvPr id="13" name="TextBox 12"/>
          <p:cNvSpPr txBox="1"/>
          <p:nvPr/>
        </p:nvSpPr>
        <p:spPr>
          <a:xfrm>
            <a:off x="8532440" y="548680"/>
            <a:ext cx="641121" cy="584776"/>
          </a:xfrm>
          <a:prstGeom prst="rect">
            <a:avLst/>
          </a:prstGeom>
          <a:noFill/>
        </p:spPr>
        <p:txBody>
          <a:bodyPr wrap="none" rtlCol="0">
            <a:spAutoFit/>
          </a:bodyPr>
          <a:lstStyle/>
          <a:p>
            <a:r>
              <a:rPr lang="ru-RU" sz="3200" b="1" dirty="0">
                <a:solidFill>
                  <a:schemeClr val="accent1">
                    <a:lumMod val="50000"/>
                  </a:schemeClr>
                </a:solidFill>
              </a:rPr>
              <a:t>56</a:t>
            </a:r>
          </a:p>
        </p:txBody>
      </p:sp>
    </p:spTree>
    <p:extLst>
      <p:ext uri="{BB962C8B-B14F-4D97-AF65-F5344CB8AC3E}">
        <p14:creationId xmlns:p14="http://schemas.microsoft.com/office/powerpoint/2010/main" val="341655847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260648"/>
            <a:ext cx="7315200" cy="1154097"/>
          </a:xfrm>
        </p:spPr>
        <p:txBody>
          <a:bodyPr>
            <a:normAutofit fontScale="90000"/>
          </a:bodyPr>
          <a:lstStyle/>
          <a:p>
            <a:pPr algn="ctr">
              <a:defRPr/>
            </a:pPr>
            <a:r>
              <a:rPr lang="ru-RU" sz="2400" b="1" dirty="0"/>
              <a:t>Договорные оговорки, адаптирующие договор к существенно изменившимся обстоятельствам</a:t>
            </a:r>
            <a:br>
              <a:rPr lang="ru-RU" sz="2400" b="1" dirty="0"/>
            </a:br>
            <a:r>
              <a:rPr lang="ru-RU" sz="2400" dirty="0"/>
              <a:t>(по рекомендациям МТП)</a:t>
            </a:r>
          </a:p>
        </p:txBody>
      </p:sp>
      <p:sp>
        <p:nvSpPr>
          <p:cNvPr id="3" name="AutoShape 6"/>
          <p:cNvSpPr>
            <a:spLocks noChangeArrowheads="1"/>
          </p:cNvSpPr>
          <p:nvPr/>
        </p:nvSpPr>
        <p:spPr bwMode="auto">
          <a:xfrm>
            <a:off x="539750" y="1916113"/>
            <a:ext cx="3168650" cy="1225550"/>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b="1" u="sng" dirty="0">
                <a:solidFill>
                  <a:schemeClr val="tx2"/>
                </a:solidFill>
                <a:latin typeface="+mn-lt"/>
                <a:cs typeface="Arial"/>
              </a:rPr>
              <a:t>Комплексные оговорки </a:t>
            </a:r>
          </a:p>
          <a:p>
            <a:pPr algn="ctr">
              <a:defRPr/>
            </a:pPr>
            <a:r>
              <a:rPr lang="ru-RU" b="1" u="sng" dirty="0">
                <a:solidFill>
                  <a:schemeClr val="tx2"/>
                </a:solidFill>
                <a:latin typeface="+mn-lt"/>
                <a:cs typeface="Arial"/>
              </a:rPr>
              <a:t>о затруднениях</a:t>
            </a:r>
            <a:endParaRPr lang="ru-RU" dirty="0">
              <a:solidFill>
                <a:schemeClr val="tx2"/>
              </a:solidFill>
              <a:latin typeface="+mn-lt"/>
              <a:cs typeface="Arial"/>
            </a:endParaRPr>
          </a:p>
        </p:txBody>
      </p:sp>
      <p:sp>
        <p:nvSpPr>
          <p:cNvPr id="4" name="AutoShape 6"/>
          <p:cNvSpPr>
            <a:spLocks noChangeArrowheads="1"/>
          </p:cNvSpPr>
          <p:nvPr/>
        </p:nvSpPr>
        <p:spPr bwMode="auto">
          <a:xfrm>
            <a:off x="4716463" y="1916113"/>
            <a:ext cx="4176712" cy="13684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n-lt"/>
                <a:cs typeface="Arial"/>
              </a:rPr>
              <a:t>Подтверждают право стороны </a:t>
            </a:r>
          </a:p>
          <a:p>
            <a:pPr algn="ctr">
              <a:defRPr/>
            </a:pPr>
            <a:r>
              <a:rPr lang="ru-RU" dirty="0">
                <a:latin typeface="+mn-lt"/>
                <a:cs typeface="Arial"/>
              </a:rPr>
              <a:t>потребовать пересмотра </a:t>
            </a:r>
          </a:p>
          <a:p>
            <a:pPr algn="ctr">
              <a:defRPr/>
            </a:pPr>
            <a:r>
              <a:rPr lang="ru-RU" dirty="0">
                <a:latin typeface="+mn-lt"/>
                <a:cs typeface="Arial"/>
              </a:rPr>
              <a:t>соглашения при </a:t>
            </a:r>
          </a:p>
          <a:p>
            <a:pPr algn="ctr">
              <a:defRPr/>
            </a:pPr>
            <a:r>
              <a:rPr lang="ru-RU" dirty="0">
                <a:latin typeface="+mn-lt"/>
                <a:cs typeface="Arial"/>
              </a:rPr>
              <a:t>наличии затруднений</a:t>
            </a:r>
          </a:p>
        </p:txBody>
      </p:sp>
      <p:sp>
        <p:nvSpPr>
          <p:cNvPr id="5" name="Стрелка вправо 4"/>
          <p:cNvSpPr/>
          <p:nvPr/>
        </p:nvSpPr>
        <p:spPr bwMode="auto">
          <a:xfrm>
            <a:off x="3779912" y="2348880"/>
            <a:ext cx="979488" cy="484187"/>
          </a:xfrm>
          <a:prstGeom prst="rightArrow">
            <a:avLst/>
          </a:prstGeom>
          <a:solidFill>
            <a:schemeClr val="accent1">
              <a:lumMod val="50000"/>
            </a:schemeClr>
          </a:solidFill>
          <a:ln w="38100" cap="flat" cmpd="sng" algn="ctr">
            <a:solidFill>
              <a:schemeClr val="tx1"/>
            </a:solidFill>
            <a:prstDash val="solid"/>
            <a:round/>
            <a:headEnd type="none" w="med" len="med"/>
            <a:tailEnd type="none" w="med" len="med"/>
          </a:ln>
          <a:effectLst/>
        </p:spPr>
        <p:txBody>
          <a:bodyPr/>
          <a:lstStyle/>
          <a:p>
            <a:pPr>
              <a:defRPr/>
            </a:pPr>
            <a:endParaRPr lang="ru-RU">
              <a:effectLst>
                <a:outerShdw blurRad="38100" dist="38100" dir="2700000" algn="tl">
                  <a:srgbClr val="000000">
                    <a:alpha val="43137"/>
                  </a:srgbClr>
                </a:outerShdw>
              </a:effectLst>
            </a:endParaRPr>
          </a:p>
        </p:txBody>
      </p:sp>
      <p:sp>
        <p:nvSpPr>
          <p:cNvPr id="6" name="AutoShape 6"/>
          <p:cNvSpPr>
            <a:spLocks noChangeArrowheads="1"/>
          </p:cNvSpPr>
          <p:nvPr/>
        </p:nvSpPr>
        <p:spPr bwMode="auto">
          <a:xfrm>
            <a:off x="250825" y="3573463"/>
            <a:ext cx="3313113" cy="15843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n-lt"/>
                <a:cs typeface="Arial"/>
              </a:rPr>
              <a:t>Круг </a:t>
            </a:r>
            <a:r>
              <a:rPr lang="ru-RU" b="1" dirty="0">
                <a:solidFill>
                  <a:srgbClr val="FF8600"/>
                </a:solidFill>
                <a:latin typeface="+mn-lt"/>
                <a:cs typeface="Arial"/>
              </a:rPr>
              <a:t>обстоятельств</a:t>
            </a:r>
            <a:r>
              <a:rPr lang="ru-RU" dirty="0">
                <a:latin typeface="+mn-lt"/>
                <a:cs typeface="Arial"/>
              </a:rPr>
              <a:t>, которые </a:t>
            </a:r>
          </a:p>
          <a:p>
            <a:pPr algn="ctr">
              <a:defRPr/>
            </a:pPr>
            <a:r>
              <a:rPr lang="ru-RU" dirty="0">
                <a:latin typeface="+mn-lt"/>
                <a:cs typeface="Arial"/>
              </a:rPr>
              <a:t>будут рассматриваться </a:t>
            </a:r>
          </a:p>
          <a:p>
            <a:pPr algn="ctr">
              <a:defRPr/>
            </a:pPr>
            <a:r>
              <a:rPr lang="ru-RU" dirty="0">
                <a:latin typeface="+mn-lt"/>
                <a:cs typeface="Arial"/>
              </a:rPr>
              <a:t>сторонами как основания для </a:t>
            </a:r>
          </a:p>
          <a:p>
            <a:pPr algn="ctr">
              <a:defRPr/>
            </a:pPr>
            <a:r>
              <a:rPr lang="ru-RU" dirty="0">
                <a:latin typeface="+mn-lt"/>
                <a:cs typeface="Arial"/>
              </a:rPr>
              <a:t>адаптации договора</a:t>
            </a:r>
          </a:p>
        </p:txBody>
      </p:sp>
      <p:sp>
        <p:nvSpPr>
          <p:cNvPr id="7" name="AutoShape 6"/>
          <p:cNvSpPr>
            <a:spLocks noChangeArrowheads="1"/>
          </p:cNvSpPr>
          <p:nvPr/>
        </p:nvSpPr>
        <p:spPr bwMode="auto">
          <a:xfrm>
            <a:off x="5651500" y="3644900"/>
            <a:ext cx="3313113" cy="15843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b="1" dirty="0">
                <a:solidFill>
                  <a:srgbClr val="FF8600"/>
                </a:solidFill>
                <a:latin typeface="+mn-lt"/>
                <a:cs typeface="Arial"/>
              </a:rPr>
              <a:t>Процедуры</a:t>
            </a:r>
            <a:r>
              <a:rPr lang="ru-RU" dirty="0">
                <a:latin typeface="+mn-lt"/>
                <a:cs typeface="Arial"/>
              </a:rPr>
              <a:t> адаптации, </a:t>
            </a:r>
          </a:p>
          <a:p>
            <a:pPr algn="ctr">
              <a:defRPr/>
            </a:pPr>
            <a:r>
              <a:rPr lang="ru-RU" dirty="0">
                <a:latin typeface="+mn-lt"/>
                <a:cs typeface="Arial"/>
              </a:rPr>
              <a:t>ее принципы, </a:t>
            </a:r>
          </a:p>
          <a:p>
            <a:pPr algn="ctr">
              <a:defRPr/>
            </a:pPr>
            <a:r>
              <a:rPr lang="ru-RU" dirty="0">
                <a:latin typeface="+mn-lt"/>
                <a:cs typeface="Arial"/>
              </a:rPr>
              <a:t>правила и сроки</a:t>
            </a:r>
          </a:p>
        </p:txBody>
      </p:sp>
      <p:sp>
        <p:nvSpPr>
          <p:cNvPr id="8" name="AutoShape 6"/>
          <p:cNvSpPr>
            <a:spLocks noChangeArrowheads="1"/>
          </p:cNvSpPr>
          <p:nvPr/>
        </p:nvSpPr>
        <p:spPr bwMode="auto">
          <a:xfrm>
            <a:off x="2700338" y="5445125"/>
            <a:ext cx="4679950" cy="11525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b="1" dirty="0">
                <a:solidFill>
                  <a:srgbClr val="FF8600"/>
                </a:solidFill>
                <a:latin typeface="+mn-lt"/>
                <a:cs typeface="Arial"/>
              </a:rPr>
              <a:t>Санкции </a:t>
            </a:r>
            <a:r>
              <a:rPr lang="ru-RU" dirty="0">
                <a:latin typeface="+mn-lt"/>
                <a:cs typeface="Arial"/>
              </a:rPr>
              <a:t>– правовые последствия, </a:t>
            </a:r>
          </a:p>
          <a:p>
            <a:pPr algn="ctr">
              <a:defRPr/>
            </a:pPr>
            <a:r>
              <a:rPr lang="ru-RU" dirty="0">
                <a:latin typeface="+mn-lt"/>
                <a:cs typeface="Arial"/>
              </a:rPr>
              <a:t>наступающие,  если сторонам не удастся </a:t>
            </a:r>
          </a:p>
          <a:p>
            <a:pPr algn="ctr">
              <a:defRPr/>
            </a:pPr>
            <a:r>
              <a:rPr lang="ru-RU" dirty="0">
                <a:latin typeface="+mn-lt"/>
                <a:cs typeface="Arial"/>
              </a:rPr>
              <a:t>достичь соглашения в ходе переговоров</a:t>
            </a:r>
          </a:p>
        </p:txBody>
      </p:sp>
      <p:cxnSp>
        <p:nvCxnSpPr>
          <p:cNvPr id="9" name="Прямая со стрелкой 8"/>
          <p:cNvCxnSpPr>
            <a:stCxn id="3" idx="2"/>
            <a:endCxn id="6" idx="0"/>
          </p:cNvCxnSpPr>
          <p:nvPr/>
        </p:nvCxnSpPr>
        <p:spPr bwMode="auto">
          <a:xfrm flipH="1">
            <a:off x="1908175" y="3141663"/>
            <a:ext cx="215900" cy="431800"/>
          </a:xfrm>
          <a:prstGeom prst="straightConnector1">
            <a:avLst/>
          </a:prstGeom>
          <a:ln w="38100" cmpd="sng">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0" name="Прямая со стрелкой 9"/>
          <p:cNvCxnSpPr/>
          <p:nvPr/>
        </p:nvCxnSpPr>
        <p:spPr bwMode="auto">
          <a:xfrm>
            <a:off x="3635896" y="3068960"/>
            <a:ext cx="2088629" cy="720403"/>
          </a:xfrm>
          <a:prstGeom prst="straightConnector1">
            <a:avLst/>
          </a:prstGeom>
          <a:ln w="38100" cmpd="sng">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1" name="Прямая со стрелкой 10"/>
          <p:cNvCxnSpPr>
            <a:endCxn id="8" idx="0"/>
          </p:cNvCxnSpPr>
          <p:nvPr/>
        </p:nvCxnSpPr>
        <p:spPr bwMode="auto">
          <a:xfrm>
            <a:off x="3563888" y="3140968"/>
            <a:ext cx="1476425" cy="2304157"/>
          </a:xfrm>
          <a:prstGeom prst="straightConnector1">
            <a:avLst/>
          </a:prstGeom>
          <a:ln w="38100" cmpd="sng">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3" name="TextBox 12"/>
          <p:cNvSpPr txBox="1"/>
          <p:nvPr/>
        </p:nvSpPr>
        <p:spPr>
          <a:xfrm>
            <a:off x="8532440" y="548680"/>
            <a:ext cx="641121" cy="584776"/>
          </a:xfrm>
          <a:prstGeom prst="rect">
            <a:avLst/>
          </a:prstGeom>
          <a:noFill/>
        </p:spPr>
        <p:txBody>
          <a:bodyPr wrap="none" rtlCol="0">
            <a:spAutoFit/>
          </a:bodyPr>
          <a:lstStyle/>
          <a:p>
            <a:r>
              <a:rPr lang="ru-RU" sz="3200" b="1" dirty="0">
                <a:solidFill>
                  <a:schemeClr val="accent1">
                    <a:lumMod val="50000"/>
                  </a:schemeClr>
                </a:solidFill>
              </a:rPr>
              <a:t>5</a:t>
            </a:r>
            <a:r>
              <a:rPr lang="ru-RU" sz="3200" b="1">
                <a:solidFill>
                  <a:schemeClr val="accent1">
                    <a:lumMod val="50000"/>
                  </a:schemeClr>
                </a:solidFill>
              </a:rPr>
              <a:t>7</a:t>
            </a:r>
            <a:endParaRPr lang="ru-RU" sz="3200" b="1" dirty="0">
              <a:solidFill>
                <a:schemeClr val="accent1">
                  <a:lumMod val="50000"/>
                </a:schemeClr>
              </a:solidFill>
            </a:endParaRPr>
          </a:p>
        </p:txBody>
      </p:sp>
    </p:spTree>
    <p:extLst>
      <p:ext uri="{BB962C8B-B14F-4D97-AF65-F5344CB8AC3E}">
        <p14:creationId xmlns:p14="http://schemas.microsoft.com/office/powerpoint/2010/main" val="283154112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95536" y="116632"/>
            <a:ext cx="7879222" cy="4739759"/>
          </a:xfrm>
          <a:prstGeom prst="rect">
            <a:avLst/>
          </a:prstGeom>
        </p:spPr>
        <p:txBody>
          <a:bodyPr wrap="square">
            <a:spAutoFit/>
          </a:bodyPr>
          <a:lstStyle/>
          <a:p>
            <a:pPr algn="ctr" eaLnBrk="0" fontAlgn="base" hangingPunct="0">
              <a:spcBef>
                <a:spcPct val="0"/>
              </a:spcBef>
              <a:spcAft>
                <a:spcPct val="0"/>
              </a:spcAft>
              <a:defRPr/>
            </a:pPr>
            <a:endParaRPr lang="ru-RU" sz="1600" kern="0" dirty="0"/>
          </a:p>
          <a:p>
            <a:pPr algn="ctr" eaLnBrk="0" fontAlgn="base" hangingPunct="0">
              <a:spcBef>
                <a:spcPct val="0"/>
              </a:spcBef>
              <a:spcAft>
                <a:spcPct val="0"/>
              </a:spcAft>
              <a:defRPr/>
            </a:pPr>
            <a:r>
              <a:rPr lang="ru-RU" sz="1600" kern="0" dirty="0"/>
              <a:t>Гражданское право (особенная часть)</a:t>
            </a:r>
          </a:p>
          <a:p>
            <a:pPr algn="ctr" eaLnBrk="0" fontAlgn="base" hangingPunct="0">
              <a:spcBef>
                <a:spcPct val="0"/>
              </a:spcBef>
              <a:spcAft>
                <a:spcPct val="0"/>
              </a:spcAft>
              <a:defRPr/>
            </a:pPr>
            <a:r>
              <a:rPr lang="ru-RU" sz="1600" kern="0" dirty="0"/>
              <a:t>направление подготовки </a:t>
            </a:r>
          </a:p>
          <a:p>
            <a:pPr algn="ctr" eaLnBrk="0" fontAlgn="base" hangingPunct="0">
              <a:spcBef>
                <a:spcPct val="0"/>
              </a:spcBef>
              <a:spcAft>
                <a:spcPct val="0"/>
              </a:spcAft>
              <a:defRPr/>
            </a:pPr>
            <a:r>
              <a:rPr lang="ru-RU" sz="1600" kern="0" dirty="0"/>
              <a:t>«Правовое обеспечение национальной безопасности»</a:t>
            </a:r>
          </a:p>
          <a:p>
            <a:pPr algn="ctr" eaLnBrk="0" fontAlgn="base" hangingPunct="0">
              <a:spcBef>
                <a:spcPct val="0"/>
              </a:spcBef>
              <a:spcAft>
                <a:spcPct val="0"/>
              </a:spcAft>
              <a:defRPr/>
            </a:pPr>
            <a:r>
              <a:rPr lang="ru-RU" sz="1600" kern="0" dirty="0"/>
              <a:t>(уровень </a:t>
            </a:r>
            <a:r>
              <a:rPr lang="ru-RU" sz="1600" kern="0" dirty="0" err="1"/>
              <a:t>специалитета</a:t>
            </a:r>
            <a:r>
              <a:rPr lang="ru-RU" sz="1600" kern="0" dirty="0"/>
              <a:t>)</a:t>
            </a: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Модуль </a:t>
            </a:r>
            <a:r>
              <a:rPr lang="en-US" sz="2400" b="1" kern="0" dirty="0">
                <a:solidFill>
                  <a:srgbClr val="FF8600"/>
                </a:solidFill>
                <a:effectLst>
                  <a:outerShdw blurRad="38100" dist="38100" dir="2700000" algn="tl">
                    <a:srgbClr val="000000"/>
                  </a:outerShdw>
                </a:effectLst>
              </a:rPr>
              <a:t>1</a:t>
            </a:r>
            <a:r>
              <a:rPr lang="ru-RU" sz="2400" b="1" kern="0" dirty="0">
                <a:solidFill>
                  <a:srgbClr val="FF8600"/>
                </a:solidFill>
                <a:effectLst>
                  <a:outerShdw blurRad="38100" dist="38100" dir="2700000" algn="tl">
                    <a:srgbClr val="000000"/>
                  </a:outerShdw>
                </a:effectLst>
              </a:rPr>
              <a:t>. </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Обязательства по передаче имущества в собственность</a:t>
            </a:r>
          </a:p>
          <a:p>
            <a:pPr algn="ctr" eaLnBrk="0" fontAlgn="base" hangingPunct="0">
              <a:spcBef>
                <a:spcPct val="0"/>
              </a:spcBef>
              <a:spcAft>
                <a:spcPct val="0"/>
              </a:spcAft>
              <a:defRPr/>
            </a:pP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Лекция. Тема 1.</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Договор купли-продажи: общие положения. Договор купли-продажи недвижимости.</a:t>
            </a:r>
            <a:endParaRPr lang="ru-RU" sz="2800" b="1" kern="0" dirty="0">
              <a:solidFill>
                <a:srgbClr val="FF8600"/>
              </a:solidFill>
              <a:effectLst>
                <a:outerShdw blurRad="38100" dist="38100" dir="2700000" algn="tl">
                  <a:srgbClr val="000000"/>
                </a:outerShdw>
              </a:effectLst>
            </a:endParaRPr>
          </a:p>
        </p:txBody>
      </p:sp>
      <p:sp>
        <p:nvSpPr>
          <p:cNvPr id="4" name="TextBox 3"/>
          <p:cNvSpPr txBox="1"/>
          <p:nvPr/>
        </p:nvSpPr>
        <p:spPr>
          <a:xfrm>
            <a:off x="8467640" y="548680"/>
            <a:ext cx="827584" cy="492443"/>
          </a:xfrm>
          <a:prstGeom prst="rect">
            <a:avLst/>
          </a:prstGeom>
          <a:noFill/>
        </p:spPr>
        <p:txBody>
          <a:bodyPr wrap="square" rtlCol="0">
            <a:spAutoFit/>
          </a:bodyPr>
          <a:lstStyle/>
          <a:p>
            <a:pPr algn="ctr" fontAlgn="base">
              <a:spcBef>
                <a:spcPct val="0"/>
              </a:spcBef>
              <a:spcAft>
                <a:spcPct val="0"/>
              </a:spcAft>
            </a:pPr>
            <a:r>
              <a:rPr lang="ru-RU" sz="2600" b="1" dirty="0">
                <a:solidFill>
                  <a:srgbClr val="40464F"/>
                </a:solidFill>
              </a:rPr>
              <a:t>59</a:t>
            </a:r>
          </a:p>
        </p:txBody>
      </p:sp>
      <p:sp>
        <p:nvSpPr>
          <p:cNvPr id="2" name="Прямоугольник 1">
            <a:extLst>
              <a:ext uri="{FF2B5EF4-FFF2-40B4-BE49-F238E27FC236}">
                <a16:creationId xmlns:a16="http://schemas.microsoft.com/office/drawing/2014/main" xmlns="" id="{BAF947E1-F662-2947-B638-E7DE2ED7AE65}"/>
              </a:ext>
            </a:extLst>
          </p:cNvPr>
          <p:cNvSpPr/>
          <p:nvPr/>
        </p:nvSpPr>
        <p:spPr>
          <a:xfrm>
            <a:off x="4132707" y="5142216"/>
            <a:ext cx="4572000" cy="1323439"/>
          </a:xfrm>
          <a:prstGeom prst="rect">
            <a:avLst/>
          </a:prstGeom>
        </p:spPr>
        <p:txBody>
          <a:bodyPr>
            <a:spAutoFit/>
          </a:bodyPr>
          <a:lstStyle/>
          <a:p>
            <a:pPr algn="r">
              <a:defRPr/>
            </a:pPr>
            <a:r>
              <a:rPr lang="ru-RU" sz="1600" b="1" dirty="0">
                <a:effectLst>
                  <a:outerShdw blurRad="38100" dist="38100" dir="2700000" algn="tl">
                    <a:srgbClr val="000000">
                      <a:alpha val="43137"/>
                    </a:srgbClr>
                  </a:outerShdw>
                </a:effectLst>
              </a:rPr>
              <a:t>Козлова Елена Борисовна</a:t>
            </a:r>
            <a:r>
              <a:rPr lang="ru-RU" sz="1600" dirty="0">
                <a:effectLst>
                  <a:outerShdw blurRad="38100" dist="38100" dir="2700000" algn="tl">
                    <a:srgbClr val="000000">
                      <a:alpha val="43137"/>
                    </a:srgbClr>
                  </a:outerShdw>
                </a:effectLst>
              </a:rPr>
              <a:t> </a:t>
            </a:r>
          </a:p>
          <a:p>
            <a:pPr algn="r">
              <a:defRPr/>
            </a:pPr>
            <a:r>
              <a:rPr lang="ru-RU" sz="1600" dirty="0">
                <a:effectLst>
                  <a:outerShdw blurRad="38100" dist="38100" dir="2700000" algn="tl">
                    <a:srgbClr val="000000">
                      <a:alpha val="43137"/>
                    </a:srgbClr>
                  </a:outerShdw>
                </a:effectLst>
              </a:rPr>
              <a:t>профессор кафедры  гражданского и предпринимательского права</a:t>
            </a:r>
          </a:p>
          <a:p>
            <a:pPr algn="r">
              <a:defRPr/>
            </a:pPr>
            <a:r>
              <a:rPr lang="ru-RU" sz="1600" dirty="0">
                <a:effectLst>
                  <a:outerShdw blurRad="38100" dist="38100" dir="2700000" algn="tl">
                    <a:srgbClr val="000000">
                      <a:alpha val="43137"/>
                    </a:srgbClr>
                  </a:outerShdw>
                </a:effectLst>
              </a:rPr>
              <a:t>ВГУЮ (РПА Минюста России),</a:t>
            </a:r>
          </a:p>
          <a:p>
            <a:pPr algn="r">
              <a:defRPr/>
            </a:pPr>
            <a:r>
              <a:rPr lang="ru-RU" sz="1600" dirty="0">
                <a:effectLst>
                  <a:outerShdw blurRad="38100" dist="38100" dir="2700000" algn="tl">
                    <a:srgbClr val="000000">
                      <a:alpha val="43137"/>
                    </a:srgbClr>
                  </a:outerShdw>
                </a:effectLst>
              </a:rPr>
              <a:t>доктор юридических наук, доцент</a:t>
            </a:r>
          </a:p>
        </p:txBody>
      </p:sp>
      <p:sp>
        <p:nvSpPr>
          <p:cNvPr id="3" name="Прямоугольник 2">
            <a:extLst>
              <a:ext uri="{FF2B5EF4-FFF2-40B4-BE49-F238E27FC236}">
                <a16:creationId xmlns:a16="http://schemas.microsoft.com/office/drawing/2014/main" xmlns="" id="{73200973-370E-4D49-826C-79771E85D82B}"/>
              </a:ext>
            </a:extLst>
          </p:cNvPr>
          <p:cNvSpPr/>
          <p:nvPr/>
        </p:nvSpPr>
        <p:spPr>
          <a:xfrm>
            <a:off x="676809" y="6190734"/>
            <a:ext cx="2436564" cy="369332"/>
          </a:xfrm>
          <a:prstGeom prst="rect">
            <a:avLst/>
          </a:prstGeom>
        </p:spPr>
        <p:txBody>
          <a:bodyPr wrap="none">
            <a:spAutoFit/>
          </a:bodyPr>
          <a:lstStyle/>
          <a:p>
            <a:r>
              <a:rPr lang="ru-RU" dirty="0"/>
              <a:t>© Козлова Е.Б., 2019</a:t>
            </a:r>
          </a:p>
        </p:txBody>
      </p:sp>
    </p:spTree>
    <p:extLst>
      <p:ext uri="{BB962C8B-B14F-4D97-AF65-F5344CB8AC3E}">
        <p14:creationId xmlns:p14="http://schemas.microsoft.com/office/powerpoint/2010/main" val="373423883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68313" y="188913"/>
            <a:ext cx="8229600" cy="757304"/>
          </a:xfrm>
        </p:spPr>
        <p:txBody>
          <a:bodyPr/>
          <a:lstStyle/>
          <a:p>
            <a:pPr algn="ctr">
              <a:defRPr/>
            </a:pPr>
            <a:r>
              <a:rPr lang="ru-RU" sz="2400" b="1" dirty="0"/>
              <a:t>Виды договора купли-продажи</a:t>
            </a:r>
            <a:endParaRPr lang="ru-RU" sz="2400" dirty="0"/>
          </a:p>
        </p:txBody>
      </p:sp>
      <p:sp>
        <p:nvSpPr>
          <p:cNvPr id="5" name="AutoShape 6"/>
          <p:cNvSpPr>
            <a:spLocks noChangeArrowheads="1"/>
          </p:cNvSpPr>
          <p:nvPr/>
        </p:nvSpPr>
        <p:spPr bwMode="auto">
          <a:xfrm>
            <a:off x="323850" y="1203522"/>
            <a:ext cx="8496300" cy="85705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b="1" dirty="0">
                <a:latin typeface="+mn-lt"/>
              </a:rPr>
              <a:t>Генеральная модель договора купли-продажи</a:t>
            </a:r>
          </a:p>
          <a:p>
            <a:pPr algn="ctr">
              <a:defRPr/>
            </a:pPr>
            <a:r>
              <a:rPr lang="ru-RU" dirty="0">
                <a:latin typeface="+mn-lt"/>
              </a:rPr>
              <a:t>(§ 1 гл. 30 ГК РФ)</a:t>
            </a:r>
          </a:p>
        </p:txBody>
      </p:sp>
      <p:sp>
        <p:nvSpPr>
          <p:cNvPr id="6" name="AutoShape 6"/>
          <p:cNvSpPr>
            <a:spLocks noChangeArrowheads="1"/>
          </p:cNvSpPr>
          <p:nvPr/>
        </p:nvSpPr>
        <p:spPr bwMode="auto">
          <a:xfrm>
            <a:off x="900113" y="2492375"/>
            <a:ext cx="3240087" cy="7207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dirty="0">
              <a:latin typeface="Tahoma" pitchFamily="34" charset="0"/>
            </a:endParaRPr>
          </a:p>
          <a:p>
            <a:pPr algn="ctr">
              <a:defRPr/>
            </a:pPr>
            <a:r>
              <a:rPr lang="ru-RU" dirty="0">
                <a:latin typeface="+mn-lt"/>
              </a:rPr>
              <a:t>Розничная купля-продажа </a:t>
            </a:r>
          </a:p>
          <a:p>
            <a:pPr algn="ctr">
              <a:defRPr/>
            </a:pPr>
            <a:r>
              <a:rPr lang="ru-RU" dirty="0">
                <a:latin typeface="+mn-lt"/>
              </a:rPr>
              <a:t>(§ 2 гл. 30 ГК РФ)</a:t>
            </a:r>
          </a:p>
          <a:p>
            <a:pPr algn="ctr">
              <a:defRPr/>
            </a:pPr>
            <a:endParaRPr lang="ru-RU" dirty="0">
              <a:latin typeface="Tahoma" pitchFamily="34" charset="0"/>
            </a:endParaRPr>
          </a:p>
        </p:txBody>
      </p:sp>
      <p:sp>
        <p:nvSpPr>
          <p:cNvPr id="7" name="AutoShape 6"/>
          <p:cNvSpPr>
            <a:spLocks noChangeArrowheads="1"/>
          </p:cNvSpPr>
          <p:nvPr/>
        </p:nvSpPr>
        <p:spPr bwMode="auto">
          <a:xfrm>
            <a:off x="900113" y="3429000"/>
            <a:ext cx="3240087" cy="7207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dirty="0">
              <a:latin typeface="Tahoma" pitchFamily="34" charset="0"/>
            </a:endParaRPr>
          </a:p>
          <a:p>
            <a:pPr algn="ctr">
              <a:defRPr/>
            </a:pPr>
            <a:r>
              <a:rPr lang="ru-RU" dirty="0">
                <a:latin typeface="+mn-lt"/>
              </a:rPr>
              <a:t>Поставка товаров </a:t>
            </a:r>
          </a:p>
          <a:p>
            <a:pPr algn="ctr">
              <a:defRPr/>
            </a:pPr>
            <a:r>
              <a:rPr lang="ru-RU" dirty="0">
                <a:latin typeface="+mn-lt"/>
              </a:rPr>
              <a:t>(§ 3 гл. 30 ГК РФ)</a:t>
            </a:r>
          </a:p>
          <a:p>
            <a:pPr algn="ctr">
              <a:defRPr/>
            </a:pPr>
            <a:endParaRPr lang="ru-RU" dirty="0">
              <a:latin typeface="Tahoma" pitchFamily="34" charset="0"/>
            </a:endParaRPr>
          </a:p>
        </p:txBody>
      </p:sp>
      <p:sp>
        <p:nvSpPr>
          <p:cNvPr id="8" name="AutoShape 6"/>
          <p:cNvSpPr>
            <a:spLocks noChangeArrowheads="1"/>
          </p:cNvSpPr>
          <p:nvPr/>
        </p:nvSpPr>
        <p:spPr bwMode="auto">
          <a:xfrm>
            <a:off x="4932363" y="2349500"/>
            <a:ext cx="3240087" cy="1223963"/>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sz="1600" dirty="0">
              <a:latin typeface="Tahoma" pitchFamily="34" charset="0"/>
            </a:endParaRPr>
          </a:p>
          <a:p>
            <a:pPr algn="ctr">
              <a:defRPr/>
            </a:pPr>
            <a:r>
              <a:rPr lang="ru-RU" sz="1600" dirty="0">
                <a:latin typeface="+mn-lt"/>
              </a:rPr>
              <a:t>Поставка товаров  для </a:t>
            </a:r>
          </a:p>
          <a:p>
            <a:pPr algn="ctr">
              <a:defRPr/>
            </a:pPr>
            <a:r>
              <a:rPr lang="ru-RU" sz="1600" dirty="0">
                <a:latin typeface="+mn-lt"/>
              </a:rPr>
              <a:t>государственных </a:t>
            </a:r>
          </a:p>
          <a:p>
            <a:pPr algn="ctr">
              <a:defRPr/>
            </a:pPr>
            <a:r>
              <a:rPr lang="ru-RU" sz="1600" dirty="0">
                <a:latin typeface="+mn-lt"/>
              </a:rPr>
              <a:t>и муниципальных нужд</a:t>
            </a:r>
          </a:p>
          <a:p>
            <a:pPr algn="ctr">
              <a:defRPr/>
            </a:pPr>
            <a:r>
              <a:rPr lang="ru-RU" sz="1600" dirty="0">
                <a:latin typeface="+mn-lt"/>
              </a:rPr>
              <a:t>(§ 4 гл. 30 ГК РФ)</a:t>
            </a:r>
          </a:p>
          <a:p>
            <a:pPr algn="ctr">
              <a:defRPr/>
            </a:pPr>
            <a:endParaRPr lang="ru-RU" dirty="0">
              <a:latin typeface="Tahoma" pitchFamily="34" charset="0"/>
            </a:endParaRPr>
          </a:p>
        </p:txBody>
      </p:sp>
      <p:sp>
        <p:nvSpPr>
          <p:cNvPr id="9" name="AutoShape 6"/>
          <p:cNvSpPr>
            <a:spLocks noChangeArrowheads="1"/>
          </p:cNvSpPr>
          <p:nvPr/>
        </p:nvSpPr>
        <p:spPr bwMode="auto">
          <a:xfrm>
            <a:off x="4932363" y="4221163"/>
            <a:ext cx="3240087" cy="1008062"/>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dirty="0">
                <a:latin typeface="+mn-lt"/>
              </a:rPr>
              <a:t>Контрактация </a:t>
            </a:r>
          </a:p>
          <a:p>
            <a:pPr algn="ctr">
              <a:defRPr/>
            </a:pPr>
            <a:r>
              <a:rPr lang="ru-RU" dirty="0">
                <a:latin typeface="+mn-lt"/>
              </a:rPr>
              <a:t>(§ 5 гл. 30 ГК РФ)</a:t>
            </a:r>
          </a:p>
          <a:p>
            <a:pPr algn="ctr">
              <a:defRPr/>
            </a:pPr>
            <a:endParaRPr lang="ru-RU" dirty="0">
              <a:latin typeface="Tahoma" pitchFamily="34" charset="0"/>
            </a:endParaRPr>
          </a:p>
        </p:txBody>
      </p:sp>
      <p:sp>
        <p:nvSpPr>
          <p:cNvPr id="10" name="AutoShape 6"/>
          <p:cNvSpPr>
            <a:spLocks noChangeArrowheads="1"/>
          </p:cNvSpPr>
          <p:nvPr/>
        </p:nvSpPr>
        <p:spPr bwMode="auto">
          <a:xfrm>
            <a:off x="900113" y="4365625"/>
            <a:ext cx="3240087" cy="719138"/>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dirty="0">
              <a:latin typeface="Tahoma" pitchFamily="34" charset="0"/>
            </a:endParaRPr>
          </a:p>
          <a:p>
            <a:pPr algn="ctr">
              <a:defRPr/>
            </a:pPr>
            <a:r>
              <a:rPr lang="ru-RU" dirty="0">
                <a:latin typeface="+mn-lt"/>
              </a:rPr>
              <a:t>Энергоснабжение </a:t>
            </a:r>
          </a:p>
          <a:p>
            <a:pPr algn="ctr">
              <a:defRPr/>
            </a:pPr>
            <a:r>
              <a:rPr lang="ru-RU" dirty="0">
                <a:latin typeface="+mn-lt"/>
              </a:rPr>
              <a:t>(§ 6 гл. 30 ГК РФ)</a:t>
            </a:r>
          </a:p>
          <a:p>
            <a:pPr algn="ctr">
              <a:defRPr/>
            </a:pPr>
            <a:endParaRPr lang="ru-RU" dirty="0">
              <a:latin typeface="Tahoma" pitchFamily="34" charset="0"/>
            </a:endParaRPr>
          </a:p>
        </p:txBody>
      </p:sp>
      <p:sp>
        <p:nvSpPr>
          <p:cNvPr id="11" name="AutoShape 6"/>
          <p:cNvSpPr>
            <a:spLocks noChangeArrowheads="1"/>
          </p:cNvSpPr>
          <p:nvPr/>
        </p:nvSpPr>
        <p:spPr bwMode="auto">
          <a:xfrm>
            <a:off x="900113" y="5373688"/>
            <a:ext cx="3240087" cy="719137"/>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dirty="0">
              <a:latin typeface="Tahoma" pitchFamily="34" charset="0"/>
            </a:endParaRPr>
          </a:p>
          <a:p>
            <a:pPr algn="ctr">
              <a:defRPr/>
            </a:pPr>
            <a:r>
              <a:rPr lang="ru-RU" dirty="0">
                <a:latin typeface="+mn-lt"/>
              </a:rPr>
              <a:t>Продажа недвижимости</a:t>
            </a:r>
          </a:p>
          <a:p>
            <a:pPr algn="ctr">
              <a:defRPr/>
            </a:pPr>
            <a:r>
              <a:rPr lang="ru-RU" dirty="0">
                <a:latin typeface="+mn-lt"/>
              </a:rPr>
              <a:t>(§ 7 гл. 30 ГК РФ)</a:t>
            </a:r>
          </a:p>
          <a:p>
            <a:pPr algn="ctr">
              <a:defRPr/>
            </a:pPr>
            <a:endParaRPr lang="ru-RU" dirty="0">
              <a:latin typeface="Tahoma" pitchFamily="34" charset="0"/>
            </a:endParaRPr>
          </a:p>
        </p:txBody>
      </p:sp>
      <p:sp>
        <p:nvSpPr>
          <p:cNvPr id="12" name="AutoShape 6"/>
          <p:cNvSpPr>
            <a:spLocks noChangeArrowheads="1"/>
          </p:cNvSpPr>
          <p:nvPr/>
        </p:nvSpPr>
        <p:spPr bwMode="auto">
          <a:xfrm>
            <a:off x="4932363" y="5516563"/>
            <a:ext cx="3240087" cy="7207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endParaRPr lang="ru-RU" dirty="0">
              <a:latin typeface="Tahoma" pitchFamily="34" charset="0"/>
            </a:endParaRPr>
          </a:p>
          <a:p>
            <a:pPr algn="ctr">
              <a:defRPr/>
            </a:pPr>
            <a:r>
              <a:rPr lang="ru-RU" dirty="0">
                <a:latin typeface="+mn-lt"/>
              </a:rPr>
              <a:t>Продажа предприятия</a:t>
            </a:r>
          </a:p>
          <a:p>
            <a:pPr algn="ctr">
              <a:defRPr/>
            </a:pPr>
            <a:r>
              <a:rPr lang="ru-RU" dirty="0">
                <a:latin typeface="+mn-lt"/>
              </a:rPr>
              <a:t>(§ 8 гл. 30 ГК РФ)</a:t>
            </a:r>
          </a:p>
          <a:p>
            <a:pPr algn="ctr">
              <a:defRPr/>
            </a:pPr>
            <a:endParaRPr lang="ru-RU" dirty="0">
              <a:latin typeface="Tahoma" pitchFamily="34" charset="0"/>
            </a:endParaRPr>
          </a:p>
        </p:txBody>
      </p:sp>
      <p:sp>
        <p:nvSpPr>
          <p:cNvPr id="16" name="Стрелка вправо 15"/>
          <p:cNvSpPr/>
          <p:nvPr/>
        </p:nvSpPr>
        <p:spPr bwMode="auto">
          <a:xfrm>
            <a:off x="539750" y="2708275"/>
            <a:ext cx="360363" cy="215900"/>
          </a:xfrm>
          <a:prstGeom prst="right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17" name="Стрелка вправо 16"/>
          <p:cNvSpPr/>
          <p:nvPr/>
        </p:nvSpPr>
        <p:spPr bwMode="auto">
          <a:xfrm>
            <a:off x="539750" y="3716338"/>
            <a:ext cx="360363" cy="217487"/>
          </a:xfrm>
          <a:prstGeom prst="right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18" name="Стрелка вправо 17"/>
          <p:cNvSpPr/>
          <p:nvPr/>
        </p:nvSpPr>
        <p:spPr bwMode="auto">
          <a:xfrm>
            <a:off x="539750" y="4581525"/>
            <a:ext cx="360363" cy="215900"/>
          </a:xfrm>
          <a:prstGeom prst="right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20" name="Стрелка углом вверх 19"/>
          <p:cNvSpPr/>
          <p:nvPr/>
        </p:nvSpPr>
        <p:spPr bwMode="auto">
          <a:xfrm rot="5400000">
            <a:off x="-1188244" y="3717132"/>
            <a:ext cx="3744913" cy="431800"/>
          </a:xfrm>
          <a:prstGeom prst="bentUp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21" name="Стрелка вправо 20"/>
          <p:cNvSpPr/>
          <p:nvPr/>
        </p:nvSpPr>
        <p:spPr bwMode="auto">
          <a:xfrm flipH="1">
            <a:off x="8172450" y="3068638"/>
            <a:ext cx="431800" cy="215900"/>
          </a:xfrm>
          <a:prstGeom prst="rightArrow">
            <a:avLst>
              <a:gd name="adj1" fmla="val 50000"/>
              <a:gd name="adj2" fmla="val 50000"/>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22" name="Стрелка вправо 21"/>
          <p:cNvSpPr/>
          <p:nvPr/>
        </p:nvSpPr>
        <p:spPr bwMode="auto">
          <a:xfrm flipH="1">
            <a:off x="8172450" y="4868863"/>
            <a:ext cx="360363" cy="215900"/>
          </a:xfrm>
          <a:prstGeom prst="right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sp>
        <p:nvSpPr>
          <p:cNvPr id="23" name="Стрелка углом вверх 22"/>
          <p:cNvSpPr/>
          <p:nvPr/>
        </p:nvSpPr>
        <p:spPr bwMode="auto">
          <a:xfrm rot="5400000" flipV="1">
            <a:off x="6425406" y="3807619"/>
            <a:ext cx="3960813" cy="466725"/>
          </a:xfrm>
          <a:prstGeom prst="bentUpArrow">
            <a:avLst/>
          </a:prstGeom>
          <a:solidFill>
            <a:schemeClr val="bg2">
              <a:lumMod val="90000"/>
              <a:lumOff val="10000"/>
            </a:schemeClr>
          </a:solidFill>
          <a:ln w="19050" cap="flat" cmpd="sng" algn="ctr">
            <a:solidFill>
              <a:schemeClr val="tx1"/>
            </a:solidFill>
            <a:prstDash val="solid"/>
            <a:round/>
            <a:headEnd type="none" w="med" len="med"/>
            <a:tailEnd type="none" w="med" len="med"/>
          </a:ln>
          <a:effectLst/>
        </p:spPr>
        <p:txBody>
          <a:bodyPr/>
          <a:lstStyle/>
          <a:p>
            <a:pPr>
              <a:defRPr/>
            </a:pPr>
            <a:endParaRPr lang="ru-RU"/>
          </a:p>
        </p:txBody>
      </p:sp>
      <p:cxnSp>
        <p:nvCxnSpPr>
          <p:cNvPr id="53265" name="Прямая со стрелкой 29"/>
          <p:cNvCxnSpPr>
            <a:cxnSpLocks noChangeShapeType="1"/>
            <a:stCxn id="8" idx="1"/>
            <a:endCxn id="7" idx="3"/>
          </p:cNvCxnSpPr>
          <p:nvPr/>
        </p:nvCxnSpPr>
        <p:spPr bwMode="auto">
          <a:xfrm flipH="1">
            <a:off x="4140200" y="2960688"/>
            <a:ext cx="792163" cy="828675"/>
          </a:xfrm>
          <a:prstGeom prst="straightConnector1">
            <a:avLst/>
          </a:prstGeom>
          <a:noFill/>
          <a:ln w="38100" algn="ctr">
            <a:solidFill>
              <a:srgbClr val="FFCC00"/>
            </a:solidFill>
            <a:prstDash val="sysDash"/>
            <a:round/>
            <a:headEnd/>
            <a:tailEnd type="arrow" w="med" len="med"/>
          </a:ln>
        </p:spPr>
      </p:cxnSp>
      <p:cxnSp>
        <p:nvCxnSpPr>
          <p:cNvPr id="53266" name="Прямая со стрелкой 32"/>
          <p:cNvCxnSpPr>
            <a:cxnSpLocks noChangeShapeType="1"/>
            <a:stCxn id="9" idx="0"/>
            <a:endCxn id="7" idx="3"/>
          </p:cNvCxnSpPr>
          <p:nvPr/>
        </p:nvCxnSpPr>
        <p:spPr bwMode="auto">
          <a:xfrm flipH="1" flipV="1">
            <a:off x="4140200" y="3789363"/>
            <a:ext cx="2411413" cy="431800"/>
          </a:xfrm>
          <a:prstGeom prst="straightConnector1">
            <a:avLst/>
          </a:prstGeom>
          <a:noFill/>
          <a:ln w="38100" algn="ctr">
            <a:solidFill>
              <a:srgbClr val="FFCC00"/>
            </a:solidFill>
            <a:prstDash val="sysDash"/>
            <a:round/>
            <a:headEnd/>
            <a:tailEnd type="arrow" w="med" len="med"/>
          </a:ln>
        </p:spPr>
      </p:cxnSp>
      <p:cxnSp>
        <p:nvCxnSpPr>
          <p:cNvPr id="53267" name="Прямая со стрелкой 36"/>
          <p:cNvCxnSpPr>
            <a:cxnSpLocks noChangeShapeType="1"/>
            <a:stCxn id="9" idx="0"/>
            <a:endCxn id="8" idx="2"/>
          </p:cNvCxnSpPr>
          <p:nvPr/>
        </p:nvCxnSpPr>
        <p:spPr bwMode="auto">
          <a:xfrm flipV="1">
            <a:off x="6551613" y="3573463"/>
            <a:ext cx="0" cy="647700"/>
          </a:xfrm>
          <a:prstGeom prst="straightConnector1">
            <a:avLst/>
          </a:prstGeom>
          <a:noFill/>
          <a:ln w="38100" algn="ctr">
            <a:solidFill>
              <a:srgbClr val="FFCC00"/>
            </a:solidFill>
            <a:prstDash val="sysDash"/>
            <a:round/>
            <a:headEnd/>
            <a:tailEnd type="arrow" w="med" len="med"/>
          </a:ln>
        </p:spPr>
      </p:cxnSp>
      <p:sp>
        <p:nvSpPr>
          <p:cNvPr id="24" name="TextBox 23"/>
          <p:cNvSpPr txBox="1"/>
          <p:nvPr/>
        </p:nvSpPr>
        <p:spPr>
          <a:xfrm>
            <a:off x="8388865" y="548680"/>
            <a:ext cx="755135" cy="861774"/>
          </a:xfrm>
          <a:prstGeom prst="rect">
            <a:avLst/>
          </a:prstGeom>
          <a:noFill/>
        </p:spPr>
        <p:txBody>
          <a:bodyPr wrap="none" rtlCol="0">
            <a:spAutoFit/>
          </a:bodyPr>
          <a:lstStyle/>
          <a:p>
            <a:r>
              <a:rPr lang="ru-RU" sz="3200" b="1" dirty="0">
                <a:solidFill>
                  <a:srgbClr val="40464F"/>
                </a:solidFill>
              </a:rPr>
              <a:t> 60</a:t>
            </a:r>
          </a:p>
          <a:p>
            <a:endParaRPr lang="ru-RU" dirty="0"/>
          </a:p>
        </p:txBody>
      </p:sp>
    </p:spTree>
    <p:extLst>
      <p:ext uri="{BB962C8B-B14F-4D97-AF65-F5344CB8AC3E}">
        <p14:creationId xmlns:p14="http://schemas.microsoft.com/office/powerpoint/2010/main" val="3290639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bwMode="auto">
          <a:xfrm>
            <a:off x="285720" y="2000240"/>
            <a:ext cx="4000528" cy="1928826"/>
          </a:xfrm>
          <a:prstGeom prst="roundRect">
            <a:avLst/>
          </a:prstGeom>
          <a:solidFill>
            <a:srgbClr val="40464F"/>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solidFill>
                  <a:srgbClr val="FF8600"/>
                </a:solidFill>
                <a:effectLst>
                  <a:outerShdw blurRad="38100" dist="38100" dir="2700000" algn="tl">
                    <a:srgbClr val="000000">
                      <a:alpha val="43137"/>
                    </a:srgbClr>
                  </a:outerShdw>
                </a:effectLst>
                <a:latin typeface="+mn-lt"/>
              </a:rPr>
              <a:t>Отраслевые </a:t>
            </a:r>
            <a:r>
              <a:rPr lang="ru-RU" sz="2000" b="1" dirty="0">
                <a:effectLst>
                  <a:outerShdw blurRad="38100" dist="38100" dir="2700000" algn="tl">
                    <a:srgbClr val="000000">
                      <a:alpha val="43137"/>
                    </a:srgbClr>
                  </a:outerShdw>
                </a:effectLst>
                <a:latin typeface="+mn-lt"/>
              </a:rPr>
              <a:t>–</a:t>
            </a:r>
          </a:p>
          <a:p>
            <a:pPr algn="ctr">
              <a:defRPr/>
            </a:pPr>
            <a:r>
              <a:rPr lang="ru-RU" dirty="0">
                <a:effectLst>
                  <a:outerShdw blurRad="38100" dist="38100" dir="2700000" algn="tl">
                    <a:srgbClr val="000000">
                      <a:alpha val="43137"/>
                    </a:srgbClr>
                  </a:outerShdw>
                </a:effectLst>
                <a:latin typeface="+mn-lt"/>
              </a:rPr>
              <a:t>договоры, правовое регулирование которых осуществляется нормами гражданского права как отрасли законодательства</a:t>
            </a:r>
            <a:endParaRPr lang="ru-RU" sz="1600" dirty="0">
              <a:effectLst>
                <a:outerShdw blurRad="38100" dist="38100" dir="2700000" algn="tl">
                  <a:srgbClr val="000000">
                    <a:alpha val="43137"/>
                  </a:srgbClr>
                </a:outerShdw>
              </a:effectLst>
              <a:latin typeface="+mn-lt"/>
            </a:endParaRPr>
          </a:p>
        </p:txBody>
      </p:sp>
      <p:sp>
        <p:nvSpPr>
          <p:cNvPr id="5" name="Скругленный прямоугольник 4"/>
          <p:cNvSpPr/>
          <p:nvPr/>
        </p:nvSpPr>
        <p:spPr bwMode="auto">
          <a:xfrm>
            <a:off x="2276459" y="4438656"/>
            <a:ext cx="4714908" cy="1857388"/>
          </a:xfrm>
          <a:prstGeom prst="roundRect">
            <a:avLst/>
          </a:prstGeom>
          <a:solidFill>
            <a:srgbClr val="40464F"/>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solidFill>
                  <a:srgbClr val="FF8600"/>
                </a:solidFill>
                <a:effectLst>
                  <a:outerShdw blurRad="38100" dist="38100" dir="2700000" algn="tl">
                    <a:srgbClr val="000000">
                      <a:alpha val="43137"/>
                    </a:srgbClr>
                  </a:outerShdw>
                </a:effectLst>
                <a:latin typeface="+mn-lt"/>
              </a:rPr>
              <a:t>Комплексные</a:t>
            </a:r>
            <a:r>
              <a:rPr lang="ru-RU" sz="2000" dirty="0">
                <a:effectLst>
                  <a:outerShdw blurRad="38100" dist="38100" dir="2700000" algn="tl">
                    <a:srgbClr val="000000">
                      <a:alpha val="43137"/>
                    </a:srgbClr>
                  </a:outerShdw>
                </a:effectLst>
                <a:latin typeface="+mn-lt"/>
              </a:rPr>
              <a:t> –</a:t>
            </a:r>
          </a:p>
          <a:p>
            <a:pPr algn="ctr">
              <a:defRPr/>
            </a:pPr>
            <a:r>
              <a:rPr lang="ru-RU" dirty="0">
                <a:effectLst>
                  <a:outerShdw blurRad="38100" dist="38100" dir="2700000" algn="tl">
                    <a:srgbClr val="000000">
                      <a:alpha val="43137"/>
                    </a:srgbClr>
                  </a:outerShdw>
                </a:effectLst>
                <a:latin typeface="+mn-lt"/>
              </a:rPr>
              <a:t>договоры, урегулированные нормами комплексных правовых актов, т.е. актов, которые не могут быть отнесены ни к одной отрасли законодательства</a:t>
            </a:r>
          </a:p>
        </p:txBody>
      </p:sp>
      <p:sp>
        <p:nvSpPr>
          <p:cNvPr id="6" name="Скругленный прямоугольник 5"/>
          <p:cNvSpPr/>
          <p:nvPr/>
        </p:nvSpPr>
        <p:spPr bwMode="auto">
          <a:xfrm>
            <a:off x="5000628" y="2000240"/>
            <a:ext cx="3929090" cy="1928826"/>
          </a:xfrm>
          <a:prstGeom prst="roundRect">
            <a:avLst/>
          </a:prstGeom>
          <a:solidFill>
            <a:srgbClr val="40464F"/>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solidFill>
                  <a:srgbClr val="FF8600"/>
                </a:solidFill>
                <a:effectLst>
                  <a:outerShdw blurRad="38100" dist="38100" dir="2700000" algn="tl">
                    <a:srgbClr val="000000">
                      <a:alpha val="43137"/>
                    </a:srgbClr>
                  </a:outerShdw>
                </a:effectLst>
                <a:latin typeface="+mn-lt"/>
              </a:rPr>
              <a:t>Межотраслевые</a:t>
            </a:r>
            <a:r>
              <a:rPr lang="ru-RU" dirty="0">
                <a:effectLst>
                  <a:outerShdw blurRad="38100" dist="38100" dir="2700000" algn="tl">
                    <a:srgbClr val="000000">
                      <a:alpha val="43137"/>
                    </a:srgbClr>
                  </a:outerShdw>
                </a:effectLst>
                <a:latin typeface="+mn-lt"/>
              </a:rPr>
              <a:t> –</a:t>
            </a:r>
          </a:p>
          <a:p>
            <a:pPr algn="ctr">
              <a:defRPr/>
            </a:pPr>
            <a:r>
              <a:rPr lang="ru-RU" dirty="0">
                <a:effectLst>
                  <a:outerShdw blurRad="38100" dist="38100" dir="2700000" algn="tl">
                    <a:srgbClr val="000000">
                      <a:alpha val="43137"/>
                    </a:srgbClr>
                  </a:outerShdw>
                </a:effectLst>
                <a:latin typeface="+mn-lt"/>
              </a:rPr>
              <a:t>договоры, регулируемые иной отраслью законодательства с субсидиарным применением норм гражданского права как отрасли законодательства</a:t>
            </a:r>
          </a:p>
        </p:txBody>
      </p:sp>
      <p:cxnSp>
        <p:nvCxnSpPr>
          <p:cNvPr id="10" name="Прямая соединительная линия 9"/>
          <p:cNvCxnSpPr/>
          <p:nvPr/>
        </p:nvCxnSpPr>
        <p:spPr bwMode="auto">
          <a:xfrm>
            <a:off x="3923928" y="1340768"/>
            <a:ext cx="1440160" cy="0"/>
          </a:xfrm>
          <a:prstGeom prst="line">
            <a:avLst/>
          </a:prstGeom>
          <a:solidFill>
            <a:schemeClr val="accent1"/>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cxnSp>
      <p:sp>
        <p:nvSpPr>
          <p:cNvPr id="12" name="TextBox 11"/>
          <p:cNvSpPr txBox="1"/>
          <p:nvPr/>
        </p:nvSpPr>
        <p:spPr>
          <a:xfrm>
            <a:off x="8676456" y="548680"/>
            <a:ext cx="234547" cy="861774"/>
          </a:xfrm>
          <a:prstGeom prst="rect">
            <a:avLst/>
          </a:prstGeom>
          <a:noFill/>
        </p:spPr>
        <p:txBody>
          <a:bodyPr wrap="none" rtlCol="0">
            <a:spAutoFit/>
          </a:bodyPr>
          <a:lstStyle/>
          <a:p>
            <a:endParaRPr lang="ru-RU" sz="3200" b="1" dirty="0">
              <a:solidFill>
                <a:srgbClr val="40464F"/>
              </a:solidFill>
            </a:endParaRPr>
          </a:p>
          <a:p>
            <a:endParaRPr lang="ru-RU" dirty="0"/>
          </a:p>
        </p:txBody>
      </p:sp>
      <p:sp>
        <p:nvSpPr>
          <p:cNvPr id="11" name="Заголовок 1"/>
          <p:cNvSpPr txBox="1">
            <a:spLocks/>
          </p:cNvSpPr>
          <p:nvPr/>
        </p:nvSpPr>
        <p:spPr>
          <a:xfrm>
            <a:off x="899592" y="332656"/>
            <a:ext cx="7416824" cy="864096"/>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8600"/>
              </a:solidFill>
            </a:endParaRPr>
          </a:p>
          <a:p>
            <a:pPr indent="715963" algn="ctr">
              <a:defRPr/>
            </a:pPr>
            <a:endParaRPr lang="ru-RU" sz="2000" b="1" dirty="0">
              <a:solidFill>
                <a:srgbClr val="FF8600"/>
              </a:solidFill>
              <a:effectLst>
                <a:outerShdw blurRad="50800" dist="38100" dir="2700000" algn="tl" rotWithShape="0">
                  <a:srgbClr val="000000">
                    <a:alpha val="43000"/>
                  </a:srgbClr>
                </a:outerShdw>
              </a:effectLst>
            </a:endParaRPr>
          </a:p>
          <a:p>
            <a:pPr indent="715963" algn="ctr">
              <a:defRPr/>
            </a:pPr>
            <a:r>
              <a:rPr lang="ru-RU" sz="2000" b="1" dirty="0">
                <a:solidFill>
                  <a:srgbClr val="FF8600"/>
                </a:solidFill>
                <a:effectLst>
                  <a:outerShdw blurRad="50800" dist="38100" dir="2700000" algn="tl" rotWithShape="0">
                    <a:srgbClr val="000000">
                      <a:alpha val="43000"/>
                    </a:srgbClr>
                  </a:outerShdw>
                </a:effectLst>
              </a:rPr>
              <a:t>Гражданско-правовые договоры по отраслевой принадлежности регулирующих их норм</a:t>
            </a:r>
          </a:p>
          <a:p>
            <a:pPr indent="715963" algn="ctr">
              <a:defRPr/>
            </a:pPr>
            <a:endParaRPr lang="ru-RU" sz="1000" b="1" dirty="0">
              <a:solidFill>
                <a:srgbClr val="FF8600"/>
              </a:solidFill>
              <a:effectLst>
                <a:outerShdw blurRad="50800" dist="38100" dir="2700000" algn="tl" rotWithShape="0">
                  <a:srgbClr val="000000">
                    <a:alpha val="43000"/>
                  </a:srgbClr>
                </a:outerShdw>
              </a:effectLst>
            </a:endParaRPr>
          </a:p>
        </p:txBody>
      </p:sp>
      <p:cxnSp>
        <p:nvCxnSpPr>
          <p:cNvPr id="13" name="Прямая соединительная линия 9"/>
          <p:cNvCxnSpPr>
            <a:cxnSpLocks noChangeShapeType="1"/>
          </p:cNvCxnSpPr>
          <p:nvPr/>
        </p:nvCxnSpPr>
        <p:spPr bwMode="auto">
          <a:xfrm>
            <a:off x="3851920" y="1484784"/>
            <a:ext cx="1584325" cy="0"/>
          </a:xfrm>
          <a:prstGeom prst="line">
            <a:avLst/>
          </a:prstGeom>
          <a:noFill/>
          <a:ln w="38100" algn="ctr">
            <a:solidFill>
              <a:srgbClr val="869AA9"/>
            </a:solidFill>
            <a:round/>
            <a:headEnd/>
            <a:tailEnd/>
          </a:ln>
          <a:scene3d>
            <a:camera prst="orthographicFront"/>
            <a:lightRig rig="threePt" dir="t"/>
          </a:scene3d>
          <a:sp3d>
            <a:bevelT prst="convex"/>
          </a:sp3d>
        </p:spPr>
      </p:cxnSp>
      <p:cxnSp>
        <p:nvCxnSpPr>
          <p:cNvPr id="14" name="Прямая со стрелкой 13"/>
          <p:cNvCxnSpPr>
            <a:endCxn id="4" idx="0"/>
          </p:cNvCxnSpPr>
          <p:nvPr/>
        </p:nvCxnSpPr>
        <p:spPr bwMode="auto">
          <a:xfrm flipH="1">
            <a:off x="2285984" y="1484784"/>
            <a:ext cx="2358024" cy="515456"/>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5" name="Прямая со стрелкой 14"/>
          <p:cNvCxnSpPr>
            <a:endCxn id="5" idx="0"/>
          </p:cNvCxnSpPr>
          <p:nvPr/>
        </p:nvCxnSpPr>
        <p:spPr bwMode="auto">
          <a:xfrm flipH="1">
            <a:off x="4633913" y="1484784"/>
            <a:ext cx="10095" cy="2953872"/>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6" name="Прямая со стрелкой 15"/>
          <p:cNvCxnSpPr>
            <a:endCxn id="6" idx="0"/>
          </p:cNvCxnSpPr>
          <p:nvPr/>
        </p:nvCxnSpPr>
        <p:spPr bwMode="auto">
          <a:xfrm>
            <a:off x="4644008" y="1484784"/>
            <a:ext cx="2321165" cy="515456"/>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24" name="TextBox 23"/>
          <p:cNvSpPr txBox="1"/>
          <p:nvPr/>
        </p:nvSpPr>
        <p:spPr>
          <a:xfrm>
            <a:off x="8506374" y="548680"/>
            <a:ext cx="526907" cy="584776"/>
          </a:xfrm>
          <a:prstGeom prst="rect">
            <a:avLst/>
          </a:prstGeom>
          <a:noFill/>
        </p:spPr>
        <p:txBody>
          <a:bodyPr wrap="none" rtlCol="0">
            <a:spAutoFit/>
          </a:bodyPr>
          <a:lstStyle/>
          <a:p>
            <a:r>
              <a:rPr lang="ru-RU" sz="3200" b="1" dirty="0">
                <a:solidFill>
                  <a:srgbClr val="40464F"/>
                </a:solidFill>
              </a:rPr>
              <a:t> 6</a:t>
            </a:r>
          </a:p>
        </p:txBody>
      </p:sp>
    </p:spTree>
    <p:extLst>
      <p:ext uri="{BB962C8B-B14F-4D97-AF65-F5344CB8AC3E}">
        <p14:creationId xmlns:p14="http://schemas.microsoft.com/office/powerpoint/2010/main" val="421277794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81000"/>
            <a:ext cx="7859216" cy="2687638"/>
          </a:xfrm>
          <a:solidFill>
            <a:schemeClr val="accent1">
              <a:lumMod val="50000"/>
            </a:schemeClr>
          </a:solidFill>
          <a:ln w="38100">
            <a:solidFill>
              <a:schemeClr val="tx2"/>
            </a:solidFill>
            <a:prstDash val="dash"/>
          </a:ln>
        </p:spPr>
        <p:txBody>
          <a:bodyPr>
            <a:normAutofit/>
          </a:bodyPr>
          <a:lstStyle/>
          <a:p>
            <a:pPr algn="ctr">
              <a:defRPr/>
            </a:pPr>
            <a:r>
              <a:rPr lang="ru-RU" sz="2400" b="1" u="sng" dirty="0">
                <a:solidFill>
                  <a:srgbClr val="FF8600"/>
                </a:solidFill>
              </a:rPr>
              <a:t/>
            </a:r>
            <a:br>
              <a:rPr lang="ru-RU" sz="2400" b="1" u="sng" dirty="0">
                <a:solidFill>
                  <a:srgbClr val="FF8600"/>
                </a:solidFill>
              </a:rPr>
            </a:br>
            <a:r>
              <a:rPr lang="ru-RU" sz="2400" b="1" u="sng" dirty="0"/>
              <a:t>Договор купли-продажи недвижимого имущества </a:t>
            </a:r>
            <a:r>
              <a:rPr lang="ru-RU" sz="2400" b="1" dirty="0"/>
              <a:t>(договор продажи недвижимости) –</a:t>
            </a:r>
            <a:br>
              <a:rPr lang="ru-RU" sz="2400" b="1" dirty="0"/>
            </a:br>
            <a:r>
              <a:rPr lang="ru-RU" sz="2400" b="1" dirty="0"/>
              <a:t/>
            </a:r>
            <a:br>
              <a:rPr lang="ru-RU" sz="2400" b="1" dirty="0"/>
            </a:br>
            <a:r>
              <a:rPr lang="ru-RU" sz="2400" b="1" dirty="0">
                <a:solidFill>
                  <a:srgbClr val="FF8600"/>
                </a:solidFill>
              </a:rPr>
              <a:t> </a:t>
            </a:r>
            <a:r>
              <a:rPr lang="ru-RU" sz="2400" dirty="0">
                <a:solidFill>
                  <a:schemeClr val="tx1"/>
                </a:solidFill>
              </a:rPr>
              <a:t>договор по которому продавец обязуется передать в собственность покупателя недвижимое имущество </a:t>
            </a:r>
            <a:br>
              <a:rPr lang="ru-RU" sz="2400" dirty="0">
                <a:solidFill>
                  <a:schemeClr val="tx1"/>
                </a:solidFill>
              </a:rPr>
            </a:br>
            <a:r>
              <a:rPr lang="ru-RU" sz="2400" dirty="0">
                <a:solidFill>
                  <a:schemeClr val="tx1"/>
                </a:solidFill>
              </a:rPr>
              <a:t>(ст. 549 ГК РФ)</a:t>
            </a:r>
          </a:p>
        </p:txBody>
      </p:sp>
      <p:sp>
        <p:nvSpPr>
          <p:cNvPr id="4" name="Прямоугольник 3"/>
          <p:cNvSpPr/>
          <p:nvPr/>
        </p:nvSpPr>
        <p:spPr bwMode="auto">
          <a:xfrm>
            <a:off x="468313" y="3357563"/>
            <a:ext cx="7848103" cy="2879725"/>
          </a:xfrm>
          <a:prstGeom prst="rect">
            <a:avLst/>
          </a:prstGeom>
          <a:solidFill>
            <a:schemeClr val="accent1">
              <a:lumMod val="50000"/>
            </a:schemeClr>
          </a:solidFill>
          <a:ln w="38100" cap="flat" cmpd="sng" algn="ctr">
            <a:solidFill>
              <a:srgbClr val="FF8600"/>
            </a:solidFill>
            <a:prstDash val="dash"/>
            <a:round/>
            <a:headEnd type="none" w="med" len="med"/>
            <a:tailEnd type="none" w="med" len="med"/>
          </a:ln>
          <a:effectLst/>
        </p:spPr>
        <p:txBody>
          <a:bodyPr/>
          <a:lstStyle/>
          <a:p>
            <a:pPr algn="ctr">
              <a:defRPr/>
            </a:pPr>
            <a:endParaRPr lang="ru-RU" sz="2400" b="1" u="sng" dirty="0">
              <a:solidFill>
                <a:srgbClr val="FFC000"/>
              </a:solidFill>
              <a:effectLst>
                <a:outerShdw blurRad="38100" dist="38100" dir="2700000" algn="tl">
                  <a:srgbClr val="000000">
                    <a:alpha val="43137"/>
                  </a:srgbClr>
                </a:outerShdw>
              </a:effectLst>
              <a:latin typeface="+mn-lt"/>
            </a:endParaRPr>
          </a:p>
          <a:p>
            <a:pPr algn="ctr">
              <a:defRPr/>
            </a:pPr>
            <a:r>
              <a:rPr lang="ru-RU" sz="2400" b="1" u="sng" dirty="0">
                <a:solidFill>
                  <a:schemeClr val="tx2"/>
                </a:solidFill>
                <a:effectLst>
                  <a:outerShdw blurRad="38100" dist="38100" dir="2700000" algn="tl">
                    <a:srgbClr val="000000">
                      <a:alpha val="43137"/>
                    </a:srgbClr>
                  </a:outerShdw>
                </a:effectLst>
                <a:latin typeface="+mn-lt"/>
              </a:rPr>
              <a:t>Правовая квалификация договора –</a:t>
            </a:r>
          </a:p>
          <a:p>
            <a:pPr>
              <a:defRPr/>
            </a:pPr>
            <a:endParaRPr lang="ru-RU" dirty="0">
              <a:effectLst>
                <a:outerShdw blurRad="38100" dist="38100" dir="2700000" algn="tl">
                  <a:srgbClr val="000000">
                    <a:alpha val="43137"/>
                  </a:srgbClr>
                </a:outerShdw>
              </a:effectLst>
              <a:latin typeface="+mn-lt"/>
            </a:endParaRPr>
          </a:p>
          <a:p>
            <a:pPr>
              <a:buFont typeface="Wingdings" pitchFamily="2" charset="2"/>
              <a:buChar char="ü"/>
              <a:defRPr/>
            </a:pPr>
            <a:r>
              <a:rPr lang="ru-RU" dirty="0">
                <a:effectLst>
                  <a:outerShdw blurRad="38100" dist="38100" dir="2700000" algn="tl">
                    <a:srgbClr val="000000">
                      <a:alpha val="43137"/>
                    </a:srgbClr>
                  </a:outerShdw>
                </a:effectLst>
                <a:latin typeface="+mn-lt"/>
              </a:rPr>
              <a:t> </a:t>
            </a:r>
            <a:r>
              <a:rPr lang="ru-RU" sz="2000" dirty="0">
                <a:effectLst>
                  <a:outerShdw blurRad="38100" dist="38100" dir="2700000" algn="tl">
                    <a:srgbClr val="000000">
                      <a:alpha val="43137"/>
                    </a:srgbClr>
                  </a:outerShdw>
                </a:effectLst>
                <a:latin typeface="+mn-lt"/>
              </a:rPr>
              <a:t>отраслевой</a:t>
            </a:r>
          </a:p>
          <a:p>
            <a:pPr marL="266700" indent="-266700">
              <a:buFont typeface="Wingdings" pitchFamily="2" charset="2"/>
              <a:buChar char="ü"/>
              <a:defRPr/>
            </a:pPr>
            <a:r>
              <a:rPr lang="ru-RU" sz="2000" dirty="0" err="1">
                <a:effectLst>
                  <a:outerShdw blurRad="38100" dist="38100" dir="2700000" algn="tl">
                    <a:srgbClr val="000000">
                      <a:alpha val="43137"/>
                    </a:srgbClr>
                  </a:outerShdw>
                </a:effectLst>
                <a:latin typeface="+mn-lt"/>
              </a:rPr>
              <a:t>консенсуальный</a:t>
            </a:r>
            <a:endParaRPr lang="ru-RU" sz="2000" dirty="0">
              <a:effectLst>
                <a:outerShdw blurRad="38100" dist="38100" dir="2700000" algn="tl">
                  <a:srgbClr val="000000">
                    <a:alpha val="43137"/>
                  </a:srgbClr>
                </a:outerShdw>
              </a:effectLst>
              <a:latin typeface="+mn-lt"/>
            </a:endParaRPr>
          </a:p>
          <a:p>
            <a:pPr>
              <a:buFont typeface="Wingdings" pitchFamily="2" charset="2"/>
              <a:buChar char="ü"/>
              <a:defRPr/>
            </a:pPr>
            <a:r>
              <a:rPr lang="ru-RU" sz="2000" dirty="0">
                <a:effectLst>
                  <a:outerShdw blurRad="38100" dist="38100" dir="2700000" algn="tl">
                    <a:srgbClr val="000000">
                      <a:alpha val="43137"/>
                    </a:srgbClr>
                  </a:outerShdw>
                </a:effectLst>
                <a:latin typeface="+mn-lt"/>
              </a:rPr>
              <a:t> возмездный, </a:t>
            </a:r>
            <a:r>
              <a:rPr lang="ru-RU" sz="2000" dirty="0" err="1">
                <a:effectLst>
                  <a:outerShdw blurRad="38100" dist="38100" dir="2700000" algn="tl">
                    <a:srgbClr val="000000">
                      <a:alpha val="43137"/>
                    </a:srgbClr>
                  </a:outerShdw>
                </a:effectLst>
                <a:latin typeface="+mn-lt"/>
              </a:rPr>
              <a:t>меновый</a:t>
            </a:r>
            <a:endParaRPr lang="ru-RU" sz="2000" dirty="0">
              <a:effectLst>
                <a:outerShdw blurRad="38100" dist="38100" dir="2700000" algn="tl">
                  <a:srgbClr val="000000">
                    <a:alpha val="43137"/>
                  </a:srgbClr>
                </a:outerShdw>
              </a:effectLst>
              <a:latin typeface="+mn-lt"/>
            </a:endParaRPr>
          </a:p>
          <a:p>
            <a:pPr>
              <a:buFont typeface="Wingdings" pitchFamily="2" charset="2"/>
              <a:buChar char="ü"/>
              <a:defRPr/>
            </a:pPr>
            <a:r>
              <a:rPr lang="ru-RU" sz="2000" dirty="0">
                <a:effectLst>
                  <a:outerShdw blurRad="38100" dist="38100" dir="2700000" algn="tl">
                    <a:srgbClr val="000000">
                      <a:alpha val="43137"/>
                    </a:srgbClr>
                  </a:outerShdw>
                </a:effectLst>
                <a:latin typeface="+mn-lt"/>
              </a:rPr>
              <a:t> двусторонний</a:t>
            </a:r>
          </a:p>
        </p:txBody>
      </p:sp>
      <p:sp>
        <p:nvSpPr>
          <p:cNvPr id="3" name="TextBox 2"/>
          <p:cNvSpPr txBox="1"/>
          <p:nvPr/>
        </p:nvSpPr>
        <p:spPr>
          <a:xfrm>
            <a:off x="8519894" y="548680"/>
            <a:ext cx="641121" cy="584776"/>
          </a:xfrm>
          <a:prstGeom prst="rect">
            <a:avLst/>
          </a:prstGeom>
          <a:noFill/>
        </p:spPr>
        <p:txBody>
          <a:bodyPr wrap="none" rtlCol="0">
            <a:spAutoFit/>
          </a:bodyPr>
          <a:lstStyle/>
          <a:p>
            <a:r>
              <a:rPr lang="ru-RU" sz="3200" b="1" dirty="0">
                <a:solidFill>
                  <a:srgbClr val="40464F"/>
                </a:solidFill>
              </a:rPr>
              <a:t>62</a:t>
            </a:r>
          </a:p>
        </p:txBody>
      </p:sp>
    </p:spTree>
    <p:extLst>
      <p:ext uri="{BB962C8B-B14F-4D97-AF65-F5344CB8AC3E}">
        <p14:creationId xmlns:p14="http://schemas.microsoft.com/office/powerpoint/2010/main" val="149828259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5888"/>
            <a:ext cx="8229600" cy="1152872"/>
          </a:xfrm>
        </p:spPr>
        <p:txBody>
          <a:bodyPr/>
          <a:lstStyle/>
          <a:p>
            <a:pPr algn="ctr">
              <a:defRPr/>
            </a:pPr>
            <a:r>
              <a:rPr lang="ru-RU" sz="2800" b="1" u="sng" dirty="0"/>
              <a:t>Существенные условия </a:t>
            </a:r>
            <a:br>
              <a:rPr lang="ru-RU" sz="2800" b="1" u="sng" dirty="0"/>
            </a:br>
            <a:r>
              <a:rPr lang="ru-RU" sz="2800" b="1" u="sng" dirty="0"/>
              <a:t>договора продажи недвижимости</a:t>
            </a:r>
            <a:endParaRPr lang="ru-RU" sz="2800" dirty="0"/>
          </a:p>
        </p:txBody>
      </p:sp>
      <p:sp>
        <p:nvSpPr>
          <p:cNvPr id="3" name="Скругленный прямоугольник 2"/>
          <p:cNvSpPr/>
          <p:nvPr/>
        </p:nvSpPr>
        <p:spPr bwMode="auto">
          <a:xfrm>
            <a:off x="323850" y="1700213"/>
            <a:ext cx="3384550" cy="1441450"/>
          </a:xfrm>
          <a:prstGeom prst="roundRect">
            <a:avLst/>
          </a:prstGeom>
          <a:solidFill>
            <a:schemeClr val="accent1">
              <a:lumMod val="50000"/>
            </a:schemeClr>
          </a:solidFill>
          <a:ln w="38100" cap="flat" cmpd="sng" algn="ctr">
            <a:solidFill>
              <a:schemeClr val="tx1"/>
            </a:solidFill>
            <a:prstDash val="dash"/>
            <a:round/>
            <a:headEnd type="none" w="med" len="med"/>
            <a:tailEnd type="none" w="med" len="med"/>
          </a:ln>
          <a:effectLst/>
        </p:spPr>
        <p:txBody>
          <a:bodyPr/>
          <a:lstStyle/>
          <a:p>
            <a:pPr algn="ctr">
              <a:defRPr/>
            </a:pPr>
            <a:r>
              <a:rPr lang="ru-RU" sz="2000" b="1" dirty="0">
                <a:solidFill>
                  <a:schemeClr val="tx2"/>
                </a:solidFill>
                <a:effectLst>
                  <a:outerShdw blurRad="38100" dist="38100" dir="2700000" algn="tl">
                    <a:srgbClr val="000000">
                      <a:alpha val="43137"/>
                    </a:srgbClr>
                  </a:outerShdw>
                </a:effectLst>
                <a:latin typeface="+mn-lt"/>
              </a:rPr>
              <a:t>Предмет договора – </a:t>
            </a:r>
            <a:r>
              <a:rPr lang="ru-RU" sz="2000" b="1" dirty="0">
                <a:effectLst>
                  <a:outerShdw blurRad="38100" dist="38100" dir="2700000" algn="tl">
                    <a:srgbClr val="000000">
                      <a:alpha val="43137"/>
                    </a:srgbClr>
                  </a:outerShdw>
                </a:effectLst>
                <a:latin typeface="+mn-lt"/>
              </a:rPr>
              <a:t>объект недвижимости </a:t>
            </a:r>
          </a:p>
          <a:p>
            <a:pPr algn="ctr">
              <a:defRPr/>
            </a:pPr>
            <a:r>
              <a:rPr lang="ru-RU" sz="2000" dirty="0">
                <a:effectLst>
                  <a:outerShdw blurRad="38100" dist="38100" dir="2700000" algn="tl">
                    <a:srgbClr val="000000">
                      <a:alpha val="43137"/>
                    </a:srgbClr>
                  </a:outerShdw>
                </a:effectLst>
                <a:latin typeface="+mn-lt"/>
              </a:rPr>
              <a:t>(материальный объект предмета договора)</a:t>
            </a:r>
            <a:endParaRPr lang="ru-RU" dirty="0">
              <a:effectLst>
                <a:outerShdw blurRad="38100" dist="38100" dir="2700000" algn="tl">
                  <a:srgbClr val="000000">
                    <a:alpha val="43137"/>
                  </a:srgbClr>
                </a:outerShdw>
              </a:effectLst>
              <a:latin typeface="+mn-lt"/>
            </a:endParaRPr>
          </a:p>
        </p:txBody>
      </p:sp>
      <p:sp>
        <p:nvSpPr>
          <p:cNvPr id="4" name="Скругленный прямоугольник 3"/>
          <p:cNvSpPr/>
          <p:nvPr/>
        </p:nvSpPr>
        <p:spPr bwMode="auto">
          <a:xfrm>
            <a:off x="323528" y="3501008"/>
            <a:ext cx="3384550" cy="792162"/>
          </a:xfrm>
          <a:prstGeom prst="roundRect">
            <a:avLst/>
          </a:prstGeom>
          <a:solidFill>
            <a:schemeClr val="accent1">
              <a:lumMod val="50000"/>
            </a:schemeClr>
          </a:solidFill>
          <a:ln w="38100" cap="flat" cmpd="sng" algn="ctr">
            <a:solidFill>
              <a:srgbClr val="FFFFFF"/>
            </a:solidFill>
            <a:prstDash val="dash"/>
            <a:round/>
            <a:headEnd type="none" w="med" len="med"/>
            <a:tailEnd type="none" w="med" len="med"/>
          </a:ln>
          <a:effectLst/>
        </p:spPr>
        <p:txBody>
          <a:bodyPr/>
          <a:lstStyle/>
          <a:p>
            <a:pPr algn="ctr">
              <a:defRPr/>
            </a:pPr>
            <a:r>
              <a:rPr lang="ru-RU" sz="2000" b="1" dirty="0">
                <a:solidFill>
                  <a:srgbClr val="FF8600"/>
                </a:solidFill>
                <a:effectLst>
                  <a:outerShdw blurRad="38100" dist="38100" dir="2700000" algn="tl">
                    <a:srgbClr val="000000">
                      <a:alpha val="43137"/>
                    </a:srgbClr>
                  </a:outerShdw>
                </a:effectLst>
                <a:latin typeface="+mn-lt"/>
              </a:rPr>
              <a:t>Цена договора</a:t>
            </a:r>
          </a:p>
          <a:p>
            <a:pPr algn="ctr">
              <a:defRPr/>
            </a:pPr>
            <a:r>
              <a:rPr lang="ru-RU" sz="2000" b="1" dirty="0">
                <a:effectLst>
                  <a:outerShdw blurRad="38100" dist="38100" dir="2700000" algn="tl">
                    <a:srgbClr val="000000">
                      <a:alpha val="43137"/>
                    </a:srgbClr>
                  </a:outerShdw>
                </a:effectLst>
                <a:latin typeface="+mn-lt"/>
              </a:rPr>
              <a:t>(ст. 555 ГК РФ) </a:t>
            </a:r>
            <a:endParaRPr lang="ru-RU" dirty="0">
              <a:effectLst>
                <a:outerShdw blurRad="38100" dist="38100" dir="2700000" algn="tl">
                  <a:srgbClr val="000000">
                    <a:alpha val="43137"/>
                  </a:srgbClr>
                </a:outerShdw>
              </a:effectLst>
              <a:latin typeface="+mn-lt"/>
            </a:endParaRPr>
          </a:p>
        </p:txBody>
      </p:sp>
      <p:sp>
        <p:nvSpPr>
          <p:cNvPr id="6" name="Стрелка вправо 5"/>
          <p:cNvSpPr/>
          <p:nvPr/>
        </p:nvSpPr>
        <p:spPr bwMode="auto">
          <a:xfrm>
            <a:off x="3851275" y="2133600"/>
            <a:ext cx="979488" cy="503238"/>
          </a:xfrm>
          <a:prstGeom prst="rightArrow">
            <a:avLst/>
          </a:prstGeom>
          <a:solidFill>
            <a:schemeClr val="accent1">
              <a:lumMod val="50000"/>
            </a:schemeClr>
          </a:solidFill>
          <a:ln w="38100" cap="flat" cmpd="sng" algn="ctr">
            <a:solidFill>
              <a:srgbClr val="FFFFFF"/>
            </a:solidFill>
            <a:prstDash val="solid"/>
            <a:round/>
            <a:headEnd type="none" w="med" len="med"/>
            <a:tailEnd type="none" w="med" len="med"/>
          </a:ln>
          <a:effectLst/>
        </p:spPr>
        <p:txBody>
          <a:bodyPr/>
          <a:lstStyle/>
          <a:p>
            <a:pPr>
              <a:defRPr/>
            </a:pPr>
            <a:endParaRPr lang="ru-RU">
              <a:effectLst>
                <a:outerShdw blurRad="38100" dist="38100" dir="2700000" algn="tl">
                  <a:srgbClr val="000000">
                    <a:alpha val="43137"/>
                  </a:srgbClr>
                </a:outerShdw>
              </a:effectLst>
            </a:endParaRPr>
          </a:p>
        </p:txBody>
      </p:sp>
      <p:sp>
        <p:nvSpPr>
          <p:cNvPr id="7" name="AutoShape 5"/>
          <p:cNvSpPr>
            <a:spLocks noChangeArrowheads="1"/>
          </p:cNvSpPr>
          <p:nvPr/>
        </p:nvSpPr>
        <p:spPr bwMode="auto">
          <a:xfrm>
            <a:off x="4932363" y="1700213"/>
            <a:ext cx="3816350" cy="1368425"/>
          </a:xfrm>
          <a:prstGeom prst="roundRect">
            <a:avLst>
              <a:gd name="adj" fmla="val 16667"/>
            </a:avLst>
          </a:prstGeom>
          <a:solidFill>
            <a:schemeClr val="accent1">
              <a:lumMod val="50000"/>
            </a:schemeClr>
          </a:solidFill>
          <a:ln w="38100">
            <a:solidFill>
              <a:srgbClr val="FFFFFF"/>
            </a:solidFill>
            <a:prstDash val="solid"/>
            <a:round/>
            <a:headEnd/>
            <a:tailEnd/>
          </a:ln>
          <a:effectLst/>
        </p:spPr>
        <p:txBody>
          <a:bodyPr wrap="none" anchor="ctr"/>
          <a:lstStyle/>
          <a:p>
            <a:pPr algn="ctr">
              <a:defRPr/>
            </a:pPr>
            <a:r>
              <a:rPr lang="ru-RU" sz="2000" dirty="0">
                <a:latin typeface="+mj-lt"/>
              </a:rPr>
              <a:t>Определяется по правилам </a:t>
            </a:r>
          </a:p>
          <a:p>
            <a:pPr algn="ctr">
              <a:defRPr/>
            </a:pPr>
            <a:r>
              <a:rPr lang="ru-RU" sz="2000" dirty="0">
                <a:latin typeface="+mj-lt"/>
              </a:rPr>
              <a:t>ст. 554 ГК РФ</a:t>
            </a:r>
          </a:p>
        </p:txBody>
      </p:sp>
      <p:cxnSp>
        <p:nvCxnSpPr>
          <p:cNvPr id="10" name="Прямая со стрелкой 9"/>
          <p:cNvCxnSpPr>
            <a:stCxn id="4" idx="3"/>
            <a:endCxn id="13" idx="1"/>
          </p:cNvCxnSpPr>
          <p:nvPr/>
        </p:nvCxnSpPr>
        <p:spPr bwMode="auto">
          <a:xfrm>
            <a:off x="3708078" y="3897089"/>
            <a:ext cx="2951485" cy="503461"/>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1" name="Прямая со стрелкой 10"/>
          <p:cNvCxnSpPr>
            <a:stCxn id="4" idx="3"/>
            <a:endCxn id="12" idx="1"/>
          </p:cNvCxnSpPr>
          <p:nvPr/>
        </p:nvCxnSpPr>
        <p:spPr bwMode="auto">
          <a:xfrm flipV="1">
            <a:off x="3708078" y="3609182"/>
            <a:ext cx="2951485" cy="287907"/>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2" name="AutoShape 5"/>
          <p:cNvSpPr>
            <a:spLocks noChangeArrowheads="1"/>
          </p:cNvSpPr>
          <p:nvPr/>
        </p:nvSpPr>
        <p:spPr bwMode="auto">
          <a:xfrm>
            <a:off x="6659563" y="3284538"/>
            <a:ext cx="2016125" cy="649287"/>
          </a:xfrm>
          <a:prstGeom prst="roundRect">
            <a:avLst>
              <a:gd name="adj" fmla="val 16667"/>
            </a:avLst>
          </a:prstGeom>
          <a:solidFill>
            <a:schemeClr val="accent1">
              <a:lumMod val="50000"/>
            </a:schemeClr>
          </a:solidFill>
          <a:ln w="38100">
            <a:solidFill>
              <a:srgbClr val="FFFFFF"/>
            </a:solidFill>
            <a:round/>
            <a:headEnd/>
            <a:tailEnd/>
          </a:ln>
          <a:effectLst/>
        </p:spPr>
        <p:txBody>
          <a:bodyPr wrap="none" anchor="ctr"/>
          <a:lstStyle/>
          <a:p>
            <a:pPr algn="ctr">
              <a:defRPr/>
            </a:pPr>
            <a:r>
              <a:rPr lang="ru-RU" dirty="0">
                <a:latin typeface="+mj-lt"/>
              </a:rPr>
              <a:t>Твердая</a:t>
            </a:r>
          </a:p>
        </p:txBody>
      </p:sp>
      <p:sp>
        <p:nvSpPr>
          <p:cNvPr id="13" name="AutoShape 5"/>
          <p:cNvSpPr>
            <a:spLocks noChangeArrowheads="1"/>
          </p:cNvSpPr>
          <p:nvPr/>
        </p:nvSpPr>
        <p:spPr bwMode="auto">
          <a:xfrm>
            <a:off x="6659563" y="4076700"/>
            <a:ext cx="2016125" cy="647700"/>
          </a:xfrm>
          <a:prstGeom prst="roundRect">
            <a:avLst>
              <a:gd name="adj" fmla="val 16667"/>
            </a:avLst>
          </a:prstGeom>
          <a:solidFill>
            <a:schemeClr val="accent1">
              <a:lumMod val="50000"/>
            </a:schemeClr>
          </a:solidFill>
          <a:ln w="38100">
            <a:solidFill>
              <a:srgbClr val="FFFFFF"/>
            </a:solidFill>
            <a:round/>
            <a:headEnd/>
            <a:tailEnd/>
          </a:ln>
          <a:effectLst/>
        </p:spPr>
        <p:txBody>
          <a:bodyPr wrap="none" anchor="ctr"/>
          <a:lstStyle/>
          <a:p>
            <a:pPr algn="ctr">
              <a:defRPr/>
            </a:pPr>
            <a:r>
              <a:rPr lang="ru-RU" dirty="0">
                <a:latin typeface="+mj-lt"/>
              </a:rPr>
              <a:t>Определяемая</a:t>
            </a:r>
          </a:p>
        </p:txBody>
      </p:sp>
      <p:sp>
        <p:nvSpPr>
          <p:cNvPr id="21" name="TextBox 20"/>
          <p:cNvSpPr txBox="1"/>
          <p:nvPr/>
        </p:nvSpPr>
        <p:spPr>
          <a:xfrm>
            <a:off x="1115616" y="4941168"/>
            <a:ext cx="7560840" cy="1569660"/>
          </a:xfrm>
          <a:prstGeom prst="rect">
            <a:avLst/>
          </a:prstGeom>
          <a:solidFill>
            <a:schemeClr val="bg2">
              <a:lumMod val="50000"/>
              <a:lumOff val="50000"/>
            </a:schemeClr>
          </a:solidFill>
          <a:ln w="38100">
            <a:solidFill>
              <a:srgbClr val="800000"/>
            </a:solidFill>
            <a:prstDash val="dash"/>
          </a:ln>
        </p:spPr>
        <p:txBody>
          <a:bodyPr wrap="square">
            <a:spAutoFit/>
          </a:bodyPr>
          <a:lstStyle/>
          <a:p>
            <a:pPr algn="ctr">
              <a:defRPr/>
            </a:pPr>
            <a:endParaRPr lang="ru-RU" sz="800" b="1" u="sng" dirty="0">
              <a:solidFill>
                <a:srgbClr val="FF0000"/>
              </a:solidFill>
              <a:latin typeface="+mn-lt"/>
            </a:endParaRPr>
          </a:p>
          <a:p>
            <a:pPr algn="ctr">
              <a:defRPr/>
            </a:pPr>
            <a:r>
              <a:rPr lang="ru-RU" sz="2000" b="1" u="sng" dirty="0">
                <a:solidFill>
                  <a:srgbClr val="800000"/>
                </a:solidFill>
                <a:latin typeface="+mn-lt"/>
              </a:rPr>
              <a:t>Существенные условия договора </a:t>
            </a:r>
            <a:r>
              <a:rPr lang="ru-RU" sz="2000" dirty="0">
                <a:solidFill>
                  <a:srgbClr val="800000"/>
                </a:solidFill>
                <a:latin typeface="+mn-lt"/>
              </a:rPr>
              <a:t>– </a:t>
            </a:r>
          </a:p>
          <a:p>
            <a:pPr algn="ctr">
              <a:defRPr/>
            </a:pPr>
            <a:endParaRPr lang="ru-RU" sz="800" dirty="0">
              <a:solidFill>
                <a:srgbClr val="FF0000"/>
              </a:solidFill>
              <a:latin typeface="+mn-lt"/>
            </a:endParaRPr>
          </a:p>
          <a:p>
            <a:pPr algn="ctr">
              <a:defRPr/>
            </a:pPr>
            <a:r>
              <a:rPr lang="ru-RU" sz="2000" b="1" dirty="0">
                <a:solidFill>
                  <a:srgbClr val="800000"/>
                </a:solidFill>
                <a:latin typeface="+mn-lt"/>
              </a:rPr>
              <a:t>условия, при </a:t>
            </a:r>
            <a:r>
              <a:rPr lang="ru-RU" sz="2000" b="1" dirty="0" err="1">
                <a:solidFill>
                  <a:srgbClr val="800000"/>
                </a:solidFill>
                <a:latin typeface="+mn-lt"/>
              </a:rPr>
              <a:t>недостижении</a:t>
            </a:r>
            <a:r>
              <a:rPr lang="ru-RU" sz="2000" b="1" dirty="0">
                <a:solidFill>
                  <a:srgbClr val="800000"/>
                </a:solidFill>
                <a:latin typeface="+mn-lt"/>
              </a:rPr>
              <a:t> сторонами соглашения по которым договор считается незаключенным</a:t>
            </a:r>
          </a:p>
          <a:p>
            <a:pPr algn="ctr">
              <a:defRPr/>
            </a:pPr>
            <a:r>
              <a:rPr lang="ru-RU" sz="2000" b="1" dirty="0">
                <a:solidFill>
                  <a:srgbClr val="800000"/>
                </a:solidFill>
                <a:latin typeface="+mn-lt"/>
              </a:rPr>
              <a:t>(ст. 432 ГК РФ)</a:t>
            </a:r>
          </a:p>
        </p:txBody>
      </p:sp>
      <p:sp>
        <p:nvSpPr>
          <p:cNvPr id="5" name="TextBox 4"/>
          <p:cNvSpPr txBox="1"/>
          <p:nvPr/>
        </p:nvSpPr>
        <p:spPr>
          <a:xfrm>
            <a:off x="8517920" y="548680"/>
            <a:ext cx="641121" cy="861774"/>
          </a:xfrm>
          <a:prstGeom prst="rect">
            <a:avLst/>
          </a:prstGeom>
          <a:noFill/>
        </p:spPr>
        <p:txBody>
          <a:bodyPr wrap="none" rtlCol="0">
            <a:spAutoFit/>
          </a:bodyPr>
          <a:lstStyle/>
          <a:p>
            <a:r>
              <a:rPr lang="ru-RU" sz="3200" b="1" dirty="0">
                <a:solidFill>
                  <a:srgbClr val="40464F"/>
                </a:solidFill>
              </a:rPr>
              <a:t>63</a:t>
            </a:r>
          </a:p>
          <a:p>
            <a:endParaRPr lang="ru-RU" dirty="0"/>
          </a:p>
        </p:txBody>
      </p:sp>
      <p:sp>
        <p:nvSpPr>
          <p:cNvPr id="8" name="TextBox 7"/>
          <p:cNvSpPr txBox="1"/>
          <p:nvPr/>
        </p:nvSpPr>
        <p:spPr>
          <a:xfrm>
            <a:off x="787400" y="5600700"/>
            <a:ext cx="184666" cy="369332"/>
          </a:xfrm>
          <a:prstGeom prst="rect">
            <a:avLst/>
          </a:prstGeom>
          <a:noFill/>
        </p:spPr>
        <p:txBody>
          <a:bodyPr wrap="none" rtlCol="0">
            <a:spAutoFit/>
          </a:bodyPr>
          <a:lstStyle/>
          <a:p>
            <a:endParaRPr lang="ru-RU" dirty="0"/>
          </a:p>
        </p:txBody>
      </p:sp>
      <p:sp>
        <p:nvSpPr>
          <p:cNvPr id="14" name="TextBox 13"/>
          <p:cNvSpPr txBox="1"/>
          <p:nvPr/>
        </p:nvSpPr>
        <p:spPr>
          <a:xfrm>
            <a:off x="251520" y="4941168"/>
            <a:ext cx="604837" cy="1570037"/>
          </a:xfrm>
          <a:prstGeom prst="rect">
            <a:avLst/>
          </a:prstGeom>
          <a:solidFill>
            <a:srgbClr val="869AA9"/>
          </a:solidFill>
          <a:ln w="38100" cmpd="sng">
            <a:solidFill>
              <a:srgbClr val="800000"/>
            </a:solidFill>
          </a:ln>
        </p:spPr>
        <p:txBody>
          <a:bodyPr wrap="none">
            <a:spAutoFit/>
          </a:bodyPr>
          <a:lstStyle/>
          <a:p>
            <a:pPr>
              <a:defRPr/>
            </a:pPr>
            <a:r>
              <a:rPr lang="ru-RU" sz="9600" b="1" dirty="0">
                <a:solidFill>
                  <a:srgbClr val="800000"/>
                </a:solidFill>
                <a:latin typeface="+mn-lt"/>
              </a:rPr>
              <a:t>!</a:t>
            </a:r>
          </a:p>
        </p:txBody>
      </p:sp>
    </p:spTree>
    <p:extLst>
      <p:ext uri="{BB962C8B-B14F-4D97-AF65-F5344CB8AC3E}">
        <p14:creationId xmlns:p14="http://schemas.microsoft.com/office/powerpoint/2010/main" val="223195367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Заголовок 1"/>
          <p:cNvSpPr>
            <a:spLocks noGrp="1"/>
          </p:cNvSpPr>
          <p:nvPr>
            <p:ph type="title"/>
          </p:nvPr>
        </p:nvSpPr>
        <p:spPr>
          <a:xfrm>
            <a:off x="971600" y="188640"/>
            <a:ext cx="7210425" cy="2520950"/>
          </a:xfrm>
          <a:solidFill>
            <a:schemeClr val="accent1">
              <a:lumMod val="50000"/>
            </a:schemeClr>
          </a:solidFill>
          <a:ln w="57150" cmpd="sng">
            <a:solidFill>
              <a:srgbClr val="FF0000"/>
            </a:solidFill>
          </a:ln>
        </p:spPr>
        <p:txBody>
          <a:bodyPr>
            <a:normAutofit/>
          </a:bodyPr>
          <a:lstStyle/>
          <a:p>
            <a:pPr algn="ctr"/>
            <a:r>
              <a:rPr lang="ru-RU" sz="2400" b="1" dirty="0">
                <a:solidFill>
                  <a:srgbClr val="FF0000"/>
                </a:solidFill>
                <a:effectLst/>
              </a:rPr>
              <a:t>Постановление Пленума ВАС РФ </a:t>
            </a:r>
            <a:br>
              <a:rPr lang="ru-RU" sz="2400" b="1" dirty="0">
                <a:solidFill>
                  <a:srgbClr val="FF0000"/>
                </a:solidFill>
                <a:effectLst/>
              </a:rPr>
            </a:br>
            <a:r>
              <a:rPr lang="ru-RU" sz="2400" b="1" dirty="0">
                <a:solidFill>
                  <a:srgbClr val="FF0000"/>
                </a:solidFill>
                <a:effectLst/>
              </a:rPr>
              <a:t>от 11.07.2011 г. № 54 </a:t>
            </a:r>
            <a:br>
              <a:rPr lang="ru-RU" sz="2400" b="1" dirty="0">
                <a:solidFill>
                  <a:srgbClr val="FF0000"/>
                </a:solidFill>
                <a:effectLst/>
              </a:rPr>
            </a:br>
            <a:r>
              <a:rPr lang="ru-RU" sz="2400" b="1" dirty="0">
                <a:solidFill>
                  <a:srgbClr val="FF0000"/>
                </a:solidFill>
                <a:effectLst/>
              </a:rPr>
              <a:t>«О некоторых вопросах разрешения споров, возникающих из договоров по поводу недвижимости, которая будет создана или приобретена в будущем»</a:t>
            </a:r>
          </a:p>
        </p:txBody>
      </p:sp>
      <p:sp>
        <p:nvSpPr>
          <p:cNvPr id="3" name="TextBox 2"/>
          <p:cNvSpPr txBox="1"/>
          <p:nvPr/>
        </p:nvSpPr>
        <p:spPr>
          <a:xfrm>
            <a:off x="323528" y="548680"/>
            <a:ext cx="604837" cy="1570037"/>
          </a:xfrm>
          <a:prstGeom prst="rect">
            <a:avLst/>
          </a:prstGeom>
          <a:noFill/>
          <a:ln>
            <a:noFill/>
          </a:ln>
        </p:spPr>
        <p:txBody>
          <a:bodyPr wrap="none">
            <a:spAutoFit/>
          </a:bodyPr>
          <a:lstStyle/>
          <a:p>
            <a:pPr>
              <a:defRPr/>
            </a:pPr>
            <a:r>
              <a:rPr lang="ru-RU" sz="9600" b="1" dirty="0">
                <a:solidFill>
                  <a:srgbClr val="FF0000"/>
                </a:solidFill>
                <a:latin typeface="+mn-lt"/>
              </a:rPr>
              <a:t>!</a:t>
            </a:r>
          </a:p>
        </p:txBody>
      </p:sp>
      <p:sp>
        <p:nvSpPr>
          <p:cNvPr id="5" name="TextBox 4"/>
          <p:cNvSpPr txBox="1"/>
          <p:nvPr/>
        </p:nvSpPr>
        <p:spPr>
          <a:xfrm>
            <a:off x="323850" y="2852738"/>
            <a:ext cx="8569325" cy="3786187"/>
          </a:xfrm>
          <a:prstGeom prst="rect">
            <a:avLst/>
          </a:prstGeom>
          <a:noFill/>
        </p:spPr>
        <p:txBody>
          <a:bodyPr>
            <a:spAutoFit/>
          </a:bodyPr>
          <a:lstStyle/>
          <a:p>
            <a:pPr indent="449263" algn="just">
              <a:defRPr/>
            </a:pPr>
            <a:r>
              <a:rPr lang="ru-RU" sz="2000" dirty="0">
                <a:latin typeface="+mn-lt"/>
              </a:rPr>
              <a:t>1. Пункт 2 – для индивидуализации предмета договора купли-продажи недвижимого имущества </a:t>
            </a:r>
            <a:r>
              <a:rPr lang="ru-RU" sz="2000" b="1" u="sng" dirty="0">
                <a:solidFill>
                  <a:srgbClr val="FF0000"/>
                </a:solidFill>
                <a:latin typeface="+mn-lt"/>
              </a:rPr>
              <a:t>достаточно указания в договоре кадастрового номера недвижимости</a:t>
            </a:r>
          </a:p>
          <a:p>
            <a:pPr indent="449263" algn="just">
              <a:defRPr/>
            </a:pPr>
            <a:endParaRPr lang="ru-RU" sz="1400" b="1" u="sng" dirty="0">
              <a:latin typeface="+mn-lt"/>
            </a:endParaRPr>
          </a:p>
          <a:p>
            <a:pPr indent="449263" algn="just">
              <a:defRPr/>
            </a:pPr>
            <a:r>
              <a:rPr lang="ru-RU" sz="2000" dirty="0">
                <a:latin typeface="+mn-lt"/>
              </a:rPr>
              <a:t>2.  Пункт 2 – если в тексте договора купли-продажи недвижимой вещи </a:t>
            </a:r>
            <a:r>
              <a:rPr lang="ru-RU" sz="2000" b="1" u="sng" dirty="0">
                <a:solidFill>
                  <a:srgbClr val="FF0000"/>
                </a:solidFill>
                <a:latin typeface="+mn-lt"/>
              </a:rPr>
              <a:t>недостаточно данных для индивидуализации проданного объекта</a:t>
            </a:r>
            <a:r>
              <a:rPr lang="ru-RU" sz="2000" b="1" dirty="0">
                <a:solidFill>
                  <a:srgbClr val="FF0000"/>
                </a:solidFill>
                <a:latin typeface="+mn-lt"/>
              </a:rPr>
              <a:t> </a:t>
            </a:r>
            <a:r>
              <a:rPr lang="ru-RU" sz="2000" dirty="0">
                <a:latin typeface="+mn-lt"/>
              </a:rPr>
              <a:t>недвижимости, однако они имеются, например, в акте приема-передачи, составленном сторонами во исполнение заключенного ими договора, то такой договор не может быть признан незаключенным. </a:t>
            </a:r>
            <a:r>
              <a:rPr lang="ru-RU" sz="2000" b="1" u="sng" dirty="0">
                <a:solidFill>
                  <a:srgbClr val="FF0000"/>
                </a:solidFill>
                <a:latin typeface="+mn-lt"/>
              </a:rPr>
              <a:t>Отказ в государственной регистрации перехода права собственности на переданное имущество покупателю не соответствует закону</a:t>
            </a:r>
            <a:r>
              <a:rPr lang="ru-RU" b="1" u="sng" dirty="0">
                <a:solidFill>
                  <a:srgbClr val="FF0000"/>
                </a:solidFill>
              </a:rPr>
              <a:t>.</a:t>
            </a:r>
          </a:p>
        </p:txBody>
      </p:sp>
      <p:sp>
        <p:nvSpPr>
          <p:cNvPr id="2" name="TextBox 1"/>
          <p:cNvSpPr txBox="1"/>
          <p:nvPr/>
        </p:nvSpPr>
        <p:spPr>
          <a:xfrm>
            <a:off x="8495928" y="548680"/>
            <a:ext cx="648072" cy="584776"/>
          </a:xfrm>
          <a:prstGeom prst="rect">
            <a:avLst/>
          </a:prstGeom>
          <a:noFill/>
        </p:spPr>
        <p:txBody>
          <a:bodyPr wrap="square" rtlCol="0">
            <a:spAutoFit/>
          </a:bodyPr>
          <a:lstStyle/>
          <a:p>
            <a:r>
              <a:rPr lang="ru-RU" sz="3200" b="1" dirty="0">
                <a:solidFill>
                  <a:srgbClr val="40464F"/>
                </a:solidFill>
              </a:rPr>
              <a:t>64</a:t>
            </a:r>
          </a:p>
        </p:txBody>
      </p:sp>
    </p:spTree>
    <p:extLst>
      <p:ext uri="{BB962C8B-B14F-4D97-AF65-F5344CB8AC3E}">
        <p14:creationId xmlns:p14="http://schemas.microsoft.com/office/powerpoint/2010/main" val="380319445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Заголовок 1"/>
          <p:cNvSpPr>
            <a:spLocks noGrp="1"/>
          </p:cNvSpPr>
          <p:nvPr>
            <p:ph type="title"/>
          </p:nvPr>
        </p:nvSpPr>
        <p:spPr>
          <a:xfrm>
            <a:off x="1043608" y="404664"/>
            <a:ext cx="7210425" cy="1440160"/>
          </a:xfrm>
          <a:solidFill>
            <a:schemeClr val="accent1">
              <a:lumMod val="50000"/>
            </a:schemeClr>
          </a:solidFill>
          <a:ln w="57150" cmpd="sng">
            <a:solidFill>
              <a:srgbClr val="FF0000"/>
            </a:solidFill>
          </a:ln>
        </p:spPr>
        <p:txBody>
          <a:bodyPr>
            <a:normAutofit/>
          </a:bodyPr>
          <a:lstStyle/>
          <a:p>
            <a:pPr algn="ctr"/>
            <a:r>
              <a:rPr lang="ru-RU" sz="2400" b="1" dirty="0">
                <a:solidFill>
                  <a:srgbClr val="FF0000"/>
                </a:solidFill>
                <a:effectLst/>
              </a:rPr>
              <a:t>ФЗ  от 21.07.1997 г. № 122-ФЗ «О государственной регистрации прав на недвижимое имущество и сделок с ним»</a:t>
            </a:r>
          </a:p>
        </p:txBody>
      </p:sp>
      <p:sp>
        <p:nvSpPr>
          <p:cNvPr id="3" name="TextBox 2"/>
          <p:cNvSpPr txBox="1"/>
          <p:nvPr/>
        </p:nvSpPr>
        <p:spPr>
          <a:xfrm>
            <a:off x="251520" y="116632"/>
            <a:ext cx="604837" cy="1570037"/>
          </a:xfrm>
          <a:prstGeom prst="rect">
            <a:avLst/>
          </a:prstGeom>
          <a:noFill/>
          <a:ln>
            <a:noFill/>
          </a:ln>
        </p:spPr>
        <p:txBody>
          <a:bodyPr wrap="none">
            <a:spAutoFit/>
          </a:bodyPr>
          <a:lstStyle/>
          <a:p>
            <a:pPr>
              <a:defRPr/>
            </a:pPr>
            <a:r>
              <a:rPr lang="ru-RU" sz="9600" b="1" dirty="0">
                <a:solidFill>
                  <a:srgbClr val="FF0000"/>
                </a:solidFill>
                <a:latin typeface="+mn-lt"/>
              </a:rPr>
              <a:t>!</a:t>
            </a:r>
          </a:p>
        </p:txBody>
      </p:sp>
      <p:sp>
        <p:nvSpPr>
          <p:cNvPr id="5" name="TextBox 4"/>
          <p:cNvSpPr txBox="1"/>
          <p:nvPr/>
        </p:nvSpPr>
        <p:spPr>
          <a:xfrm>
            <a:off x="323528" y="2132856"/>
            <a:ext cx="8569325" cy="4031873"/>
          </a:xfrm>
          <a:prstGeom prst="rect">
            <a:avLst/>
          </a:prstGeom>
          <a:noFill/>
        </p:spPr>
        <p:txBody>
          <a:bodyPr>
            <a:spAutoFit/>
          </a:bodyPr>
          <a:lstStyle/>
          <a:p>
            <a:pPr indent="449263" algn="just">
              <a:defRPr/>
            </a:pPr>
            <a:endParaRPr lang="ru-RU" sz="2000" dirty="0">
              <a:latin typeface="+mn-lt"/>
            </a:endParaRPr>
          </a:p>
          <a:p>
            <a:pPr indent="449263" algn="just">
              <a:defRPr/>
            </a:pPr>
            <a:r>
              <a:rPr lang="ru-RU" sz="2000" dirty="0">
                <a:latin typeface="+mn-lt"/>
              </a:rPr>
              <a:t>Статья 18. Требования к </a:t>
            </a:r>
            <a:r>
              <a:rPr lang="ru-RU" sz="2000" b="1" u="sng" dirty="0">
                <a:solidFill>
                  <a:srgbClr val="FF0000"/>
                </a:solidFill>
                <a:latin typeface="+mn-lt"/>
              </a:rPr>
              <a:t>документам</a:t>
            </a:r>
            <a:r>
              <a:rPr lang="ru-RU" sz="2000" dirty="0">
                <a:latin typeface="+mn-lt"/>
              </a:rPr>
              <a:t>, представляемым на государственную регистрацию</a:t>
            </a:r>
          </a:p>
          <a:p>
            <a:pPr indent="449263" algn="just">
              <a:defRPr/>
            </a:pPr>
            <a:endParaRPr lang="ru-RU" sz="2000" b="1" u="sng" dirty="0">
              <a:solidFill>
                <a:srgbClr val="FF0000"/>
              </a:solidFill>
              <a:latin typeface="+mn-lt"/>
            </a:endParaRPr>
          </a:p>
          <a:p>
            <a:pPr algn="just">
              <a:defRPr/>
            </a:pPr>
            <a:r>
              <a:rPr lang="ru-RU" sz="2000" dirty="0">
                <a:latin typeface="+mn-lt"/>
              </a:rPr>
              <a:t>	1. </a:t>
            </a:r>
            <a:r>
              <a:rPr lang="ru-RU" sz="2000" b="1" u="sng" dirty="0">
                <a:solidFill>
                  <a:srgbClr val="FF0000"/>
                </a:solidFill>
                <a:latin typeface="+mn-lt"/>
              </a:rPr>
              <a:t>Документы</a:t>
            </a:r>
            <a:r>
              <a:rPr lang="ru-RU" sz="2000" dirty="0">
                <a:latin typeface="+mn-lt"/>
              </a:rPr>
              <a:t>….., представляемые на государственную регистрацию прав, </a:t>
            </a:r>
            <a:r>
              <a:rPr lang="ru-RU" sz="2000" b="1" u="sng" dirty="0">
                <a:solidFill>
                  <a:srgbClr val="FF0000"/>
                </a:solidFill>
                <a:latin typeface="+mn-lt"/>
              </a:rPr>
              <a:t>должны отражать информацию, необходимую для государственной регистрации прав</a:t>
            </a:r>
            <a:r>
              <a:rPr lang="ru-RU" sz="2000" dirty="0">
                <a:latin typeface="+mn-lt"/>
              </a:rPr>
              <a:t> на недвижимое имущество в Едином государственном реестре прав.</a:t>
            </a:r>
          </a:p>
          <a:p>
            <a:pPr algn="just">
              <a:defRPr/>
            </a:pPr>
            <a:r>
              <a:rPr lang="ru-RU" sz="2000" dirty="0">
                <a:latin typeface="+mn-lt"/>
              </a:rPr>
              <a:t>	Указанные документы должны содержать </a:t>
            </a:r>
            <a:r>
              <a:rPr lang="ru-RU" sz="2000" b="1" u="sng" dirty="0">
                <a:solidFill>
                  <a:srgbClr val="FF0000"/>
                </a:solidFill>
                <a:latin typeface="+mn-lt"/>
              </a:rPr>
              <a:t>описание</a:t>
            </a:r>
            <a:r>
              <a:rPr lang="ru-RU" sz="2000" dirty="0">
                <a:latin typeface="+mn-lt"/>
              </a:rPr>
              <a:t> недвижимого имущества и, если иное не установлено  законом, вид регистрируемого права….</a:t>
            </a:r>
          </a:p>
          <a:p>
            <a:pPr marL="342900" indent="-342900" algn="just">
              <a:buAutoNum type="arabicPeriod"/>
              <a:defRPr/>
            </a:pPr>
            <a:endParaRPr lang="ru-RU" b="1" u="sng" dirty="0">
              <a:solidFill>
                <a:srgbClr val="FF0000"/>
              </a:solidFill>
            </a:endParaRPr>
          </a:p>
          <a:p>
            <a:pPr marL="342900" indent="-342900" algn="just">
              <a:buAutoNum type="arabicPeriod"/>
              <a:defRPr/>
            </a:pPr>
            <a:endParaRPr lang="ru-RU" b="1" u="sng" dirty="0">
              <a:solidFill>
                <a:srgbClr val="FF0000"/>
              </a:solidFill>
            </a:endParaRPr>
          </a:p>
        </p:txBody>
      </p:sp>
      <p:sp>
        <p:nvSpPr>
          <p:cNvPr id="2" name="TextBox 1"/>
          <p:cNvSpPr txBox="1"/>
          <p:nvPr/>
        </p:nvSpPr>
        <p:spPr>
          <a:xfrm>
            <a:off x="8532440" y="548680"/>
            <a:ext cx="720080" cy="584776"/>
          </a:xfrm>
          <a:prstGeom prst="rect">
            <a:avLst/>
          </a:prstGeom>
          <a:noFill/>
        </p:spPr>
        <p:txBody>
          <a:bodyPr wrap="square" rtlCol="0">
            <a:spAutoFit/>
          </a:bodyPr>
          <a:lstStyle/>
          <a:p>
            <a:r>
              <a:rPr lang="ru-RU" sz="3200" b="1" dirty="0">
                <a:solidFill>
                  <a:srgbClr val="40464F"/>
                </a:solidFill>
              </a:rPr>
              <a:t>65</a:t>
            </a:r>
          </a:p>
        </p:txBody>
      </p:sp>
    </p:spTree>
    <p:extLst>
      <p:ext uri="{BB962C8B-B14F-4D97-AF65-F5344CB8AC3E}">
        <p14:creationId xmlns:p14="http://schemas.microsoft.com/office/powerpoint/2010/main" val="328559418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Заголовок 1"/>
          <p:cNvSpPr>
            <a:spLocks noGrp="1"/>
          </p:cNvSpPr>
          <p:nvPr>
            <p:ph type="title"/>
          </p:nvPr>
        </p:nvSpPr>
        <p:spPr>
          <a:xfrm>
            <a:off x="1115616" y="404664"/>
            <a:ext cx="7210425" cy="1152128"/>
          </a:xfrm>
          <a:solidFill>
            <a:schemeClr val="accent1">
              <a:lumMod val="50000"/>
            </a:schemeClr>
          </a:solidFill>
          <a:ln w="57150" cmpd="sng">
            <a:solidFill>
              <a:srgbClr val="FF0000"/>
            </a:solidFill>
          </a:ln>
        </p:spPr>
        <p:txBody>
          <a:bodyPr>
            <a:normAutofit fontScale="90000"/>
          </a:bodyPr>
          <a:lstStyle/>
          <a:p>
            <a:pPr algn="ctr"/>
            <a:r>
              <a:rPr lang="ru-RU" sz="2400" b="1" dirty="0">
                <a:solidFill>
                  <a:srgbClr val="FF0000"/>
                </a:solidFill>
                <a:effectLst/>
              </a:rPr>
              <a:t/>
            </a:r>
            <a:br>
              <a:rPr lang="ru-RU" sz="2400" b="1" dirty="0">
                <a:solidFill>
                  <a:srgbClr val="FF0000"/>
                </a:solidFill>
                <a:effectLst/>
              </a:rPr>
            </a:br>
            <a:r>
              <a:rPr lang="ru-RU" sz="2400" b="1" dirty="0">
                <a:solidFill>
                  <a:srgbClr val="FF0000"/>
                </a:solidFill>
              </a:rPr>
              <a:t/>
            </a:r>
            <a:br>
              <a:rPr lang="ru-RU" sz="2400" b="1" dirty="0">
                <a:solidFill>
                  <a:srgbClr val="FF0000"/>
                </a:solidFill>
              </a:rPr>
            </a:br>
            <a:r>
              <a:rPr lang="ru-RU" sz="2400" b="1" dirty="0">
                <a:solidFill>
                  <a:srgbClr val="FF0000"/>
                </a:solidFill>
              </a:rPr>
              <a:t/>
            </a:r>
            <a:br>
              <a:rPr lang="ru-RU" sz="2400" b="1" dirty="0">
                <a:solidFill>
                  <a:srgbClr val="FF0000"/>
                </a:solidFill>
              </a:rPr>
            </a:br>
            <a:r>
              <a:rPr lang="ru-RU" sz="2400" b="1" dirty="0">
                <a:solidFill>
                  <a:srgbClr val="FF0000"/>
                </a:solidFill>
              </a:rPr>
              <a:t/>
            </a:r>
            <a:br>
              <a:rPr lang="ru-RU" sz="2400" b="1" dirty="0">
                <a:solidFill>
                  <a:srgbClr val="FF0000"/>
                </a:solidFill>
              </a:rPr>
            </a:br>
            <a:r>
              <a:rPr lang="ru-RU" sz="2400" b="1" dirty="0">
                <a:solidFill>
                  <a:srgbClr val="FF0000"/>
                </a:solidFill>
              </a:rPr>
              <a:t/>
            </a:r>
            <a:br>
              <a:rPr lang="ru-RU" sz="2400" b="1" dirty="0">
                <a:solidFill>
                  <a:srgbClr val="FF0000"/>
                </a:solidFill>
              </a:rPr>
            </a:br>
            <a:r>
              <a:rPr lang="ru-RU" sz="2400" b="1" dirty="0">
                <a:solidFill>
                  <a:srgbClr val="FF0000"/>
                </a:solidFill>
              </a:rPr>
              <a:t/>
            </a:r>
            <a:br>
              <a:rPr lang="ru-RU" sz="2400" b="1" dirty="0">
                <a:solidFill>
                  <a:srgbClr val="FF0000"/>
                </a:solidFill>
              </a:rPr>
            </a:br>
            <a:r>
              <a:rPr lang="ru-RU" sz="2400" b="1" dirty="0">
                <a:solidFill>
                  <a:srgbClr val="FF0000"/>
                </a:solidFill>
              </a:rPr>
              <a:t/>
            </a:r>
            <a:br>
              <a:rPr lang="ru-RU" sz="2400" b="1" dirty="0">
                <a:solidFill>
                  <a:srgbClr val="FF0000"/>
                </a:solidFill>
              </a:rPr>
            </a:br>
            <a:r>
              <a:rPr lang="ru-RU" sz="2400" b="1" dirty="0">
                <a:solidFill>
                  <a:srgbClr val="FF0000"/>
                </a:solidFill>
              </a:rPr>
              <a:t/>
            </a:r>
            <a:br>
              <a:rPr lang="ru-RU" sz="2400" b="1" dirty="0">
                <a:solidFill>
                  <a:srgbClr val="FF0000"/>
                </a:solidFill>
              </a:rPr>
            </a:br>
            <a:r>
              <a:rPr lang="ru-RU" sz="2400" b="1" dirty="0">
                <a:solidFill>
                  <a:srgbClr val="FF0000"/>
                </a:solidFill>
              </a:rPr>
              <a:t/>
            </a:r>
            <a:br>
              <a:rPr lang="ru-RU" sz="2400" b="1" dirty="0">
                <a:solidFill>
                  <a:srgbClr val="FF0000"/>
                </a:solidFill>
              </a:rPr>
            </a:br>
            <a:r>
              <a:rPr lang="ru-RU" sz="2400" b="1" dirty="0">
                <a:solidFill>
                  <a:srgbClr val="FF0000"/>
                </a:solidFill>
              </a:rPr>
              <a:t/>
            </a:r>
            <a:br>
              <a:rPr lang="ru-RU" sz="2400" b="1" dirty="0">
                <a:solidFill>
                  <a:srgbClr val="FF0000"/>
                </a:solidFill>
              </a:rPr>
            </a:br>
            <a:r>
              <a:rPr lang="ru-RU" sz="2400" b="1" dirty="0">
                <a:solidFill>
                  <a:srgbClr val="FF0000"/>
                </a:solidFill>
              </a:rPr>
              <a:t/>
            </a:r>
            <a:br>
              <a:rPr lang="ru-RU" sz="2400" b="1" dirty="0">
                <a:solidFill>
                  <a:srgbClr val="FF0000"/>
                </a:solidFill>
              </a:rPr>
            </a:br>
            <a:r>
              <a:rPr lang="ru-RU" sz="2400" b="1" dirty="0">
                <a:solidFill>
                  <a:srgbClr val="FF0000"/>
                </a:solidFill>
              </a:rPr>
              <a:t/>
            </a:r>
            <a:br>
              <a:rPr lang="ru-RU" sz="2400" b="1" dirty="0">
                <a:solidFill>
                  <a:srgbClr val="FF0000"/>
                </a:solidFill>
              </a:rPr>
            </a:br>
            <a:r>
              <a:rPr lang="ru-RU" sz="2400" b="1" dirty="0">
                <a:solidFill>
                  <a:srgbClr val="FF0000"/>
                </a:solidFill>
              </a:rPr>
              <a:t/>
            </a:r>
            <a:br>
              <a:rPr lang="ru-RU" sz="2400" b="1" dirty="0">
                <a:solidFill>
                  <a:srgbClr val="FF0000"/>
                </a:solidFill>
              </a:rPr>
            </a:br>
            <a:r>
              <a:rPr lang="ru-RU" sz="2400" b="1" dirty="0">
                <a:solidFill>
                  <a:srgbClr val="FF0000"/>
                </a:solidFill>
                <a:effectLst/>
              </a:rPr>
              <a:t>Постановление Пленума ВАС РФ </a:t>
            </a:r>
            <a:br>
              <a:rPr lang="ru-RU" sz="2400" b="1" dirty="0">
                <a:solidFill>
                  <a:srgbClr val="FF0000"/>
                </a:solidFill>
                <a:effectLst/>
              </a:rPr>
            </a:br>
            <a:r>
              <a:rPr lang="ru-RU" sz="2400" b="1" dirty="0">
                <a:solidFill>
                  <a:srgbClr val="FF0000"/>
                </a:solidFill>
                <a:effectLst/>
              </a:rPr>
              <a:t>от 11.07.2011 г. № 54 </a:t>
            </a:r>
            <a:br>
              <a:rPr lang="ru-RU" sz="2400" b="1" dirty="0">
                <a:solidFill>
                  <a:srgbClr val="FF0000"/>
                </a:solidFill>
                <a:effectLst/>
              </a:rPr>
            </a:br>
            <a:endParaRPr lang="ru-RU" sz="2400" b="1" dirty="0">
              <a:solidFill>
                <a:srgbClr val="FF0000"/>
              </a:solidFill>
              <a:effectLst/>
            </a:endParaRPr>
          </a:p>
        </p:txBody>
      </p:sp>
      <p:sp>
        <p:nvSpPr>
          <p:cNvPr id="3" name="TextBox 2"/>
          <p:cNvSpPr txBox="1"/>
          <p:nvPr/>
        </p:nvSpPr>
        <p:spPr>
          <a:xfrm>
            <a:off x="251520" y="116632"/>
            <a:ext cx="604837" cy="1570037"/>
          </a:xfrm>
          <a:prstGeom prst="rect">
            <a:avLst/>
          </a:prstGeom>
          <a:noFill/>
          <a:ln>
            <a:noFill/>
          </a:ln>
        </p:spPr>
        <p:txBody>
          <a:bodyPr wrap="none">
            <a:spAutoFit/>
          </a:bodyPr>
          <a:lstStyle/>
          <a:p>
            <a:pPr>
              <a:defRPr/>
            </a:pPr>
            <a:r>
              <a:rPr lang="ru-RU" sz="9600" b="1" dirty="0">
                <a:solidFill>
                  <a:srgbClr val="FF0000"/>
                </a:solidFill>
                <a:latin typeface="+mn-lt"/>
              </a:rPr>
              <a:t>!</a:t>
            </a:r>
          </a:p>
        </p:txBody>
      </p:sp>
      <p:sp>
        <p:nvSpPr>
          <p:cNvPr id="5" name="TextBox 4"/>
          <p:cNvSpPr txBox="1"/>
          <p:nvPr/>
        </p:nvSpPr>
        <p:spPr>
          <a:xfrm>
            <a:off x="251520" y="1555487"/>
            <a:ext cx="8569325" cy="5601533"/>
          </a:xfrm>
          <a:prstGeom prst="rect">
            <a:avLst/>
          </a:prstGeom>
          <a:noFill/>
        </p:spPr>
        <p:txBody>
          <a:bodyPr>
            <a:spAutoFit/>
          </a:bodyPr>
          <a:lstStyle/>
          <a:p>
            <a:pPr algn="just">
              <a:defRPr/>
            </a:pPr>
            <a:r>
              <a:rPr lang="ru-RU" sz="2000" dirty="0">
                <a:latin typeface="+mn-lt"/>
              </a:rPr>
              <a:t>    </a:t>
            </a:r>
          </a:p>
          <a:p>
            <a:pPr algn="just">
              <a:defRPr/>
            </a:pPr>
            <a:r>
              <a:rPr lang="ru-RU" sz="2000" dirty="0">
                <a:latin typeface="+mn-lt"/>
              </a:rPr>
              <a:t>	1. Пункт 1 – в связи с тем, что § 7 гл. 30 ГК РФ не содержит положений, запрещающих заключение договоров купли-продажи в отношении недвижимого имущества, </a:t>
            </a:r>
            <a:r>
              <a:rPr lang="ru-RU" sz="2000" b="1" u="sng" dirty="0">
                <a:solidFill>
                  <a:srgbClr val="FF0000"/>
                </a:solidFill>
                <a:latin typeface="+mn-lt"/>
              </a:rPr>
              <a:t>право собственности продавца на которое на дату заключения договора не зарегистрировано</a:t>
            </a:r>
            <a:r>
              <a:rPr lang="ru-RU" sz="2000" dirty="0">
                <a:latin typeface="+mn-lt"/>
              </a:rPr>
              <a:t>, но по условиям этого договора возникнет у продавца в будущем (договор купли-продажи будущей недвижимости), </a:t>
            </a:r>
            <a:r>
              <a:rPr lang="ru-RU" sz="2000" b="1" u="sng" dirty="0">
                <a:solidFill>
                  <a:srgbClr val="FF0000"/>
                </a:solidFill>
                <a:latin typeface="+mn-lt"/>
              </a:rPr>
              <a:t>отсутствие у продавца в момент заключения договора права собственности на имущество – предмет договора – не является основанием для признания такого договора недействительным.</a:t>
            </a:r>
          </a:p>
          <a:p>
            <a:pPr algn="just">
              <a:defRPr/>
            </a:pPr>
            <a:endParaRPr lang="ru-RU" sz="2000" b="1" dirty="0">
              <a:latin typeface="+mn-lt"/>
            </a:endParaRPr>
          </a:p>
          <a:p>
            <a:pPr algn="just">
              <a:defRPr/>
            </a:pPr>
            <a:r>
              <a:rPr lang="ru-RU" sz="2000" dirty="0">
                <a:latin typeface="+mn-lt"/>
              </a:rPr>
              <a:t>	2. Пункт 1 -  индивидуализация предмета договора может быть осуществлена путем указания сведений, позволяющих установить недвижимое имущество (например, </a:t>
            </a:r>
            <a:r>
              <a:rPr lang="ru-RU" sz="2000" b="1" u="sng" dirty="0">
                <a:solidFill>
                  <a:srgbClr val="FF0000"/>
                </a:solidFill>
                <a:latin typeface="+mn-lt"/>
              </a:rPr>
              <a:t>ориентировочная площадь, свойства по проектной документации и т.п.)</a:t>
            </a:r>
          </a:p>
          <a:p>
            <a:pPr algn="just">
              <a:defRPr/>
            </a:pPr>
            <a:endParaRPr lang="ru-RU" sz="2000" dirty="0">
              <a:latin typeface="+mn-lt"/>
            </a:endParaRPr>
          </a:p>
          <a:p>
            <a:pPr marL="457200" indent="-457200" algn="just">
              <a:buAutoNum type="arabicPeriod"/>
              <a:defRPr/>
            </a:pPr>
            <a:endParaRPr lang="ru-RU" b="1" u="sng" dirty="0"/>
          </a:p>
        </p:txBody>
      </p:sp>
      <p:sp>
        <p:nvSpPr>
          <p:cNvPr id="2" name="TextBox 1"/>
          <p:cNvSpPr txBox="1"/>
          <p:nvPr/>
        </p:nvSpPr>
        <p:spPr>
          <a:xfrm>
            <a:off x="8532440" y="548680"/>
            <a:ext cx="790558" cy="584776"/>
          </a:xfrm>
          <a:prstGeom prst="rect">
            <a:avLst/>
          </a:prstGeom>
          <a:noFill/>
        </p:spPr>
        <p:txBody>
          <a:bodyPr wrap="square" rtlCol="0">
            <a:spAutoFit/>
          </a:bodyPr>
          <a:lstStyle/>
          <a:p>
            <a:r>
              <a:rPr lang="ru-RU" sz="3200" b="1" dirty="0">
                <a:solidFill>
                  <a:srgbClr val="40464F"/>
                </a:solidFill>
              </a:rPr>
              <a:t>66</a:t>
            </a:r>
          </a:p>
        </p:txBody>
      </p:sp>
    </p:spTree>
    <p:extLst>
      <p:ext uri="{BB962C8B-B14F-4D97-AF65-F5344CB8AC3E}">
        <p14:creationId xmlns:p14="http://schemas.microsoft.com/office/powerpoint/2010/main" val="349092315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5889"/>
            <a:ext cx="8229600" cy="1008856"/>
          </a:xfrm>
        </p:spPr>
        <p:txBody>
          <a:bodyPr/>
          <a:lstStyle/>
          <a:p>
            <a:pPr algn="ctr">
              <a:defRPr/>
            </a:pPr>
            <a:r>
              <a:rPr lang="ru-RU" sz="2800" b="1" u="sng" dirty="0"/>
              <a:t>Особенности заключения отдельных договоров продажи недвижимости</a:t>
            </a:r>
            <a:endParaRPr lang="ru-RU" sz="2800" dirty="0"/>
          </a:p>
        </p:txBody>
      </p:sp>
      <p:sp>
        <p:nvSpPr>
          <p:cNvPr id="4" name="Скругленный прямоугольник 3"/>
          <p:cNvSpPr/>
          <p:nvPr/>
        </p:nvSpPr>
        <p:spPr bwMode="auto">
          <a:xfrm>
            <a:off x="395288" y="1773238"/>
            <a:ext cx="3744664" cy="1223962"/>
          </a:xfrm>
          <a:prstGeom prst="roundRect">
            <a:avLst/>
          </a:prstGeom>
          <a:solidFill>
            <a:schemeClr val="accent1">
              <a:lumMod val="50000"/>
            </a:schemeClr>
          </a:solidFill>
          <a:ln w="38100" cap="flat" cmpd="sng" algn="ctr">
            <a:solidFill>
              <a:srgbClr val="FFFFFF"/>
            </a:solidFill>
            <a:prstDash val="dash"/>
            <a:round/>
            <a:headEnd type="none" w="med" len="med"/>
            <a:tailEnd type="none" w="med" len="med"/>
          </a:ln>
          <a:effectLst/>
        </p:spPr>
        <p:txBody>
          <a:bodyPr/>
          <a:lstStyle/>
          <a:p>
            <a:pPr algn="ctr">
              <a:defRPr/>
            </a:pPr>
            <a:r>
              <a:rPr lang="ru-RU" sz="2200" b="1" u="sng" dirty="0">
                <a:effectLst>
                  <a:outerShdw blurRad="38100" dist="38100" dir="2700000" algn="tl">
                    <a:srgbClr val="000000">
                      <a:alpha val="43137"/>
                    </a:srgbClr>
                  </a:outerShdw>
                </a:effectLst>
                <a:latin typeface="+mn-lt"/>
              </a:rPr>
              <a:t>Связанные с субъектным составом договора</a:t>
            </a:r>
            <a:endParaRPr lang="ru-RU" sz="2200" dirty="0">
              <a:effectLst>
                <a:outerShdw blurRad="38100" dist="38100" dir="2700000" algn="tl">
                  <a:srgbClr val="000000">
                    <a:alpha val="43137"/>
                  </a:srgbClr>
                </a:outerShdw>
              </a:effectLst>
              <a:latin typeface="+mn-lt"/>
            </a:endParaRPr>
          </a:p>
        </p:txBody>
      </p:sp>
      <p:sp>
        <p:nvSpPr>
          <p:cNvPr id="5" name="Скругленный прямоугольник 4"/>
          <p:cNvSpPr/>
          <p:nvPr/>
        </p:nvSpPr>
        <p:spPr bwMode="auto">
          <a:xfrm>
            <a:off x="4572000" y="1700808"/>
            <a:ext cx="4464496" cy="1439862"/>
          </a:xfrm>
          <a:prstGeom prst="roundRect">
            <a:avLst/>
          </a:prstGeom>
          <a:solidFill>
            <a:schemeClr val="accent1">
              <a:lumMod val="50000"/>
            </a:schemeClr>
          </a:solidFill>
          <a:ln w="38100" cap="flat" cmpd="sng" algn="ctr">
            <a:solidFill>
              <a:srgbClr val="FFFFFF"/>
            </a:solidFill>
            <a:prstDash val="dash"/>
            <a:round/>
            <a:headEnd type="none" w="med" len="med"/>
            <a:tailEnd type="none" w="med" len="med"/>
          </a:ln>
          <a:effectLst/>
        </p:spPr>
        <p:txBody>
          <a:bodyPr/>
          <a:lstStyle/>
          <a:p>
            <a:pPr algn="ctr">
              <a:defRPr/>
            </a:pPr>
            <a:r>
              <a:rPr lang="ru-RU" sz="2200" b="1" u="sng" dirty="0">
                <a:effectLst>
                  <a:outerShdw blurRad="38100" dist="38100" dir="2700000" algn="tl">
                    <a:srgbClr val="000000">
                      <a:alpha val="43137"/>
                    </a:srgbClr>
                  </a:outerShdw>
                </a:effectLst>
                <a:latin typeface="+mn-lt"/>
              </a:rPr>
              <a:t>Связанные с особенностями продаваемого объекта недвижимости</a:t>
            </a:r>
            <a:endParaRPr lang="ru-RU" sz="2200" dirty="0">
              <a:effectLst>
                <a:outerShdw blurRad="38100" dist="38100" dir="2700000" algn="tl">
                  <a:srgbClr val="000000">
                    <a:alpha val="43137"/>
                  </a:srgbClr>
                </a:outerShdw>
              </a:effectLst>
              <a:latin typeface="+mn-lt"/>
            </a:endParaRPr>
          </a:p>
        </p:txBody>
      </p:sp>
      <p:cxnSp>
        <p:nvCxnSpPr>
          <p:cNvPr id="6" name="Прямая со стрелкой 5"/>
          <p:cNvCxnSpPr>
            <a:endCxn id="4" idx="0"/>
          </p:cNvCxnSpPr>
          <p:nvPr/>
        </p:nvCxnSpPr>
        <p:spPr bwMode="auto">
          <a:xfrm flipH="1">
            <a:off x="2267620" y="1196975"/>
            <a:ext cx="2088482" cy="576263"/>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7" name="Прямая со стрелкой 6"/>
          <p:cNvCxnSpPr>
            <a:endCxn id="5" idx="0"/>
          </p:cNvCxnSpPr>
          <p:nvPr/>
        </p:nvCxnSpPr>
        <p:spPr bwMode="auto">
          <a:xfrm>
            <a:off x="4499992" y="1196752"/>
            <a:ext cx="2304256" cy="504056"/>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3" name="AutoShape 5"/>
          <p:cNvSpPr>
            <a:spLocks noChangeArrowheads="1"/>
          </p:cNvSpPr>
          <p:nvPr/>
        </p:nvSpPr>
        <p:spPr bwMode="auto">
          <a:xfrm>
            <a:off x="1116013" y="3213100"/>
            <a:ext cx="3816350" cy="936625"/>
          </a:xfrm>
          <a:prstGeom prst="roundRect">
            <a:avLst>
              <a:gd name="adj" fmla="val 16667"/>
            </a:avLst>
          </a:prstGeom>
          <a:solidFill>
            <a:schemeClr val="accent1">
              <a:lumMod val="50000"/>
            </a:schemeClr>
          </a:solidFill>
          <a:ln w="38100" cmpd="sng">
            <a:solidFill>
              <a:srgbClr val="FFFFFF"/>
            </a:solidFill>
            <a:round/>
            <a:headEnd/>
            <a:tailEnd/>
          </a:ln>
          <a:effectLst/>
        </p:spPr>
        <p:txBody>
          <a:bodyPr wrap="none" anchor="ctr"/>
          <a:lstStyle/>
          <a:p>
            <a:pPr algn="ctr">
              <a:defRPr/>
            </a:pPr>
            <a:r>
              <a:rPr lang="ru-RU" dirty="0">
                <a:latin typeface="+mj-lt"/>
              </a:rPr>
              <a:t>Крупные сделки и </a:t>
            </a:r>
          </a:p>
          <a:p>
            <a:pPr algn="ctr">
              <a:defRPr/>
            </a:pPr>
            <a:r>
              <a:rPr lang="ru-RU" dirty="0">
                <a:latin typeface="+mj-lt"/>
              </a:rPr>
              <a:t>сделки с заинтересованностью </a:t>
            </a:r>
          </a:p>
          <a:p>
            <a:pPr algn="ctr">
              <a:defRPr/>
            </a:pPr>
            <a:r>
              <a:rPr lang="ru-RU" dirty="0">
                <a:latin typeface="+mj-lt"/>
              </a:rPr>
              <a:t>хозяйственных обществ</a:t>
            </a:r>
          </a:p>
        </p:txBody>
      </p:sp>
      <p:sp>
        <p:nvSpPr>
          <p:cNvPr id="14" name="AutoShape 5"/>
          <p:cNvSpPr>
            <a:spLocks noChangeArrowheads="1"/>
          </p:cNvSpPr>
          <p:nvPr/>
        </p:nvSpPr>
        <p:spPr bwMode="auto">
          <a:xfrm>
            <a:off x="1115616" y="4293096"/>
            <a:ext cx="3816350" cy="649288"/>
          </a:xfrm>
          <a:prstGeom prst="roundRect">
            <a:avLst>
              <a:gd name="adj" fmla="val 16667"/>
            </a:avLst>
          </a:prstGeom>
          <a:solidFill>
            <a:schemeClr val="accent1">
              <a:lumMod val="50000"/>
            </a:schemeClr>
          </a:solidFill>
          <a:ln w="38100" cmpd="sng">
            <a:solidFill>
              <a:srgbClr val="FFFFFF"/>
            </a:solidFill>
            <a:round/>
            <a:headEnd/>
            <a:tailEnd/>
          </a:ln>
          <a:effectLst/>
        </p:spPr>
        <p:txBody>
          <a:bodyPr wrap="none" anchor="ctr"/>
          <a:lstStyle/>
          <a:p>
            <a:pPr algn="ctr">
              <a:defRPr/>
            </a:pPr>
            <a:r>
              <a:rPr lang="ru-RU" dirty="0">
                <a:latin typeface="+mj-lt"/>
              </a:rPr>
              <a:t>Сделки  унитарных предприятий</a:t>
            </a:r>
          </a:p>
        </p:txBody>
      </p:sp>
      <p:sp>
        <p:nvSpPr>
          <p:cNvPr id="15" name="AutoShape 5"/>
          <p:cNvSpPr>
            <a:spLocks noChangeArrowheads="1"/>
          </p:cNvSpPr>
          <p:nvPr/>
        </p:nvSpPr>
        <p:spPr bwMode="auto">
          <a:xfrm>
            <a:off x="1116013" y="5084763"/>
            <a:ext cx="3816350" cy="720725"/>
          </a:xfrm>
          <a:prstGeom prst="roundRect">
            <a:avLst>
              <a:gd name="adj" fmla="val 16667"/>
            </a:avLst>
          </a:prstGeom>
          <a:solidFill>
            <a:schemeClr val="accent1">
              <a:lumMod val="50000"/>
            </a:schemeClr>
          </a:solidFill>
          <a:ln w="38100" cmpd="sng">
            <a:solidFill>
              <a:srgbClr val="FFFFFF"/>
            </a:solidFill>
            <a:round/>
            <a:headEnd/>
            <a:tailEnd/>
          </a:ln>
          <a:effectLst/>
        </p:spPr>
        <p:txBody>
          <a:bodyPr wrap="none" anchor="ctr"/>
          <a:lstStyle/>
          <a:p>
            <a:pPr algn="ctr">
              <a:defRPr/>
            </a:pPr>
            <a:r>
              <a:rPr lang="ru-RU" dirty="0">
                <a:latin typeface="+mj-lt"/>
              </a:rPr>
              <a:t>Сделки лиц, состоящих в браке</a:t>
            </a:r>
          </a:p>
        </p:txBody>
      </p:sp>
      <p:sp>
        <p:nvSpPr>
          <p:cNvPr id="18" name="AutoShape 5"/>
          <p:cNvSpPr>
            <a:spLocks noChangeArrowheads="1"/>
          </p:cNvSpPr>
          <p:nvPr/>
        </p:nvSpPr>
        <p:spPr bwMode="auto">
          <a:xfrm>
            <a:off x="1116013" y="5949950"/>
            <a:ext cx="3816350" cy="647700"/>
          </a:xfrm>
          <a:prstGeom prst="roundRect">
            <a:avLst>
              <a:gd name="adj" fmla="val 16667"/>
            </a:avLst>
          </a:prstGeom>
          <a:solidFill>
            <a:schemeClr val="accent1">
              <a:lumMod val="50000"/>
            </a:schemeClr>
          </a:solidFill>
          <a:ln w="38100" cmpd="sng">
            <a:solidFill>
              <a:srgbClr val="FFFFFF"/>
            </a:solidFill>
            <a:round/>
            <a:headEnd/>
            <a:tailEnd/>
          </a:ln>
          <a:effectLst/>
        </p:spPr>
        <p:txBody>
          <a:bodyPr wrap="none" anchor="ctr"/>
          <a:lstStyle/>
          <a:p>
            <a:pPr algn="ctr">
              <a:defRPr/>
            </a:pPr>
            <a:r>
              <a:rPr lang="ru-RU" dirty="0">
                <a:latin typeface="+mj-lt"/>
              </a:rPr>
              <a:t>Сделки монополистов</a:t>
            </a:r>
          </a:p>
        </p:txBody>
      </p:sp>
      <p:sp>
        <p:nvSpPr>
          <p:cNvPr id="24" name="Line 26"/>
          <p:cNvSpPr>
            <a:spLocks noChangeShapeType="1"/>
          </p:cNvSpPr>
          <p:nvPr/>
        </p:nvSpPr>
        <p:spPr bwMode="auto">
          <a:xfrm>
            <a:off x="539750" y="2997200"/>
            <a:ext cx="0" cy="3302000"/>
          </a:xfrm>
          <a:prstGeom prst="line">
            <a:avLst/>
          </a:prstGeom>
          <a:ln w="38100" cmpd="sng">
            <a:solidFill>
              <a:srgbClr val="FFFFFF"/>
            </a:solidFill>
            <a:headEnd/>
            <a:tailEnd/>
          </a:ln>
        </p:spPr>
        <p:style>
          <a:lnRef idx="3">
            <a:schemeClr val="accent1"/>
          </a:lnRef>
          <a:fillRef idx="0">
            <a:schemeClr val="accent1"/>
          </a:fillRef>
          <a:effectRef idx="2">
            <a:schemeClr val="accent1"/>
          </a:effectRef>
          <a:fontRef idx="minor">
            <a:schemeClr val="tx1"/>
          </a:fontRef>
        </p:style>
        <p:txBody>
          <a:bodyPr/>
          <a:lstStyle/>
          <a:p>
            <a:pPr>
              <a:defRPr/>
            </a:pPr>
            <a:endParaRPr lang="ru-RU"/>
          </a:p>
        </p:txBody>
      </p:sp>
      <p:cxnSp>
        <p:nvCxnSpPr>
          <p:cNvPr id="25" name="Прямая со стрелкой 24"/>
          <p:cNvCxnSpPr/>
          <p:nvPr/>
        </p:nvCxnSpPr>
        <p:spPr bwMode="auto">
          <a:xfrm>
            <a:off x="539750" y="3789363"/>
            <a:ext cx="576263" cy="0"/>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36" name="Прямая со стрелкой 35"/>
          <p:cNvCxnSpPr/>
          <p:nvPr/>
        </p:nvCxnSpPr>
        <p:spPr bwMode="auto">
          <a:xfrm>
            <a:off x="539750" y="4724400"/>
            <a:ext cx="576263" cy="0"/>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38" name="Прямая со стрелкой 37"/>
          <p:cNvCxnSpPr/>
          <p:nvPr/>
        </p:nvCxnSpPr>
        <p:spPr bwMode="auto">
          <a:xfrm>
            <a:off x="539750" y="6308725"/>
            <a:ext cx="571500" cy="1588"/>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39" name="Прямая со стрелкой 38"/>
          <p:cNvCxnSpPr/>
          <p:nvPr/>
        </p:nvCxnSpPr>
        <p:spPr bwMode="auto">
          <a:xfrm>
            <a:off x="539750" y="5516563"/>
            <a:ext cx="571500" cy="1587"/>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40" name="AutoShape 5"/>
          <p:cNvSpPr>
            <a:spLocks noChangeArrowheads="1"/>
          </p:cNvSpPr>
          <p:nvPr/>
        </p:nvSpPr>
        <p:spPr bwMode="auto">
          <a:xfrm>
            <a:off x="5940152" y="3789040"/>
            <a:ext cx="3096071" cy="647700"/>
          </a:xfrm>
          <a:prstGeom prst="roundRect">
            <a:avLst>
              <a:gd name="adj" fmla="val 16667"/>
            </a:avLst>
          </a:prstGeom>
          <a:solidFill>
            <a:schemeClr val="accent1">
              <a:lumMod val="50000"/>
            </a:schemeClr>
          </a:solidFill>
          <a:ln w="38100" cmpd="sng">
            <a:solidFill>
              <a:srgbClr val="FFFFFF"/>
            </a:solidFill>
            <a:round/>
            <a:headEnd/>
            <a:tailEnd/>
          </a:ln>
          <a:effectLst/>
        </p:spPr>
        <p:txBody>
          <a:bodyPr wrap="none" anchor="ctr"/>
          <a:lstStyle/>
          <a:p>
            <a:pPr algn="ctr">
              <a:defRPr/>
            </a:pPr>
            <a:r>
              <a:rPr lang="ru-RU" dirty="0">
                <a:latin typeface="+mj-lt"/>
              </a:rPr>
              <a:t>Продажа жилых помещений</a:t>
            </a:r>
          </a:p>
        </p:txBody>
      </p:sp>
      <p:sp>
        <p:nvSpPr>
          <p:cNvPr id="41" name="Line 26"/>
          <p:cNvSpPr>
            <a:spLocks noChangeShapeType="1"/>
          </p:cNvSpPr>
          <p:nvPr/>
        </p:nvSpPr>
        <p:spPr bwMode="auto">
          <a:xfrm>
            <a:off x="5364088" y="3140968"/>
            <a:ext cx="75" cy="2375595"/>
          </a:xfrm>
          <a:prstGeom prst="line">
            <a:avLst/>
          </a:prstGeom>
          <a:ln w="38100" cmpd="sng">
            <a:solidFill>
              <a:srgbClr val="FFFFFF"/>
            </a:solidFill>
            <a:headEnd/>
            <a:tailEnd/>
          </a:ln>
        </p:spPr>
        <p:style>
          <a:lnRef idx="3">
            <a:schemeClr val="accent1"/>
          </a:lnRef>
          <a:fillRef idx="0">
            <a:schemeClr val="accent1"/>
          </a:fillRef>
          <a:effectRef idx="2">
            <a:schemeClr val="accent1"/>
          </a:effectRef>
          <a:fontRef idx="minor">
            <a:schemeClr val="tx1"/>
          </a:fontRef>
        </p:style>
        <p:txBody>
          <a:bodyPr/>
          <a:lstStyle/>
          <a:p>
            <a:pPr>
              <a:defRPr/>
            </a:pPr>
            <a:endParaRPr lang="ru-RU"/>
          </a:p>
        </p:txBody>
      </p:sp>
      <p:cxnSp>
        <p:nvCxnSpPr>
          <p:cNvPr id="42" name="Прямая со стрелкой 41"/>
          <p:cNvCxnSpPr>
            <a:endCxn id="40" idx="1"/>
          </p:cNvCxnSpPr>
          <p:nvPr/>
        </p:nvCxnSpPr>
        <p:spPr bwMode="auto">
          <a:xfrm>
            <a:off x="5364088" y="4077072"/>
            <a:ext cx="576064" cy="35818"/>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43" name="AutoShape 5"/>
          <p:cNvSpPr>
            <a:spLocks noChangeArrowheads="1"/>
          </p:cNvSpPr>
          <p:nvPr/>
        </p:nvSpPr>
        <p:spPr bwMode="auto">
          <a:xfrm>
            <a:off x="5940425" y="4868863"/>
            <a:ext cx="3096071" cy="1296987"/>
          </a:xfrm>
          <a:prstGeom prst="roundRect">
            <a:avLst>
              <a:gd name="adj" fmla="val 16667"/>
            </a:avLst>
          </a:prstGeom>
          <a:solidFill>
            <a:schemeClr val="accent1">
              <a:lumMod val="50000"/>
            </a:schemeClr>
          </a:solidFill>
          <a:ln w="38100" cmpd="sng">
            <a:solidFill>
              <a:srgbClr val="FFFFFF"/>
            </a:solidFill>
            <a:round/>
            <a:headEnd/>
            <a:tailEnd/>
          </a:ln>
          <a:effectLst/>
        </p:spPr>
        <p:txBody>
          <a:bodyPr wrap="none" anchor="ctr"/>
          <a:lstStyle/>
          <a:p>
            <a:pPr algn="ctr">
              <a:defRPr/>
            </a:pPr>
            <a:r>
              <a:rPr lang="ru-RU" dirty="0">
                <a:latin typeface="+mj-lt"/>
              </a:rPr>
              <a:t>Отчуждение </a:t>
            </a:r>
          </a:p>
          <a:p>
            <a:pPr algn="ctr">
              <a:defRPr/>
            </a:pPr>
            <a:r>
              <a:rPr lang="ru-RU" dirty="0">
                <a:latin typeface="+mj-lt"/>
              </a:rPr>
              <a:t>земельных участков </a:t>
            </a:r>
          </a:p>
          <a:p>
            <a:pPr algn="ctr">
              <a:defRPr/>
            </a:pPr>
            <a:r>
              <a:rPr lang="ru-RU" dirty="0">
                <a:latin typeface="+mj-lt"/>
              </a:rPr>
              <a:t>и находящихся на них </a:t>
            </a:r>
          </a:p>
          <a:p>
            <a:pPr algn="ctr">
              <a:defRPr/>
            </a:pPr>
            <a:r>
              <a:rPr lang="ru-RU" dirty="0">
                <a:latin typeface="+mj-lt"/>
              </a:rPr>
              <a:t>объектах недвижимости</a:t>
            </a:r>
          </a:p>
        </p:txBody>
      </p:sp>
      <p:cxnSp>
        <p:nvCxnSpPr>
          <p:cNvPr id="44" name="Прямая со стрелкой 43"/>
          <p:cNvCxnSpPr/>
          <p:nvPr/>
        </p:nvCxnSpPr>
        <p:spPr bwMode="auto">
          <a:xfrm>
            <a:off x="5364163" y="5516563"/>
            <a:ext cx="576262" cy="0"/>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23" name="Прямая соединительная линия 9"/>
          <p:cNvCxnSpPr>
            <a:cxnSpLocks noChangeShapeType="1"/>
          </p:cNvCxnSpPr>
          <p:nvPr/>
        </p:nvCxnSpPr>
        <p:spPr bwMode="auto">
          <a:xfrm>
            <a:off x="3707904" y="1196752"/>
            <a:ext cx="1584325" cy="0"/>
          </a:xfrm>
          <a:prstGeom prst="line">
            <a:avLst/>
          </a:prstGeom>
          <a:noFill/>
          <a:ln w="38100" algn="ctr">
            <a:solidFill>
              <a:schemeClr val="tx1"/>
            </a:solidFill>
            <a:round/>
            <a:headEnd/>
            <a:tailEnd/>
          </a:ln>
        </p:spPr>
      </p:cxnSp>
      <p:sp>
        <p:nvSpPr>
          <p:cNvPr id="3" name="TextBox 2"/>
          <p:cNvSpPr txBox="1"/>
          <p:nvPr/>
        </p:nvSpPr>
        <p:spPr>
          <a:xfrm>
            <a:off x="8514729" y="548680"/>
            <a:ext cx="641121" cy="584776"/>
          </a:xfrm>
          <a:prstGeom prst="rect">
            <a:avLst/>
          </a:prstGeom>
          <a:noFill/>
        </p:spPr>
        <p:txBody>
          <a:bodyPr wrap="none" rtlCol="0">
            <a:spAutoFit/>
          </a:bodyPr>
          <a:lstStyle/>
          <a:p>
            <a:r>
              <a:rPr lang="ru-RU" sz="3200" b="1" dirty="0">
                <a:solidFill>
                  <a:srgbClr val="40464F"/>
                </a:solidFill>
              </a:rPr>
              <a:t>67</a:t>
            </a:r>
          </a:p>
        </p:txBody>
      </p:sp>
    </p:spTree>
    <p:extLst>
      <p:ext uri="{BB962C8B-B14F-4D97-AF65-F5344CB8AC3E}">
        <p14:creationId xmlns:p14="http://schemas.microsoft.com/office/powerpoint/2010/main" val="159478912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8313" y="620713"/>
            <a:ext cx="8135937" cy="5632450"/>
          </a:xfrm>
          <a:prstGeom prst="rect">
            <a:avLst/>
          </a:prstGeom>
          <a:noFill/>
        </p:spPr>
        <p:txBody>
          <a:bodyPr>
            <a:spAutoFit/>
          </a:bodyPr>
          <a:lstStyle/>
          <a:p>
            <a:pPr indent="541338" algn="ctr">
              <a:buFontTx/>
              <a:buAutoNum type="arabicPeriod"/>
              <a:defRPr/>
            </a:pPr>
            <a:r>
              <a:rPr lang="ru-RU" sz="2400" b="1" u="sng" dirty="0">
                <a:solidFill>
                  <a:schemeClr val="tx2"/>
                </a:solidFill>
                <a:latin typeface="+mn-lt"/>
              </a:rPr>
              <a:t>Совершение крупных сделок и сделок с заинтересованностью хозяйственными обществами</a:t>
            </a:r>
          </a:p>
          <a:p>
            <a:pPr indent="541338" algn="ctr">
              <a:defRPr/>
            </a:pPr>
            <a:endParaRPr lang="ru-RU" sz="2400" b="1" u="sng" dirty="0">
              <a:solidFill>
                <a:srgbClr val="FFC000"/>
              </a:solidFill>
              <a:latin typeface="+mn-lt"/>
            </a:endParaRPr>
          </a:p>
          <a:p>
            <a:pPr indent="541338" algn="ctr">
              <a:buFontTx/>
              <a:buAutoNum type="arabicPeriod"/>
              <a:defRPr/>
            </a:pPr>
            <a:endParaRPr lang="ru-RU" sz="2400" b="1" u="sng" dirty="0">
              <a:solidFill>
                <a:srgbClr val="FFC000"/>
              </a:solidFill>
              <a:latin typeface="+mn-lt"/>
            </a:endParaRPr>
          </a:p>
          <a:p>
            <a:pPr indent="541338" algn="just">
              <a:defRPr/>
            </a:pPr>
            <a:r>
              <a:rPr lang="ru-RU" sz="2400" dirty="0">
                <a:latin typeface="+mn-lt"/>
              </a:rPr>
              <a:t>ФЗ от 26.12.1995 г. № 208-ФЗ «Об акционерных обществах» - ст.ст. 78-79 и ст. 81-83</a:t>
            </a:r>
          </a:p>
          <a:p>
            <a:pPr indent="541338" algn="just">
              <a:defRPr/>
            </a:pPr>
            <a:r>
              <a:rPr lang="ru-RU" sz="2400" dirty="0">
                <a:latin typeface="+mn-lt"/>
              </a:rPr>
              <a:t>ФЗ от 08.02.1998 г. № 14-ФЗ «Об обществах с ограниченной ответственностью» – ст. 45-46</a:t>
            </a:r>
          </a:p>
          <a:p>
            <a:pPr indent="541338" algn="just">
              <a:defRPr/>
            </a:pPr>
            <a:endParaRPr lang="ru-RU" sz="2400" dirty="0">
              <a:latin typeface="+mn-lt"/>
            </a:endParaRPr>
          </a:p>
          <a:p>
            <a:pPr indent="541338" algn="just">
              <a:defRPr/>
            </a:pPr>
            <a:r>
              <a:rPr lang="ru-RU" sz="2400" dirty="0">
                <a:latin typeface="+mn-lt"/>
              </a:rPr>
              <a:t>Информационное письмо Федеральной комиссии по рынку ценных бумаг РФ от 16.10.2001 г.                      № ИК-07/7003 «О балансовой стоимости активов хозяйственного общества»</a:t>
            </a:r>
            <a:endParaRPr lang="ru-RU" sz="2400" b="1" u="sng" dirty="0">
              <a:solidFill>
                <a:srgbClr val="FFC000"/>
              </a:solidFill>
              <a:latin typeface="+mn-lt"/>
            </a:endParaRPr>
          </a:p>
          <a:p>
            <a:pPr indent="541338" algn="ctr">
              <a:defRPr/>
            </a:pPr>
            <a:endParaRPr lang="ru-RU" sz="2400" b="1" u="sng" dirty="0">
              <a:solidFill>
                <a:srgbClr val="FFC000"/>
              </a:solidFill>
              <a:latin typeface="+mn-lt"/>
            </a:endParaRPr>
          </a:p>
        </p:txBody>
      </p:sp>
      <p:sp>
        <p:nvSpPr>
          <p:cNvPr id="5" name="TextBox 4"/>
          <p:cNvSpPr txBox="1"/>
          <p:nvPr/>
        </p:nvSpPr>
        <p:spPr>
          <a:xfrm>
            <a:off x="8532440" y="548680"/>
            <a:ext cx="732353" cy="584776"/>
          </a:xfrm>
          <a:prstGeom prst="rect">
            <a:avLst/>
          </a:prstGeom>
          <a:noFill/>
        </p:spPr>
        <p:txBody>
          <a:bodyPr wrap="square" rtlCol="0">
            <a:spAutoFit/>
          </a:bodyPr>
          <a:lstStyle/>
          <a:p>
            <a:r>
              <a:rPr lang="ru-RU" sz="3200" b="1" dirty="0">
                <a:solidFill>
                  <a:srgbClr val="40464F"/>
                </a:solidFill>
              </a:rPr>
              <a:t>68</a:t>
            </a:r>
          </a:p>
        </p:txBody>
      </p:sp>
    </p:spTree>
    <p:extLst>
      <p:ext uri="{BB962C8B-B14F-4D97-AF65-F5344CB8AC3E}">
        <p14:creationId xmlns:p14="http://schemas.microsoft.com/office/powerpoint/2010/main" val="83740502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79512" y="260648"/>
            <a:ext cx="8065020" cy="6924972"/>
          </a:xfrm>
          <a:prstGeom prst="rect">
            <a:avLst/>
          </a:prstGeom>
          <a:noFill/>
        </p:spPr>
        <p:txBody>
          <a:bodyPr wrap="square">
            <a:spAutoFit/>
          </a:bodyPr>
          <a:lstStyle/>
          <a:p>
            <a:pPr marL="457200" indent="-457200" algn="just">
              <a:buFont typeface="+mj-lt"/>
              <a:buAutoNum type="arabicPeriod"/>
              <a:defRPr/>
            </a:pPr>
            <a:r>
              <a:rPr lang="ru-RU" sz="2200" dirty="0">
                <a:latin typeface="+mn-lt"/>
              </a:rPr>
              <a:t>Постановление Пленума ВАС РФ от 16.05.2014 г. № 28 «О некоторых вопросах, связанных с оспариванием крупных сделок и сделок с заинтересованностью»</a:t>
            </a:r>
          </a:p>
          <a:p>
            <a:pPr marL="457200" indent="-457200" algn="just">
              <a:buFont typeface="+mj-lt"/>
              <a:buAutoNum type="arabicPeriod"/>
              <a:defRPr/>
            </a:pPr>
            <a:endParaRPr lang="ru-RU" sz="2200" dirty="0">
              <a:latin typeface="+mn-lt"/>
            </a:endParaRPr>
          </a:p>
          <a:p>
            <a:pPr marL="457200" indent="-457200" algn="just">
              <a:buFont typeface="+mj-lt"/>
              <a:buAutoNum type="arabicPeriod"/>
              <a:defRPr/>
            </a:pPr>
            <a:r>
              <a:rPr lang="ru-RU" sz="2200" dirty="0">
                <a:latin typeface="+mn-lt"/>
              </a:rPr>
              <a:t>Постановление Пленума ВАС РФ от 18.11.2003 г.             № 19 «О некоторых вопросах применения ФЗ «Об акционерных обществах»</a:t>
            </a:r>
          </a:p>
          <a:p>
            <a:pPr marL="457200" indent="-457200">
              <a:defRPr/>
            </a:pPr>
            <a:endParaRPr lang="ru-RU" sz="2200" dirty="0">
              <a:latin typeface="+mn-lt"/>
            </a:endParaRPr>
          </a:p>
          <a:p>
            <a:pPr marL="457200" indent="-457200" algn="just">
              <a:buFont typeface="+mj-lt"/>
              <a:buAutoNum type="arabicPeriod"/>
              <a:defRPr/>
            </a:pPr>
            <a:r>
              <a:rPr lang="ru-RU" sz="2200" dirty="0">
                <a:latin typeface="+mn-lt"/>
              </a:rPr>
              <a:t>Постановление Пленума ВАС РФ от 20.06.2007 г.                     № 40 «О некоторых вопросах практики применения положений законодательства о сделках с заинтересованностью»</a:t>
            </a:r>
          </a:p>
          <a:p>
            <a:pPr marL="457200" indent="-457200">
              <a:defRPr/>
            </a:pPr>
            <a:endParaRPr lang="ru-RU" sz="2200" dirty="0">
              <a:latin typeface="+mn-lt"/>
            </a:endParaRPr>
          </a:p>
          <a:p>
            <a:pPr marL="457200" indent="-457200" algn="just">
              <a:buFont typeface="+mj-lt"/>
              <a:buAutoNum type="arabicPeriod"/>
              <a:defRPr/>
            </a:pPr>
            <a:r>
              <a:rPr lang="ru-RU" sz="2200" dirty="0">
                <a:latin typeface="+mn-lt"/>
              </a:rPr>
              <a:t>Информационное письмо Президиума ВАС РФ                от 13.03.2001 г. № 62 «Обзор практики разрешения споров, связанных с заключением хозяйственными обществами крупных сделок и сделок, в совершении которых имеется заинтересованность»</a:t>
            </a:r>
          </a:p>
          <a:p>
            <a:pPr marL="457200" indent="-457200">
              <a:buFontTx/>
              <a:buAutoNum type="arabicPeriod"/>
              <a:defRPr/>
            </a:pPr>
            <a:endParaRPr lang="ru-RU" sz="2400" dirty="0">
              <a:latin typeface="+mn-lt"/>
            </a:endParaRPr>
          </a:p>
          <a:p>
            <a:pPr marL="457200" indent="-457200">
              <a:defRPr/>
            </a:pPr>
            <a:r>
              <a:rPr lang="ru-RU" sz="2400" dirty="0">
                <a:latin typeface="+mn-lt"/>
              </a:rPr>
              <a:t> </a:t>
            </a:r>
          </a:p>
        </p:txBody>
      </p:sp>
      <p:sp>
        <p:nvSpPr>
          <p:cNvPr id="2" name="TextBox 1"/>
          <p:cNvSpPr txBox="1"/>
          <p:nvPr/>
        </p:nvSpPr>
        <p:spPr>
          <a:xfrm>
            <a:off x="8506374" y="548680"/>
            <a:ext cx="641121" cy="584776"/>
          </a:xfrm>
          <a:prstGeom prst="rect">
            <a:avLst/>
          </a:prstGeom>
          <a:noFill/>
        </p:spPr>
        <p:txBody>
          <a:bodyPr wrap="none" rtlCol="0">
            <a:spAutoFit/>
          </a:bodyPr>
          <a:lstStyle/>
          <a:p>
            <a:r>
              <a:rPr lang="ru-RU" sz="3200" b="1" dirty="0">
                <a:solidFill>
                  <a:srgbClr val="40464F"/>
                </a:solidFill>
              </a:rPr>
              <a:t>69</a:t>
            </a:r>
          </a:p>
        </p:txBody>
      </p:sp>
    </p:spTree>
    <p:extLst>
      <p:ext uri="{BB962C8B-B14F-4D97-AF65-F5344CB8AC3E}">
        <p14:creationId xmlns:p14="http://schemas.microsoft.com/office/powerpoint/2010/main" val="285463746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350"/>
            <a:ext cx="8229600" cy="1296442"/>
          </a:xfrm>
        </p:spPr>
        <p:txBody>
          <a:bodyPr>
            <a:normAutofit fontScale="90000"/>
          </a:bodyPr>
          <a:lstStyle/>
          <a:p>
            <a:pPr algn="ctr">
              <a:defRPr/>
            </a:pPr>
            <a:r>
              <a:rPr lang="ru-RU" sz="2400" b="1" u="sng" dirty="0"/>
              <a:t>2. Совершение сделок государственными и муниципальными унитарными предприятиями</a:t>
            </a:r>
            <a:r>
              <a:rPr lang="ru-RU" b="1" u="sng" dirty="0"/>
              <a:t/>
            </a:r>
            <a:br>
              <a:rPr lang="ru-RU" b="1" u="sng" dirty="0"/>
            </a:br>
            <a:endParaRPr lang="ru-RU" dirty="0"/>
          </a:p>
        </p:txBody>
      </p:sp>
      <p:sp>
        <p:nvSpPr>
          <p:cNvPr id="3" name="TextBox 2"/>
          <p:cNvSpPr txBox="1"/>
          <p:nvPr/>
        </p:nvSpPr>
        <p:spPr>
          <a:xfrm>
            <a:off x="468313" y="1196975"/>
            <a:ext cx="8207375" cy="707886"/>
          </a:xfrm>
          <a:prstGeom prst="rect">
            <a:avLst/>
          </a:prstGeom>
          <a:noFill/>
        </p:spPr>
        <p:txBody>
          <a:bodyPr>
            <a:spAutoFit/>
          </a:bodyPr>
          <a:lstStyle/>
          <a:p>
            <a:pPr indent="808038" algn="just">
              <a:defRPr/>
            </a:pPr>
            <a:r>
              <a:rPr lang="ru-RU" sz="2000" dirty="0">
                <a:latin typeface="+mn-lt"/>
              </a:rPr>
              <a:t>ФЗ от 14.11.2002 № 161-ФЗ «О государственных и муниципальных унитарных предприятиях» (глава </a:t>
            </a:r>
            <a:r>
              <a:rPr lang="en-US" sz="2000" dirty="0">
                <a:latin typeface="+mn-lt"/>
              </a:rPr>
              <a:t>III</a:t>
            </a:r>
            <a:r>
              <a:rPr lang="ru-RU" sz="2000" dirty="0">
                <a:latin typeface="+mn-lt"/>
              </a:rPr>
              <a:t>)</a:t>
            </a:r>
          </a:p>
        </p:txBody>
      </p:sp>
      <p:sp>
        <p:nvSpPr>
          <p:cNvPr id="4" name="TextBox 3"/>
          <p:cNvSpPr txBox="1"/>
          <p:nvPr/>
        </p:nvSpPr>
        <p:spPr>
          <a:xfrm>
            <a:off x="899592" y="2060848"/>
            <a:ext cx="7848351" cy="2877711"/>
          </a:xfrm>
          <a:prstGeom prst="rect">
            <a:avLst/>
          </a:prstGeom>
          <a:solidFill>
            <a:schemeClr val="bg2">
              <a:lumMod val="50000"/>
              <a:lumOff val="50000"/>
            </a:schemeClr>
          </a:solidFill>
          <a:ln w="38100">
            <a:solidFill>
              <a:srgbClr val="C00000"/>
            </a:solidFill>
          </a:ln>
        </p:spPr>
        <p:txBody>
          <a:bodyPr wrap="square">
            <a:spAutoFit/>
          </a:bodyPr>
          <a:lstStyle/>
          <a:p>
            <a:pPr algn="ctr" defTabSz="1044575">
              <a:tabLst>
                <a:tab pos="7445375" algn="l"/>
              </a:tabLst>
              <a:defRPr/>
            </a:pPr>
            <a:endParaRPr lang="ru-RU" sz="1000" b="1" dirty="0">
              <a:solidFill>
                <a:srgbClr val="C00000"/>
              </a:solidFill>
              <a:latin typeface="+mn-lt"/>
            </a:endParaRPr>
          </a:p>
          <a:p>
            <a:pPr algn="ctr" defTabSz="1044575">
              <a:tabLst>
                <a:tab pos="7445375" algn="l"/>
              </a:tabLst>
              <a:defRPr/>
            </a:pPr>
            <a:r>
              <a:rPr lang="ru-RU" b="1" dirty="0">
                <a:solidFill>
                  <a:srgbClr val="C00000"/>
                </a:solidFill>
                <a:latin typeface="+mn-lt"/>
              </a:rPr>
              <a:t>Статья </a:t>
            </a:r>
            <a:r>
              <a:rPr lang="en-US" b="1" dirty="0">
                <a:solidFill>
                  <a:srgbClr val="C00000"/>
                </a:solidFill>
                <a:latin typeface="+mn-lt"/>
              </a:rPr>
              <a:t>18</a:t>
            </a:r>
            <a:r>
              <a:rPr lang="ru-RU" b="1" dirty="0">
                <a:solidFill>
                  <a:srgbClr val="C00000"/>
                </a:solidFill>
                <a:latin typeface="+mn-lt"/>
              </a:rPr>
              <a:t> (п.3):</a:t>
            </a:r>
          </a:p>
          <a:p>
            <a:pPr algn="ctr" defTabSz="1044575">
              <a:tabLst>
                <a:tab pos="7445375" algn="l"/>
              </a:tabLst>
              <a:defRPr/>
            </a:pPr>
            <a:endParaRPr lang="ru-RU" sz="1100" b="1" dirty="0">
              <a:solidFill>
                <a:srgbClr val="C00000"/>
              </a:solidFill>
              <a:latin typeface="+mn-lt"/>
            </a:endParaRPr>
          </a:p>
          <a:p>
            <a:pPr algn="ctr" defTabSz="1044575">
              <a:tabLst>
                <a:tab pos="7445375" algn="l"/>
              </a:tabLst>
              <a:defRPr/>
            </a:pPr>
            <a:r>
              <a:rPr lang="ru-RU" b="1" dirty="0">
                <a:solidFill>
                  <a:srgbClr val="C00000"/>
                </a:solidFill>
                <a:latin typeface="+mn-lt"/>
              </a:rPr>
              <a:t>Движимым и недвижимым имуществом </a:t>
            </a:r>
          </a:p>
          <a:p>
            <a:pPr algn="ctr" defTabSz="1044575">
              <a:tabLst>
                <a:tab pos="7445375" algn="l"/>
              </a:tabLst>
              <a:defRPr/>
            </a:pPr>
            <a:r>
              <a:rPr lang="ru-RU" b="1" dirty="0">
                <a:solidFill>
                  <a:srgbClr val="C00000"/>
                </a:solidFill>
                <a:latin typeface="+mn-lt"/>
              </a:rPr>
              <a:t>государственное или муниципальное предприятие</a:t>
            </a:r>
          </a:p>
          <a:p>
            <a:pPr algn="ctr" defTabSz="1044575">
              <a:tabLst>
                <a:tab pos="7445375" algn="l"/>
              </a:tabLst>
              <a:defRPr/>
            </a:pPr>
            <a:r>
              <a:rPr lang="ru-RU" b="1" dirty="0">
                <a:solidFill>
                  <a:srgbClr val="C00000"/>
                </a:solidFill>
                <a:latin typeface="+mn-lt"/>
              </a:rPr>
              <a:t>распоряжается только в пределах, не лишающих его</a:t>
            </a:r>
          </a:p>
          <a:p>
            <a:pPr algn="ctr" defTabSz="1044575">
              <a:tabLst>
                <a:tab pos="7445375" algn="l"/>
              </a:tabLst>
              <a:defRPr/>
            </a:pPr>
            <a:r>
              <a:rPr lang="ru-RU" b="1" dirty="0">
                <a:solidFill>
                  <a:srgbClr val="C00000"/>
                </a:solidFill>
                <a:latin typeface="+mn-lt"/>
              </a:rPr>
              <a:t>возможности осуществлять деятельность, цели, предмет, </a:t>
            </a:r>
          </a:p>
          <a:p>
            <a:pPr algn="ctr" defTabSz="1044575">
              <a:tabLst>
                <a:tab pos="7445375" algn="l"/>
              </a:tabLst>
              <a:defRPr/>
            </a:pPr>
            <a:r>
              <a:rPr lang="ru-RU" b="1" dirty="0">
                <a:solidFill>
                  <a:srgbClr val="C00000"/>
                </a:solidFill>
                <a:latin typeface="+mn-lt"/>
              </a:rPr>
              <a:t>виды которой определены уставом такого предприятия. </a:t>
            </a:r>
          </a:p>
          <a:p>
            <a:pPr algn="ctr" defTabSz="1044575">
              <a:tabLst>
                <a:tab pos="7445375" algn="l"/>
              </a:tabLst>
              <a:defRPr/>
            </a:pPr>
            <a:endParaRPr lang="ru-RU" sz="1400" b="1" dirty="0">
              <a:solidFill>
                <a:srgbClr val="C00000"/>
              </a:solidFill>
              <a:latin typeface="+mn-lt"/>
            </a:endParaRPr>
          </a:p>
          <a:p>
            <a:pPr algn="ctr" defTabSz="1044575">
              <a:tabLst>
                <a:tab pos="7445375" algn="l"/>
              </a:tabLst>
              <a:defRPr/>
            </a:pPr>
            <a:r>
              <a:rPr lang="ru-RU" b="1" dirty="0">
                <a:solidFill>
                  <a:srgbClr val="C00000"/>
                </a:solidFill>
                <a:latin typeface="+mn-lt"/>
              </a:rPr>
              <a:t>Сделки, совершенные с нарушением этого требования,</a:t>
            </a:r>
          </a:p>
          <a:p>
            <a:pPr algn="ctr" defTabSz="1044575">
              <a:tabLst>
                <a:tab pos="7445375" algn="l"/>
              </a:tabLst>
              <a:defRPr/>
            </a:pPr>
            <a:r>
              <a:rPr lang="ru-RU" b="1" dirty="0">
                <a:solidFill>
                  <a:srgbClr val="C00000"/>
                </a:solidFill>
                <a:latin typeface="+mn-lt"/>
              </a:rPr>
              <a:t>являются </a:t>
            </a:r>
            <a:r>
              <a:rPr lang="ru-RU" sz="2000" b="1" u="sng" dirty="0">
                <a:solidFill>
                  <a:srgbClr val="C00000"/>
                </a:solidFill>
                <a:latin typeface="+mn-lt"/>
              </a:rPr>
              <a:t>ничтожными</a:t>
            </a:r>
            <a:r>
              <a:rPr lang="ru-RU" b="1" dirty="0">
                <a:solidFill>
                  <a:srgbClr val="C00000"/>
                </a:solidFill>
                <a:latin typeface="+mn-lt"/>
              </a:rPr>
              <a:t>.</a:t>
            </a:r>
          </a:p>
        </p:txBody>
      </p:sp>
      <p:sp>
        <p:nvSpPr>
          <p:cNvPr id="5" name="TextBox 4"/>
          <p:cNvSpPr txBox="1"/>
          <p:nvPr/>
        </p:nvSpPr>
        <p:spPr>
          <a:xfrm>
            <a:off x="179388" y="2708275"/>
            <a:ext cx="571500" cy="1447800"/>
          </a:xfrm>
          <a:prstGeom prst="rect">
            <a:avLst/>
          </a:prstGeom>
          <a:noFill/>
        </p:spPr>
        <p:txBody>
          <a:bodyPr wrap="none">
            <a:spAutoFit/>
          </a:bodyPr>
          <a:lstStyle/>
          <a:p>
            <a:pPr>
              <a:defRPr/>
            </a:pPr>
            <a:r>
              <a:rPr lang="ru-RU" sz="8800" b="1" dirty="0">
                <a:solidFill>
                  <a:srgbClr val="C00000"/>
                </a:solidFill>
                <a:latin typeface="+mn-lt"/>
              </a:rPr>
              <a:t>!</a:t>
            </a:r>
          </a:p>
        </p:txBody>
      </p:sp>
      <p:sp>
        <p:nvSpPr>
          <p:cNvPr id="7" name="TextBox 6"/>
          <p:cNvSpPr txBox="1"/>
          <p:nvPr/>
        </p:nvSpPr>
        <p:spPr>
          <a:xfrm>
            <a:off x="468313" y="5013325"/>
            <a:ext cx="8424862" cy="1323975"/>
          </a:xfrm>
          <a:prstGeom prst="rect">
            <a:avLst/>
          </a:prstGeom>
          <a:noFill/>
        </p:spPr>
        <p:txBody>
          <a:bodyPr>
            <a:spAutoFit/>
          </a:bodyPr>
          <a:lstStyle/>
          <a:p>
            <a:pPr indent="808038" algn="just">
              <a:defRPr/>
            </a:pPr>
            <a:r>
              <a:rPr lang="ru-RU" sz="2000" dirty="0">
                <a:latin typeface="+mn-lt"/>
              </a:rPr>
              <a:t>Постановление Пленума ВС РФ № 10, ВАС РФ № 22 от 29.04.2010 г. «О некоторых вопросах, возникающих в судебной практике при разрешении споров, связанных с защитой права собственности и других вещных прав»</a:t>
            </a:r>
          </a:p>
        </p:txBody>
      </p:sp>
      <p:sp>
        <p:nvSpPr>
          <p:cNvPr id="6" name="TextBox 5"/>
          <p:cNvSpPr txBox="1"/>
          <p:nvPr/>
        </p:nvSpPr>
        <p:spPr>
          <a:xfrm>
            <a:off x="8502879" y="548680"/>
            <a:ext cx="641121" cy="584776"/>
          </a:xfrm>
          <a:prstGeom prst="rect">
            <a:avLst/>
          </a:prstGeom>
          <a:noFill/>
        </p:spPr>
        <p:txBody>
          <a:bodyPr wrap="none" rtlCol="0">
            <a:spAutoFit/>
          </a:bodyPr>
          <a:lstStyle/>
          <a:p>
            <a:r>
              <a:rPr lang="ru-RU" sz="3200" b="1" dirty="0">
                <a:solidFill>
                  <a:srgbClr val="40464F"/>
                </a:solidFill>
              </a:rPr>
              <a:t>70</a:t>
            </a:r>
          </a:p>
        </p:txBody>
      </p:sp>
    </p:spTree>
    <p:extLst>
      <p:ext uri="{BB962C8B-B14F-4D97-AF65-F5344CB8AC3E}">
        <p14:creationId xmlns:p14="http://schemas.microsoft.com/office/powerpoint/2010/main" val="183399463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539552" y="332656"/>
            <a:ext cx="8229600" cy="887413"/>
          </a:xfrm>
        </p:spPr>
        <p:txBody>
          <a:bodyPr>
            <a:normAutofit fontScale="90000"/>
          </a:bodyPr>
          <a:lstStyle/>
          <a:p>
            <a:pPr algn="ctr">
              <a:defRPr/>
            </a:pPr>
            <a:r>
              <a:rPr lang="ru-RU" sz="2400" b="1" u="sng" dirty="0">
                <a:solidFill>
                  <a:srgbClr val="FFC000"/>
                </a:solidFill>
              </a:rPr>
              <a:t/>
            </a:r>
            <a:br>
              <a:rPr lang="ru-RU" sz="2400" b="1" u="sng" dirty="0">
                <a:solidFill>
                  <a:srgbClr val="FFC000"/>
                </a:solidFill>
              </a:rPr>
            </a:br>
            <a:r>
              <a:rPr lang="ru-RU" sz="2400" b="1" u="sng" dirty="0"/>
              <a:t>3. Распоряжение общим имуществом супругов</a:t>
            </a:r>
            <a:r>
              <a:rPr lang="ru-RU" b="1" u="sng" dirty="0"/>
              <a:t/>
            </a:r>
            <a:br>
              <a:rPr lang="ru-RU" b="1" u="sng" dirty="0"/>
            </a:br>
            <a:endParaRPr lang="ru-RU" dirty="0"/>
          </a:p>
        </p:txBody>
      </p:sp>
      <p:sp>
        <p:nvSpPr>
          <p:cNvPr id="4" name="Скругленный прямоугольник 3"/>
          <p:cNvSpPr/>
          <p:nvPr/>
        </p:nvSpPr>
        <p:spPr bwMode="auto">
          <a:xfrm>
            <a:off x="1476375" y="1196975"/>
            <a:ext cx="6264275" cy="1295400"/>
          </a:xfrm>
          <a:prstGeom prst="roundRect">
            <a:avLst/>
          </a:prstGeom>
          <a:solidFill>
            <a:schemeClr val="accent1">
              <a:lumMod val="50000"/>
            </a:schemeClr>
          </a:solidFill>
          <a:ln w="38100" cap="flat" cmpd="sng" algn="ctr">
            <a:solidFill>
              <a:srgbClr val="FFFFFF"/>
            </a:solidFill>
            <a:prstDash val="dash"/>
            <a:round/>
            <a:headEnd type="none" w="med" len="med"/>
            <a:tailEnd type="none" w="med" len="med"/>
          </a:ln>
          <a:effectLst/>
        </p:spPr>
        <p:txBody>
          <a:bodyPr/>
          <a:lstStyle/>
          <a:p>
            <a:pPr algn="ctr">
              <a:defRPr/>
            </a:pPr>
            <a:r>
              <a:rPr lang="ru-RU" sz="2000" b="1" u="sng" dirty="0">
                <a:effectLst>
                  <a:outerShdw blurRad="38100" dist="38100" dir="2700000" algn="tl">
                    <a:srgbClr val="000000">
                      <a:alpha val="43137"/>
                    </a:srgbClr>
                  </a:outerShdw>
                </a:effectLst>
                <a:latin typeface="+mn-lt"/>
              </a:rPr>
              <a:t>Нотариально удостоверенное согласие супруга требуется при совершении: </a:t>
            </a:r>
          </a:p>
          <a:p>
            <a:pPr algn="ctr">
              <a:defRPr/>
            </a:pPr>
            <a:r>
              <a:rPr lang="ru-RU" sz="2000" u="sng" dirty="0">
                <a:effectLst>
                  <a:outerShdw blurRad="38100" dist="38100" dir="2700000" algn="tl">
                    <a:srgbClr val="000000">
                      <a:alpha val="43137"/>
                    </a:srgbClr>
                  </a:outerShdw>
                </a:effectLst>
                <a:latin typeface="+mn-lt"/>
              </a:rPr>
              <a:t>(ст. 35 Семейного кодекса РФ)</a:t>
            </a:r>
            <a:endParaRPr lang="ru-RU" dirty="0">
              <a:effectLst>
                <a:outerShdw blurRad="38100" dist="38100" dir="2700000" algn="tl">
                  <a:srgbClr val="000000">
                    <a:alpha val="43137"/>
                  </a:srgbClr>
                </a:outerShdw>
              </a:effectLst>
              <a:latin typeface="+mn-lt"/>
            </a:endParaRPr>
          </a:p>
        </p:txBody>
      </p:sp>
      <p:sp>
        <p:nvSpPr>
          <p:cNvPr id="5" name="AutoShape 5"/>
          <p:cNvSpPr>
            <a:spLocks noChangeArrowheads="1"/>
          </p:cNvSpPr>
          <p:nvPr/>
        </p:nvSpPr>
        <p:spPr bwMode="auto">
          <a:xfrm>
            <a:off x="395288" y="3213100"/>
            <a:ext cx="3672656" cy="1152525"/>
          </a:xfrm>
          <a:prstGeom prst="roundRect">
            <a:avLst>
              <a:gd name="adj" fmla="val 16667"/>
            </a:avLst>
          </a:prstGeom>
          <a:solidFill>
            <a:schemeClr val="accent1">
              <a:lumMod val="50000"/>
            </a:schemeClr>
          </a:solidFill>
          <a:ln w="38100" cmpd="sng">
            <a:solidFill>
              <a:srgbClr val="FFFFFF"/>
            </a:solidFill>
            <a:round/>
            <a:headEnd/>
            <a:tailEnd/>
          </a:ln>
          <a:effectLst/>
        </p:spPr>
        <p:txBody>
          <a:bodyPr wrap="none" anchor="ctr"/>
          <a:lstStyle/>
          <a:p>
            <a:pPr algn="ctr">
              <a:defRPr/>
            </a:pPr>
            <a:r>
              <a:rPr lang="ru-RU" sz="2000" dirty="0">
                <a:latin typeface="+mj-lt"/>
              </a:rPr>
              <a:t>Сделки </a:t>
            </a:r>
          </a:p>
          <a:p>
            <a:pPr algn="ctr">
              <a:defRPr/>
            </a:pPr>
            <a:r>
              <a:rPr lang="ru-RU" sz="2000" dirty="0">
                <a:latin typeface="+mj-lt"/>
              </a:rPr>
              <a:t>по распоряжению </a:t>
            </a:r>
          </a:p>
          <a:p>
            <a:pPr algn="ctr">
              <a:defRPr/>
            </a:pPr>
            <a:r>
              <a:rPr lang="ru-RU" sz="2000" dirty="0">
                <a:latin typeface="+mj-lt"/>
              </a:rPr>
              <a:t>недвижимостью</a:t>
            </a:r>
          </a:p>
        </p:txBody>
      </p:sp>
      <p:sp>
        <p:nvSpPr>
          <p:cNvPr id="6" name="AutoShape 5"/>
          <p:cNvSpPr>
            <a:spLocks noChangeArrowheads="1"/>
          </p:cNvSpPr>
          <p:nvPr/>
        </p:nvSpPr>
        <p:spPr bwMode="auto">
          <a:xfrm>
            <a:off x="4572000" y="3212976"/>
            <a:ext cx="4321175" cy="1223963"/>
          </a:xfrm>
          <a:prstGeom prst="roundRect">
            <a:avLst>
              <a:gd name="adj" fmla="val 16667"/>
            </a:avLst>
          </a:prstGeom>
          <a:solidFill>
            <a:schemeClr val="accent1">
              <a:lumMod val="50000"/>
            </a:schemeClr>
          </a:solidFill>
          <a:ln w="38100" cmpd="sng">
            <a:solidFill>
              <a:srgbClr val="FFFFFF"/>
            </a:solidFill>
            <a:round/>
            <a:headEnd/>
            <a:tailEnd/>
          </a:ln>
          <a:effectLst/>
        </p:spPr>
        <p:txBody>
          <a:bodyPr wrap="none" anchor="ctr"/>
          <a:lstStyle/>
          <a:p>
            <a:pPr algn="ctr">
              <a:defRPr/>
            </a:pPr>
            <a:r>
              <a:rPr lang="ru-RU" dirty="0"/>
              <a:t>Сделки, требующие нотариального </a:t>
            </a:r>
          </a:p>
          <a:p>
            <a:pPr algn="ctr">
              <a:defRPr/>
            </a:pPr>
            <a:r>
              <a:rPr lang="ru-RU" dirty="0"/>
              <a:t>удостоверения и (или) регистрации в </a:t>
            </a:r>
          </a:p>
          <a:p>
            <a:pPr algn="ctr">
              <a:defRPr/>
            </a:pPr>
            <a:r>
              <a:rPr lang="ru-RU" dirty="0"/>
              <a:t>установленном законом порядке</a:t>
            </a:r>
            <a:endParaRPr lang="ru-RU" dirty="0">
              <a:latin typeface="Tahoma" pitchFamily="34" charset="0"/>
            </a:endParaRPr>
          </a:p>
        </p:txBody>
      </p:sp>
      <p:sp>
        <p:nvSpPr>
          <p:cNvPr id="7" name="TextBox 6"/>
          <p:cNvSpPr txBox="1"/>
          <p:nvPr/>
        </p:nvSpPr>
        <p:spPr>
          <a:xfrm>
            <a:off x="395288" y="4797425"/>
            <a:ext cx="8353425" cy="1754188"/>
          </a:xfrm>
          <a:prstGeom prst="rect">
            <a:avLst/>
          </a:prstGeom>
          <a:solidFill>
            <a:schemeClr val="bg2">
              <a:lumMod val="50000"/>
              <a:lumOff val="50000"/>
            </a:schemeClr>
          </a:solidFill>
          <a:ln w="38100">
            <a:solidFill>
              <a:srgbClr val="FF0000"/>
            </a:solidFill>
            <a:prstDash val="dash"/>
          </a:ln>
        </p:spPr>
        <p:txBody>
          <a:bodyPr>
            <a:spAutoFit/>
          </a:bodyPr>
          <a:lstStyle/>
          <a:p>
            <a:pPr algn="ctr">
              <a:defRPr/>
            </a:pPr>
            <a:endParaRPr lang="ru-RU" sz="800" b="1" u="sng" dirty="0">
              <a:solidFill>
                <a:srgbClr val="E12537"/>
              </a:solidFill>
              <a:latin typeface="+mn-lt"/>
            </a:endParaRPr>
          </a:p>
          <a:p>
            <a:pPr algn="ctr">
              <a:defRPr/>
            </a:pPr>
            <a:r>
              <a:rPr lang="ru-RU" sz="2000" b="1" u="sng" dirty="0">
                <a:solidFill>
                  <a:srgbClr val="E12537"/>
                </a:solidFill>
                <a:latin typeface="+mn-lt"/>
              </a:rPr>
              <a:t>Распоряжение имуществом </a:t>
            </a:r>
            <a:r>
              <a:rPr lang="ru-RU" sz="2000" b="1" dirty="0">
                <a:solidFill>
                  <a:srgbClr val="E12537"/>
                </a:solidFill>
                <a:latin typeface="+mn-lt"/>
              </a:rPr>
              <a:t>– </a:t>
            </a:r>
            <a:r>
              <a:rPr lang="ru-RU" sz="2000" b="1" dirty="0">
                <a:solidFill>
                  <a:schemeClr val="accent1">
                    <a:lumMod val="50000"/>
                  </a:schemeClr>
                </a:solidFill>
                <a:latin typeface="+mn-lt"/>
              </a:rPr>
              <a:t>правомочие собственника,</a:t>
            </a:r>
            <a:r>
              <a:rPr lang="ru-RU" sz="2000" b="1" dirty="0">
                <a:solidFill>
                  <a:schemeClr val="accent1">
                    <a:lumMod val="50000"/>
                  </a:schemeClr>
                </a:solidFill>
              </a:rPr>
              <a:t> дающее возможность определять юридическую судьбу имущества, т.е.</a:t>
            </a:r>
            <a:r>
              <a:rPr lang="ru-RU" sz="2000" b="1" dirty="0">
                <a:solidFill>
                  <a:schemeClr val="accent1">
                    <a:lumMod val="50000"/>
                  </a:schemeClr>
                </a:solidFill>
                <a:latin typeface="+mn-lt"/>
              </a:rPr>
              <a:t> позволяющее включать имущество в экономический оборот посредством его отчуждения</a:t>
            </a:r>
          </a:p>
          <a:p>
            <a:pPr algn="ctr">
              <a:defRPr/>
            </a:pPr>
            <a:endParaRPr lang="ru-RU" sz="2000" dirty="0">
              <a:solidFill>
                <a:schemeClr val="accent1">
                  <a:lumMod val="50000"/>
                </a:schemeClr>
              </a:solidFill>
              <a:latin typeface="+mn-lt"/>
            </a:endParaRPr>
          </a:p>
        </p:txBody>
      </p:sp>
      <p:cxnSp>
        <p:nvCxnSpPr>
          <p:cNvPr id="8" name="Прямая со стрелкой 7"/>
          <p:cNvCxnSpPr>
            <a:stCxn id="4" idx="2"/>
            <a:endCxn id="6" idx="0"/>
          </p:cNvCxnSpPr>
          <p:nvPr/>
        </p:nvCxnSpPr>
        <p:spPr bwMode="auto">
          <a:xfrm>
            <a:off x="4608513" y="2492375"/>
            <a:ext cx="2124075" cy="720601"/>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9" name="Прямая со стрелкой 8"/>
          <p:cNvCxnSpPr>
            <a:stCxn id="4" idx="2"/>
            <a:endCxn id="5" idx="0"/>
          </p:cNvCxnSpPr>
          <p:nvPr/>
        </p:nvCxnSpPr>
        <p:spPr bwMode="auto">
          <a:xfrm flipH="1">
            <a:off x="2231616" y="2492375"/>
            <a:ext cx="2376897" cy="720725"/>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 name="TextBox 1"/>
          <p:cNvSpPr txBox="1"/>
          <p:nvPr/>
        </p:nvSpPr>
        <p:spPr>
          <a:xfrm>
            <a:off x="8532440" y="548680"/>
            <a:ext cx="875873" cy="584776"/>
          </a:xfrm>
          <a:prstGeom prst="rect">
            <a:avLst/>
          </a:prstGeom>
          <a:noFill/>
        </p:spPr>
        <p:txBody>
          <a:bodyPr wrap="square" rtlCol="0">
            <a:spAutoFit/>
          </a:bodyPr>
          <a:lstStyle/>
          <a:p>
            <a:r>
              <a:rPr lang="ru-RU" sz="3200" b="1" dirty="0">
                <a:solidFill>
                  <a:srgbClr val="40464F"/>
                </a:solidFill>
              </a:rPr>
              <a:t>71</a:t>
            </a:r>
          </a:p>
        </p:txBody>
      </p:sp>
    </p:spTree>
    <p:extLst>
      <p:ext uri="{BB962C8B-B14F-4D97-AF65-F5344CB8AC3E}">
        <p14:creationId xmlns:p14="http://schemas.microsoft.com/office/powerpoint/2010/main" val="27483021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457200" y="142852"/>
            <a:ext cx="8229600" cy="1000132"/>
          </a:xfrm>
        </p:spPr>
        <p:txBody>
          <a:bodyPr/>
          <a:lstStyle/>
          <a:p>
            <a:pPr algn="ctr" eaLnBrk="1" hangingPunct="1">
              <a:defRPr/>
            </a:pPr>
            <a:r>
              <a:rPr lang="ru-RU" sz="2400" b="1" u="sng" dirty="0"/>
              <a:t>Системы гражданско-правовых договоров</a:t>
            </a:r>
            <a:br>
              <a:rPr lang="ru-RU" sz="2400" b="1" u="sng" dirty="0"/>
            </a:br>
            <a:endParaRPr lang="ru-RU" sz="2400" b="1" u="sng" dirty="0"/>
          </a:p>
        </p:txBody>
      </p:sp>
      <p:sp>
        <p:nvSpPr>
          <p:cNvPr id="5" name="Скругленный прямоугольник 4"/>
          <p:cNvSpPr/>
          <p:nvPr/>
        </p:nvSpPr>
        <p:spPr bwMode="auto">
          <a:xfrm>
            <a:off x="1142976" y="1428736"/>
            <a:ext cx="3071834" cy="1208176"/>
          </a:xfrm>
          <a:prstGeom prst="roundRect">
            <a:avLst/>
          </a:prstGeom>
          <a:solidFill>
            <a:srgbClr val="40464F"/>
          </a:solidFill>
          <a:ln w="38100" cap="flat" cmpd="sng" algn="ctr">
            <a:solidFill>
              <a:schemeClr val="bg2">
                <a:lumMod val="50000"/>
                <a:lumOff val="50000"/>
              </a:schemeClr>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1600" dirty="0">
                <a:effectLst>
                  <a:outerShdw blurRad="38100" dist="38100" dir="2700000" algn="tl">
                    <a:srgbClr val="000000">
                      <a:alpha val="43137"/>
                    </a:srgbClr>
                  </a:outerShdw>
                </a:effectLst>
                <a:latin typeface="+mn-lt"/>
              </a:rPr>
              <a:t>  </a:t>
            </a:r>
          </a:p>
          <a:p>
            <a:pPr algn="ctr">
              <a:defRPr/>
            </a:pPr>
            <a:r>
              <a:rPr lang="ru-RU" sz="1600" b="1" dirty="0">
                <a:solidFill>
                  <a:srgbClr val="FF8600"/>
                </a:solidFill>
                <a:effectLst>
                  <a:outerShdw blurRad="38100" dist="38100" dir="2700000" algn="tl">
                    <a:srgbClr val="000000">
                      <a:alpha val="43137"/>
                    </a:srgbClr>
                  </a:outerShdw>
                </a:effectLst>
                <a:latin typeface="+mn-lt"/>
              </a:rPr>
              <a:t>По дихотомическому принципу</a:t>
            </a:r>
          </a:p>
          <a:p>
            <a:pPr algn="ctr">
              <a:defRPr/>
            </a:pPr>
            <a:r>
              <a:rPr lang="ru-RU" sz="1600" dirty="0">
                <a:effectLst>
                  <a:outerShdw blurRad="38100" dist="38100" dir="2700000" algn="tl">
                    <a:srgbClr val="000000">
                      <a:alpha val="43137"/>
                    </a:srgbClr>
                  </a:outerShdw>
                </a:effectLst>
                <a:latin typeface="+mn-lt"/>
              </a:rPr>
              <a:t>(простая система)</a:t>
            </a:r>
          </a:p>
        </p:txBody>
      </p:sp>
      <p:sp>
        <p:nvSpPr>
          <p:cNvPr id="6" name="Скругленный прямоугольник 5"/>
          <p:cNvSpPr/>
          <p:nvPr/>
        </p:nvSpPr>
        <p:spPr bwMode="auto">
          <a:xfrm>
            <a:off x="4857752" y="1357298"/>
            <a:ext cx="3071834" cy="1279614"/>
          </a:xfrm>
          <a:prstGeom prst="roundRect">
            <a:avLst/>
          </a:prstGeom>
          <a:solidFill>
            <a:srgbClr val="40464F"/>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endParaRPr lang="ru-RU" sz="1600" b="1" u="sng" dirty="0">
              <a:effectLst>
                <a:outerShdw blurRad="38100" dist="38100" dir="2700000" algn="tl">
                  <a:srgbClr val="000000">
                    <a:alpha val="43137"/>
                  </a:srgbClr>
                </a:outerShdw>
              </a:effectLst>
              <a:latin typeface="+mn-lt"/>
            </a:endParaRPr>
          </a:p>
          <a:p>
            <a:pPr algn="ctr">
              <a:defRPr/>
            </a:pPr>
            <a:r>
              <a:rPr lang="ru-RU" sz="1600" b="1" u="sng" dirty="0">
                <a:solidFill>
                  <a:srgbClr val="FF8600"/>
                </a:solidFill>
                <a:effectLst>
                  <a:outerShdw blurRad="38100" dist="38100" dir="2700000" algn="tl">
                    <a:srgbClr val="000000">
                      <a:alpha val="43137"/>
                    </a:srgbClr>
                  </a:outerShdw>
                </a:effectLst>
                <a:latin typeface="+mn-lt"/>
              </a:rPr>
              <a:t>По направленности результата </a:t>
            </a:r>
          </a:p>
          <a:p>
            <a:pPr algn="ctr">
              <a:defRPr/>
            </a:pPr>
            <a:r>
              <a:rPr lang="ru-RU" sz="1600" u="sng" dirty="0">
                <a:effectLst>
                  <a:outerShdw blurRad="38100" dist="38100" dir="2700000" algn="tl">
                    <a:srgbClr val="000000">
                      <a:alpha val="43137"/>
                    </a:srgbClr>
                  </a:outerShdw>
                </a:effectLst>
                <a:latin typeface="+mn-lt"/>
              </a:rPr>
              <a:t>(сложная система)</a:t>
            </a:r>
            <a:endParaRPr lang="ru-RU" sz="1600" dirty="0">
              <a:effectLst>
                <a:outerShdw blurRad="38100" dist="38100" dir="2700000" algn="tl">
                  <a:srgbClr val="000000">
                    <a:alpha val="43137"/>
                  </a:srgbClr>
                </a:outerShdw>
              </a:effectLst>
              <a:latin typeface="+mn-lt"/>
            </a:endParaRPr>
          </a:p>
        </p:txBody>
      </p:sp>
      <p:sp>
        <p:nvSpPr>
          <p:cNvPr id="15" name="AutoShape 19"/>
          <p:cNvSpPr>
            <a:spLocks noChangeArrowheads="1"/>
          </p:cNvSpPr>
          <p:nvPr/>
        </p:nvSpPr>
        <p:spPr bwMode="auto">
          <a:xfrm>
            <a:off x="251520" y="2852936"/>
            <a:ext cx="8640960" cy="1143008"/>
          </a:xfrm>
          <a:prstGeom prst="roundRect">
            <a:avLst>
              <a:gd name="adj" fmla="val 16667"/>
            </a:avLst>
          </a:prstGeom>
          <a:solidFill>
            <a:srgbClr val="40464F"/>
          </a:solidFill>
          <a:ln w="38100">
            <a:solidFill>
              <a:schemeClr val="bg2">
                <a:lumMod val="50000"/>
                <a:lumOff val="50000"/>
              </a:schemeClr>
            </a:solidFill>
            <a:prstDash val="dash"/>
            <a:round/>
            <a:headEnd/>
            <a:tailEnd/>
          </a:ln>
          <a:effectLst/>
          <a:scene3d>
            <a:camera prst="orthographicFront"/>
            <a:lightRig rig="threePt" dir="t"/>
          </a:scene3d>
          <a:sp3d>
            <a:bevelT prst="convex"/>
          </a:sp3d>
        </p:spPr>
        <p:txBody>
          <a:bodyPr wrap="none" anchor="ctr"/>
          <a:lstStyle/>
          <a:p>
            <a:pPr algn="ctr"/>
            <a:r>
              <a:rPr lang="ru-RU" b="1" u="sng" dirty="0">
                <a:solidFill>
                  <a:schemeClr val="tx2"/>
                </a:solidFill>
                <a:effectLst>
                  <a:outerShdw blurRad="50800" dist="38100" dir="2700000" algn="tl" rotWithShape="0">
                    <a:srgbClr val="000000">
                      <a:alpha val="43000"/>
                    </a:srgbClr>
                  </a:outerShdw>
                </a:effectLst>
                <a:latin typeface="+mn-lt"/>
              </a:rPr>
              <a:t>ДИХОТОМИЯ</a:t>
            </a:r>
            <a:r>
              <a:rPr lang="ru-RU" dirty="0">
                <a:latin typeface="Tahoma" pitchFamily="34" charset="0"/>
              </a:rPr>
              <a:t> – </a:t>
            </a:r>
            <a:r>
              <a:rPr lang="ru-RU" dirty="0">
                <a:latin typeface="+mn-lt"/>
              </a:rPr>
              <a:t>раздвоенность, последовательное деление на две части, </a:t>
            </a:r>
          </a:p>
          <a:p>
            <a:pPr algn="ctr"/>
            <a:r>
              <a:rPr lang="ru-RU" dirty="0">
                <a:latin typeface="+mn-lt"/>
              </a:rPr>
              <a:t>не связанные между собой; </a:t>
            </a:r>
          </a:p>
          <a:p>
            <a:pPr algn="ctr"/>
            <a:r>
              <a:rPr lang="ru-RU" dirty="0">
                <a:latin typeface="+mn-lt"/>
              </a:rPr>
              <a:t>способ образования взаимоисключающих подразделов одного понятия</a:t>
            </a:r>
          </a:p>
          <a:p>
            <a:pPr algn="ctr"/>
            <a:r>
              <a:rPr lang="ru-RU" sz="1600" dirty="0">
                <a:latin typeface="+mn-lt"/>
              </a:rPr>
              <a:t> </a:t>
            </a:r>
          </a:p>
        </p:txBody>
      </p:sp>
      <p:sp>
        <p:nvSpPr>
          <p:cNvPr id="11" name="AutoShape 19"/>
          <p:cNvSpPr>
            <a:spLocks noChangeArrowheads="1"/>
          </p:cNvSpPr>
          <p:nvPr/>
        </p:nvSpPr>
        <p:spPr bwMode="auto">
          <a:xfrm>
            <a:off x="214282" y="4149080"/>
            <a:ext cx="8678198" cy="2494630"/>
          </a:xfrm>
          <a:prstGeom prst="roundRect">
            <a:avLst>
              <a:gd name="adj" fmla="val 16667"/>
            </a:avLst>
          </a:prstGeom>
          <a:solidFill>
            <a:srgbClr val="40464F"/>
          </a:solidFill>
          <a:ln w="38100">
            <a:solidFill>
              <a:srgbClr val="869AA9"/>
            </a:solidFill>
            <a:prstDash val="dash"/>
            <a:round/>
            <a:headEnd/>
            <a:tailEnd/>
          </a:ln>
          <a:effectLst/>
          <a:scene3d>
            <a:camera prst="orthographicFront"/>
            <a:lightRig rig="threePt" dir="t"/>
          </a:scene3d>
          <a:sp3d>
            <a:bevelT prst="convex"/>
          </a:sp3d>
        </p:spPr>
        <p:txBody>
          <a:bodyPr wrap="none" anchor="ctr"/>
          <a:lstStyle/>
          <a:p>
            <a:pPr algn="ctr"/>
            <a:endParaRPr lang="ru-RU" b="1" u="sng" dirty="0">
              <a:latin typeface="+mn-lt"/>
            </a:endParaRPr>
          </a:p>
          <a:p>
            <a:pPr algn="ctr"/>
            <a:r>
              <a:rPr lang="ru-RU" b="1" u="sng" dirty="0">
                <a:solidFill>
                  <a:srgbClr val="FF8600"/>
                </a:solidFill>
                <a:effectLst>
                  <a:outerShdw blurRad="50800" dist="38100" dir="2700000" algn="tl" rotWithShape="0">
                    <a:srgbClr val="000000">
                      <a:alpha val="43000"/>
                    </a:srgbClr>
                  </a:outerShdw>
                </a:effectLst>
                <a:latin typeface="+mn-lt"/>
              </a:rPr>
              <a:t>МОТИВ</a:t>
            </a:r>
            <a:r>
              <a:rPr lang="ru-RU" b="1" dirty="0">
                <a:latin typeface="+mn-lt"/>
              </a:rPr>
              <a:t> – </a:t>
            </a:r>
            <a:r>
              <a:rPr lang="ru-RU" dirty="0">
                <a:latin typeface="+mn-lt"/>
              </a:rPr>
              <a:t>движущая сила, повод, побудительная причина </a:t>
            </a:r>
          </a:p>
          <a:p>
            <a:pPr algn="ctr"/>
            <a:r>
              <a:rPr lang="ru-RU" dirty="0">
                <a:latin typeface="+mn-lt"/>
              </a:rPr>
              <a:t>(субъективный характер)</a:t>
            </a:r>
          </a:p>
          <a:p>
            <a:pPr algn="ctr"/>
            <a:endParaRPr lang="ru-RU" dirty="0">
              <a:latin typeface="+mn-lt"/>
            </a:endParaRPr>
          </a:p>
          <a:p>
            <a:pPr algn="ctr"/>
            <a:r>
              <a:rPr lang="ru-RU" b="1" u="sng" dirty="0">
                <a:solidFill>
                  <a:srgbClr val="FF8600"/>
                </a:solidFill>
                <a:effectLst>
                  <a:outerShdw blurRad="50800" dist="38100" dir="2700000" algn="tl" rotWithShape="0">
                    <a:srgbClr val="000000">
                      <a:alpha val="43000"/>
                    </a:srgbClr>
                  </a:outerShdw>
                </a:effectLst>
                <a:latin typeface="+mn-lt"/>
              </a:rPr>
              <a:t>ЦЕЛЬ</a:t>
            </a:r>
            <a:r>
              <a:rPr lang="ru-RU" b="1" dirty="0">
                <a:latin typeface="+mn-lt"/>
              </a:rPr>
              <a:t> – </a:t>
            </a:r>
            <a:r>
              <a:rPr lang="ru-RU" dirty="0">
                <a:latin typeface="+mn-lt"/>
              </a:rPr>
              <a:t>установление, изменение или прекращение правоотношений</a:t>
            </a:r>
          </a:p>
          <a:p>
            <a:pPr algn="ctr"/>
            <a:endParaRPr lang="ru-RU" dirty="0">
              <a:latin typeface="+mn-lt"/>
            </a:endParaRPr>
          </a:p>
          <a:p>
            <a:pPr algn="ctr"/>
            <a:r>
              <a:rPr lang="ru-RU" b="1" u="sng" dirty="0">
                <a:solidFill>
                  <a:srgbClr val="FF8600"/>
                </a:solidFill>
                <a:effectLst>
                  <a:outerShdw blurRad="50800" dist="38100" dir="2700000" algn="tl" rotWithShape="0">
                    <a:srgbClr val="000000">
                      <a:alpha val="43000"/>
                    </a:srgbClr>
                  </a:outerShdw>
                </a:effectLst>
                <a:latin typeface="+mn-lt"/>
              </a:rPr>
              <a:t>РЕЗУЛЬТАТ </a:t>
            </a:r>
            <a:r>
              <a:rPr lang="ru-RU" dirty="0">
                <a:latin typeface="+mn-lt"/>
              </a:rPr>
              <a:t>– итог полной, надлежащим образом осуществленной </a:t>
            </a:r>
          </a:p>
          <a:p>
            <a:pPr algn="ctr"/>
            <a:r>
              <a:rPr lang="ru-RU" dirty="0">
                <a:latin typeface="+mn-lt"/>
              </a:rPr>
              <a:t>реализации участниками договора </a:t>
            </a:r>
          </a:p>
          <a:p>
            <a:pPr algn="ctr"/>
            <a:r>
              <a:rPr lang="ru-RU" dirty="0">
                <a:latin typeface="+mn-lt"/>
              </a:rPr>
              <a:t>своих прав и обязанностей по договору</a:t>
            </a:r>
          </a:p>
          <a:p>
            <a:pPr algn="ctr"/>
            <a:endParaRPr lang="ru-RU" dirty="0">
              <a:latin typeface="+mn-lt"/>
            </a:endParaRPr>
          </a:p>
        </p:txBody>
      </p:sp>
      <p:sp>
        <p:nvSpPr>
          <p:cNvPr id="13" name="TextBox 12"/>
          <p:cNvSpPr txBox="1"/>
          <p:nvPr/>
        </p:nvSpPr>
        <p:spPr>
          <a:xfrm>
            <a:off x="8676456" y="548680"/>
            <a:ext cx="234547" cy="861774"/>
          </a:xfrm>
          <a:prstGeom prst="rect">
            <a:avLst/>
          </a:prstGeom>
          <a:noFill/>
        </p:spPr>
        <p:txBody>
          <a:bodyPr wrap="none" rtlCol="0">
            <a:spAutoFit/>
          </a:bodyPr>
          <a:lstStyle/>
          <a:p>
            <a:endParaRPr lang="ru-RU" sz="3200" b="1" dirty="0">
              <a:solidFill>
                <a:srgbClr val="40464F"/>
              </a:solidFill>
            </a:endParaRPr>
          </a:p>
          <a:p>
            <a:endParaRPr lang="ru-RU" dirty="0"/>
          </a:p>
        </p:txBody>
      </p:sp>
      <p:sp>
        <p:nvSpPr>
          <p:cNvPr id="12" name="Заголовок 1"/>
          <p:cNvSpPr txBox="1">
            <a:spLocks/>
          </p:cNvSpPr>
          <p:nvPr/>
        </p:nvSpPr>
        <p:spPr>
          <a:xfrm>
            <a:off x="899592" y="188640"/>
            <a:ext cx="7416824" cy="576064"/>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8600"/>
              </a:solidFill>
            </a:endParaRPr>
          </a:p>
          <a:p>
            <a:pPr indent="715963" algn="ctr">
              <a:defRPr/>
            </a:pPr>
            <a:endParaRPr lang="ru-RU" sz="2000" b="1" dirty="0">
              <a:solidFill>
                <a:srgbClr val="FF8600"/>
              </a:solidFill>
              <a:effectLst>
                <a:outerShdw blurRad="50800" dist="38100" dir="2700000" algn="tl" rotWithShape="0">
                  <a:srgbClr val="000000">
                    <a:alpha val="43000"/>
                  </a:srgbClr>
                </a:outerShdw>
              </a:effectLst>
            </a:endParaRPr>
          </a:p>
          <a:p>
            <a:pPr indent="715963" algn="ctr">
              <a:defRPr/>
            </a:pPr>
            <a:r>
              <a:rPr lang="ru-RU" sz="2000" b="1" dirty="0">
                <a:solidFill>
                  <a:srgbClr val="FF8600"/>
                </a:solidFill>
                <a:effectLst>
                  <a:outerShdw blurRad="50800" dist="38100" dir="2700000" algn="tl" rotWithShape="0">
                    <a:srgbClr val="000000">
                      <a:alpha val="43000"/>
                    </a:srgbClr>
                  </a:outerShdw>
                </a:effectLst>
              </a:rPr>
              <a:t>Системы гражданско-правовых договоров</a:t>
            </a:r>
          </a:p>
          <a:p>
            <a:pPr indent="715963" algn="ctr">
              <a:defRPr/>
            </a:pPr>
            <a:endParaRPr lang="ru-RU" sz="800" b="1" dirty="0">
              <a:solidFill>
                <a:srgbClr val="FF8600"/>
              </a:solidFill>
              <a:effectLst>
                <a:outerShdw blurRad="50800" dist="38100" dir="2700000" algn="tl" rotWithShape="0">
                  <a:srgbClr val="000000">
                    <a:alpha val="43000"/>
                  </a:srgbClr>
                </a:outerShdw>
              </a:effectLst>
            </a:endParaRPr>
          </a:p>
        </p:txBody>
      </p:sp>
      <p:cxnSp>
        <p:nvCxnSpPr>
          <p:cNvPr id="14" name="Прямая соединительная линия 9"/>
          <p:cNvCxnSpPr>
            <a:cxnSpLocks noChangeShapeType="1"/>
          </p:cNvCxnSpPr>
          <p:nvPr/>
        </p:nvCxnSpPr>
        <p:spPr bwMode="auto">
          <a:xfrm>
            <a:off x="3851920" y="980728"/>
            <a:ext cx="1584325" cy="0"/>
          </a:xfrm>
          <a:prstGeom prst="line">
            <a:avLst/>
          </a:prstGeom>
          <a:noFill/>
          <a:ln w="38100" algn="ctr">
            <a:solidFill>
              <a:srgbClr val="869AA9"/>
            </a:solidFill>
            <a:round/>
            <a:headEnd/>
            <a:tailEnd/>
          </a:ln>
          <a:scene3d>
            <a:camera prst="orthographicFront"/>
            <a:lightRig rig="threePt" dir="t"/>
          </a:scene3d>
          <a:sp3d>
            <a:bevelT prst="convex"/>
          </a:sp3d>
        </p:spPr>
      </p:cxnSp>
      <p:cxnSp>
        <p:nvCxnSpPr>
          <p:cNvPr id="16" name="Прямая со стрелкой 15"/>
          <p:cNvCxnSpPr>
            <a:endCxn id="5" idx="0"/>
          </p:cNvCxnSpPr>
          <p:nvPr/>
        </p:nvCxnSpPr>
        <p:spPr bwMode="auto">
          <a:xfrm flipH="1">
            <a:off x="2678893" y="980728"/>
            <a:ext cx="1893107" cy="448008"/>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7" name="Прямая со стрелкой 16"/>
          <p:cNvCxnSpPr>
            <a:endCxn id="6" idx="0"/>
          </p:cNvCxnSpPr>
          <p:nvPr/>
        </p:nvCxnSpPr>
        <p:spPr bwMode="auto">
          <a:xfrm>
            <a:off x="4572000" y="980728"/>
            <a:ext cx="1821669" cy="376570"/>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9" name="TextBox 18"/>
          <p:cNvSpPr txBox="1"/>
          <p:nvPr/>
        </p:nvSpPr>
        <p:spPr>
          <a:xfrm>
            <a:off x="8506374" y="548680"/>
            <a:ext cx="526907" cy="584776"/>
          </a:xfrm>
          <a:prstGeom prst="rect">
            <a:avLst/>
          </a:prstGeom>
          <a:noFill/>
        </p:spPr>
        <p:txBody>
          <a:bodyPr wrap="none" rtlCol="0">
            <a:spAutoFit/>
          </a:bodyPr>
          <a:lstStyle/>
          <a:p>
            <a:r>
              <a:rPr lang="ru-RU" sz="3200" b="1" dirty="0">
                <a:solidFill>
                  <a:srgbClr val="40464F"/>
                </a:solidFill>
              </a:rPr>
              <a:t> 7</a:t>
            </a:r>
          </a:p>
        </p:txBody>
      </p:sp>
    </p:spTree>
    <p:extLst>
      <p:ext uri="{BB962C8B-B14F-4D97-AF65-F5344CB8AC3E}">
        <p14:creationId xmlns:p14="http://schemas.microsoft.com/office/powerpoint/2010/main" val="218717705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57200" y="381000"/>
            <a:ext cx="8229600" cy="1031875"/>
          </a:xfrm>
        </p:spPr>
        <p:txBody>
          <a:bodyPr>
            <a:normAutofit fontScale="90000"/>
          </a:bodyPr>
          <a:lstStyle/>
          <a:p>
            <a:pPr algn="ctr">
              <a:defRPr/>
            </a:pPr>
            <a:r>
              <a:rPr lang="ru-RU" sz="2400" b="1" u="sng" dirty="0">
                <a:solidFill>
                  <a:srgbClr val="FFC000"/>
                </a:solidFill>
              </a:rPr>
              <a:t/>
            </a:r>
            <a:br>
              <a:rPr lang="ru-RU" sz="2400" b="1" u="sng" dirty="0">
                <a:solidFill>
                  <a:srgbClr val="FFC000"/>
                </a:solidFill>
              </a:rPr>
            </a:br>
            <a:r>
              <a:rPr lang="ru-RU" sz="2400" b="1" u="sng" dirty="0"/>
              <a:t>4. Согласование сделки с антимонопольным органом</a:t>
            </a:r>
            <a:r>
              <a:rPr lang="ru-RU" b="1" u="sng" dirty="0">
                <a:solidFill>
                  <a:srgbClr val="FFC000"/>
                </a:solidFill>
              </a:rPr>
              <a:t/>
            </a:r>
            <a:br>
              <a:rPr lang="ru-RU" b="1" u="sng" dirty="0">
                <a:solidFill>
                  <a:srgbClr val="FFC000"/>
                </a:solidFill>
              </a:rPr>
            </a:br>
            <a:endParaRPr lang="ru-RU" dirty="0"/>
          </a:p>
        </p:txBody>
      </p:sp>
      <p:sp>
        <p:nvSpPr>
          <p:cNvPr id="5" name="TextBox 4"/>
          <p:cNvSpPr txBox="1"/>
          <p:nvPr/>
        </p:nvSpPr>
        <p:spPr>
          <a:xfrm>
            <a:off x="539750" y="1341438"/>
            <a:ext cx="8274050" cy="830262"/>
          </a:xfrm>
          <a:prstGeom prst="rect">
            <a:avLst/>
          </a:prstGeom>
          <a:noFill/>
        </p:spPr>
        <p:txBody>
          <a:bodyPr>
            <a:spAutoFit/>
          </a:bodyPr>
          <a:lstStyle/>
          <a:p>
            <a:pPr algn="ctr">
              <a:defRPr/>
            </a:pPr>
            <a:r>
              <a:rPr lang="ru-RU" sz="2400" dirty="0">
                <a:latin typeface="+mn-lt"/>
              </a:rPr>
              <a:t>ФЗ от 26.07.2006 г. № 135-ФЗ «О защите конкуренции» </a:t>
            </a:r>
          </a:p>
          <a:p>
            <a:pPr algn="ctr">
              <a:defRPr/>
            </a:pPr>
            <a:r>
              <a:rPr lang="ru-RU" sz="2400" dirty="0">
                <a:latin typeface="+mn-lt"/>
              </a:rPr>
              <a:t>(ст. 28)</a:t>
            </a:r>
          </a:p>
        </p:txBody>
      </p:sp>
      <p:sp>
        <p:nvSpPr>
          <p:cNvPr id="7" name="TextBox 6"/>
          <p:cNvSpPr txBox="1"/>
          <p:nvPr/>
        </p:nvSpPr>
        <p:spPr>
          <a:xfrm>
            <a:off x="744538" y="2420938"/>
            <a:ext cx="7856537" cy="830262"/>
          </a:xfrm>
          <a:prstGeom prst="rect">
            <a:avLst/>
          </a:prstGeom>
          <a:noFill/>
        </p:spPr>
        <p:txBody>
          <a:bodyPr>
            <a:spAutoFit/>
          </a:bodyPr>
          <a:lstStyle/>
          <a:p>
            <a:pPr algn="ctr">
              <a:defRPr/>
            </a:pPr>
            <a:r>
              <a:rPr lang="ru-RU" sz="2400" b="1" u="sng" dirty="0">
                <a:solidFill>
                  <a:schemeClr val="tx2"/>
                </a:solidFill>
                <a:effectLst>
                  <a:outerShdw blurRad="38100" dist="38100" dir="2700000" algn="tl">
                    <a:srgbClr val="000000">
                      <a:alpha val="43137"/>
                    </a:srgbClr>
                  </a:outerShdw>
                </a:effectLst>
                <a:latin typeface="+mj-lt"/>
              </a:rPr>
              <a:t>5. Отчуждение земельных участков </a:t>
            </a:r>
          </a:p>
          <a:p>
            <a:pPr algn="ctr">
              <a:defRPr/>
            </a:pPr>
            <a:r>
              <a:rPr lang="ru-RU" sz="2400" b="1" u="sng" dirty="0">
                <a:solidFill>
                  <a:schemeClr val="tx2"/>
                </a:solidFill>
                <a:effectLst>
                  <a:outerShdw blurRad="38100" dist="38100" dir="2700000" algn="tl">
                    <a:srgbClr val="000000">
                      <a:alpha val="43137"/>
                    </a:srgbClr>
                  </a:outerShdw>
                </a:effectLst>
                <a:latin typeface="+mj-lt"/>
              </a:rPr>
              <a:t>и находящихся на них объектах недвижимости</a:t>
            </a:r>
          </a:p>
        </p:txBody>
      </p:sp>
      <p:sp>
        <p:nvSpPr>
          <p:cNvPr id="8" name="TextBox 7"/>
          <p:cNvSpPr txBox="1"/>
          <p:nvPr/>
        </p:nvSpPr>
        <p:spPr>
          <a:xfrm>
            <a:off x="684213" y="3429000"/>
            <a:ext cx="7991475" cy="2800766"/>
          </a:xfrm>
          <a:prstGeom prst="rect">
            <a:avLst/>
          </a:prstGeom>
          <a:noFill/>
        </p:spPr>
        <p:txBody>
          <a:bodyPr>
            <a:spAutoFit/>
          </a:bodyPr>
          <a:lstStyle/>
          <a:p>
            <a:pPr algn="just">
              <a:defRPr/>
            </a:pPr>
            <a:r>
              <a:rPr lang="ru-RU" sz="2400" dirty="0">
                <a:latin typeface="+mn-lt"/>
              </a:rPr>
              <a:t>Земельный кодекс РФ (ст. 35) </a:t>
            </a:r>
            <a:r>
              <a:rPr lang="ru-RU" sz="2000" dirty="0">
                <a:latin typeface="+mn-lt"/>
              </a:rPr>
              <a:t>– не допускается: </a:t>
            </a:r>
          </a:p>
          <a:p>
            <a:pPr algn="just">
              <a:defRPr/>
            </a:pPr>
            <a:endParaRPr lang="ru-RU" sz="2000" dirty="0">
              <a:latin typeface="+mn-lt"/>
            </a:endParaRPr>
          </a:p>
          <a:p>
            <a:pPr algn="just">
              <a:buFont typeface="Wingdings" pitchFamily="2" charset="2"/>
              <a:buChar char="ü"/>
              <a:defRPr/>
            </a:pPr>
            <a:r>
              <a:rPr lang="ru-RU" sz="2200" dirty="0">
                <a:latin typeface="+mn-lt"/>
              </a:rPr>
              <a:t> отчуждение земельного участка без находящихся на нем</a:t>
            </a:r>
            <a:r>
              <a:rPr lang="ru-RU" sz="2200" dirty="0"/>
              <a:t> здания, строения, сооружения;</a:t>
            </a:r>
          </a:p>
          <a:p>
            <a:pPr algn="just">
              <a:buFont typeface="Wingdings" pitchFamily="2" charset="2"/>
              <a:buChar char="ü"/>
              <a:defRPr/>
            </a:pPr>
            <a:endParaRPr lang="ru-RU" sz="2200" dirty="0"/>
          </a:p>
          <a:p>
            <a:pPr algn="just">
              <a:buFont typeface="Wingdings" pitchFamily="2" charset="2"/>
              <a:buChar char="ü"/>
              <a:defRPr/>
            </a:pPr>
            <a:r>
              <a:rPr lang="ru-RU" sz="2200" dirty="0">
                <a:latin typeface="+mn-lt"/>
              </a:rPr>
              <a:t> отчуждение</a:t>
            </a:r>
            <a:r>
              <a:rPr lang="ru-RU" sz="2200" dirty="0"/>
              <a:t> здания, строения, сооружения, находящихся на земельном участке и принадлежащих одному лицу, проводится вместе с земельным участком</a:t>
            </a:r>
            <a:endParaRPr lang="ru-RU" sz="2200" dirty="0">
              <a:latin typeface="+mn-lt"/>
            </a:endParaRPr>
          </a:p>
        </p:txBody>
      </p:sp>
      <p:sp>
        <p:nvSpPr>
          <p:cNvPr id="2" name="TextBox 1"/>
          <p:cNvSpPr txBox="1"/>
          <p:nvPr/>
        </p:nvSpPr>
        <p:spPr>
          <a:xfrm>
            <a:off x="8513867" y="548680"/>
            <a:ext cx="641121" cy="584776"/>
          </a:xfrm>
          <a:prstGeom prst="rect">
            <a:avLst/>
          </a:prstGeom>
          <a:noFill/>
        </p:spPr>
        <p:txBody>
          <a:bodyPr wrap="none" rtlCol="0">
            <a:spAutoFit/>
          </a:bodyPr>
          <a:lstStyle/>
          <a:p>
            <a:r>
              <a:rPr lang="ru-RU" sz="3200" b="1" dirty="0">
                <a:solidFill>
                  <a:srgbClr val="40464F"/>
                </a:solidFill>
              </a:rPr>
              <a:t>72</a:t>
            </a:r>
          </a:p>
        </p:txBody>
      </p:sp>
    </p:spTree>
    <p:extLst>
      <p:ext uri="{BB962C8B-B14F-4D97-AF65-F5344CB8AC3E}">
        <p14:creationId xmlns:p14="http://schemas.microsoft.com/office/powerpoint/2010/main" val="402447065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539552" y="0"/>
            <a:ext cx="8229600" cy="887413"/>
          </a:xfrm>
        </p:spPr>
        <p:txBody>
          <a:bodyPr>
            <a:normAutofit/>
          </a:bodyPr>
          <a:lstStyle/>
          <a:p>
            <a:pPr algn="ctr">
              <a:defRPr/>
            </a:pPr>
            <a:r>
              <a:rPr lang="ru-RU" sz="2400" b="1" u="sng" dirty="0">
                <a:solidFill>
                  <a:srgbClr val="FFC000"/>
                </a:solidFill>
              </a:rPr>
              <a:t/>
            </a:r>
            <a:br>
              <a:rPr lang="ru-RU" sz="2400" b="1" u="sng" dirty="0">
                <a:solidFill>
                  <a:srgbClr val="FFC000"/>
                </a:solidFill>
              </a:rPr>
            </a:br>
            <a:r>
              <a:rPr lang="ru-RU" sz="2400" b="1" u="sng" dirty="0">
                <a:solidFill>
                  <a:srgbClr val="FF8600"/>
                </a:solidFill>
              </a:rPr>
              <a:t>Согласие на совершение сделки</a:t>
            </a:r>
            <a:endParaRPr lang="ru-RU" dirty="0">
              <a:solidFill>
                <a:srgbClr val="FF8600"/>
              </a:solidFill>
            </a:endParaRPr>
          </a:p>
        </p:txBody>
      </p:sp>
      <p:sp>
        <p:nvSpPr>
          <p:cNvPr id="4" name="Скругленный прямоугольник 3"/>
          <p:cNvSpPr/>
          <p:nvPr/>
        </p:nvSpPr>
        <p:spPr bwMode="auto">
          <a:xfrm>
            <a:off x="1259632" y="1556792"/>
            <a:ext cx="6696744" cy="1152128"/>
          </a:xfrm>
          <a:prstGeom prst="roundRect">
            <a:avLst/>
          </a:prstGeom>
          <a:solidFill>
            <a:schemeClr val="accent1">
              <a:lumMod val="50000"/>
            </a:schemeClr>
          </a:solidFill>
          <a:ln w="38100" cap="flat" cmpd="sng" algn="ctr">
            <a:solidFill>
              <a:schemeClr val="tx1"/>
            </a:solidFill>
            <a:prstDash val="dash"/>
            <a:round/>
            <a:headEnd type="none" w="med" len="med"/>
            <a:tailEnd type="none" w="med" len="med"/>
          </a:ln>
          <a:effectLst/>
        </p:spPr>
        <p:txBody>
          <a:bodyPr/>
          <a:lstStyle/>
          <a:p>
            <a:pPr algn="ctr">
              <a:defRPr/>
            </a:pPr>
            <a:r>
              <a:rPr lang="ru-RU" sz="2000" b="1" u="sng" dirty="0">
                <a:effectLst>
                  <a:outerShdw blurRad="38100" dist="38100" dir="2700000" algn="tl">
                    <a:srgbClr val="000000">
                      <a:alpha val="43137"/>
                    </a:srgbClr>
                  </a:outerShdw>
                </a:effectLst>
                <a:latin typeface="+mn-lt"/>
              </a:rPr>
              <a:t>Статья  157.1 ГК РФ</a:t>
            </a:r>
            <a:r>
              <a:rPr lang="en-US" sz="2000" b="1" u="sng" dirty="0">
                <a:effectLst>
                  <a:outerShdw blurRad="38100" dist="38100" dir="2700000" algn="tl">
                    <a:srgbClr val="000000">
                      <a:alpha val="43137"/>
                    </a:srgbClr>
                  </a:outerShdw>
                </a:effectLst>
                <a:latin typeface="+mn-lt"/>
              </a:rPr>
              <a:t> </a:t>
            </a:r>
            <a:endParaRPr lang="ru-RU" sz="2000" b="1" u="sng" dirty="0">
              <a:effectLst>
                <a:outerShdw blurRad="38100" dist="38100" dir="2700000" algn="tl">
                  <a:srgbClr val="000000">
                    <a:alpha val="43137"/>
                  </a:srgbClr>
                </a:outerShdw>
              </a:effectLst>
              <a:latin typeface="+mn-lt"/>
            </a:endParaRPr>
          </a:p>
          <a:p>
            <a:pPr algn="ctr">
              <a:defRPr/>
            </a:pPr>
            <a:r>
              <a:rPr lang="ru-RU" sz="2000" b="1" u="sng" dirty="0">
                <a:effectLst>
                  <a:outerShdw blurRad="38100" dist="38100" dir="2700000" algn="tl">
                    <a:srgbClr val="000000">
                      <a:alpha val="43137"/>
                    </a:srgbClr>
                  </a:outerShdw>
                </a:effectLst>
                <a:latin typeface="+mn-lt"/>
              </a:rPr>
              <a:t>(</a:t>
            </a:r>
            <a:r>
              <a:rPr lang="ru-RU" sz="2000" b="1" dirty="0">
                <a:effectLst>
                  <a:outerShdw blurRad="38100" dist="38100" dir="2700000" algn="tl">
                    <a:srgbClr val="000000">
                      <a:alpha val="43137"/>
                    </a:srgbClr>
                  </a:outerShdw>
                </a:effectLst>
                <a:latin typeface="+mn-lt"/>
              </a:rPr>
              <a:t>применяется, если иное не установлено законом или иным правовым актом)</a:t>
            </a:r>
          </a:p>
        </p:txBody>
      </p:sp>
      <p:sp>
        <p:nvSpPr>
          <p:cNvPr id="5" name="AutoShape 5"/>
          <p:cNvSpPr>
            <a:spLocks noChangeArrowheads="1"/>
          </p:cNvSpPr>
          <p:nvPr/>
        </p:nvSpPr>
        <p:spPr bwMode="auto">
          <a:xfrm>
            <a:off x="4644008" y="3789040"/>
            <a:ext cx="4320480" cy="1296144"/>
          </a:xfrm>
          <a:prstGeom prst="roundRect">
            <a:avLst>
              <a:gd name="adj" fmla="val 16667"/>
            </a:avLst>
          </a:prstGeom>
          <a:solidFill>
            <a:schemeClr val="accent1">
              <a:lumMod val="50000"/>
            </a:schemeClr>
          </a:solidFill>
          <a:ln w="38100" cmpd="sng">
            <a:solidFill>
              <a:srgbClr val="FFFFFF"/>
            </a:solidFill>
            <a:round/>
            <a:headEnd/>
            <a:tailEnd/>
          </a:ln>
          <a:effectLst/>
        </p:spPr>
        <p:txBody>
          <a:bodyPr wrap="none" anchor="ctr"/>
          <a:lstStyle/>
          <a:p>
            <a:pPr algn="ctr">
              <a:defRPr/>
            </a:pPr>
            <a:r>
              <a:rPr lang="ru-RU" sz="2000" u="sng" dirty="0">
                <a:latin typeface="+mj-lt"/>
              </a:rPr>
              <a:t>Предварительное согласие</a:t>
            </a:r>
          </a:p>
          <a:p>
            <a:pPr algn="ctr">
              <a:defRPr/>
            </a:pPr>
            <a:endParaRPr lang="ru-RU" dirty="0">
              <a:latin typeface="+mj-lt"/>
            </a:endParaRPr>
          </a:p>
          <a:p>
            <a:pPr algn="ctr">
              <a:defRPr/>
            </a:pPr>
            <a:r>
              <a:rPr lang="ru-RU" i="1" dirty="0">
                <a:latin typeface="+mj-lt"/>
              </a:rPr>
              <a:t>(с указанием предмета сделки)</a:t>
            </a:r>
          </a:p>
        </p:txBody>
      </p:sp>
      <p:sp>
        <p:nvSpPr>
          <p:cNvPr id="6" name="AutoShape 5"/>
          <p:cNvSpPr>
            <a:spLocks noChangeArrowheads="1"/>
          </p:cNvSpPr>
          <p:nvPr/>
        </p:nvSpPr>
        <p:spPr bwMode="auto">
          <a:xfrm>
            <a:off x="179512" y="3789040"/>
            <a:ext cx="4321175" cy="1296144"/>
          </a:xfrm>
          <a:prstGeom prst="roundRect">
            <a:avLst>
              <a:gd name="adj" fmla="val 16667"/>
            </a:avLst>
          </a:prstGeom>
          <a:solidFill>
            <a:schemeClr val="accent1">
              <a:lumMod val="50000"/>
            </a:schemeClr>
          </a:solidFill>
          <a:ln w="38100" cmpd="sng">
            <a:solidFill>
              <a:srgbClr val="FFFFFF"/>
            </a:solidFill>
            <a:round/>
            <a:headEnd/>
            <a:tailEnd/>
          </a:ln>
          <a:effectLst/>
        </p:spPr>
        <p:txBody>
          <a:bodyPr wrap="none" anchor="ctr"/>
          <a:lstStyle/>
          <a:p>
            <a:pPr algn="ctr">
              <a:defRPr/>
            </a:pPr>
            <a:r>
              <a:rPr lang="ru-RU" sz="2000" u="sng" dirty="0"/>
              <a:t>Последующее согласие</a:t>
            </a:r>
            <a:r>
              <a:rPr lang="ru-RU" sz="2000" dirty="0"/>
              <a:t> </a:t>
            </a:r>
          </a:p>
          <a:p>
            <a:pPr algn="ctr">
              <a:defRPr/>
            </a:pPr>
            <a:r>
              <a:rPr lang="ru-RU" sz="2000" dirty="0"/>
              <a:t>(одобрение)</a:t>
            </a:r>
          </a:p>
          <a:p>
            <a:pPr algn="ctr">
              <a:defRPr/>
            </a:pPr>
            <a:endParaRPr lang="ru-RU" dirty="0">
              <a:latin typeface="Tahoma" pitchFamily="34" charset="0"/>
            </a:endParaRPr>
          </a:p>
          <a:p>
            <a:pPr algn="ctr">
              <a:defRPr/>
            </a:pPr>
            <a:r>
              <a:rPr lang="ru-RU" i="1" dirty="0">
                <a:latin typeface="+mj-lt"/>
              </a:rPr>
              <a:t>(с указанием конкретной сделки)</a:t>
            </a:r>
          </a:p>
        </p:txBody>
      </p:sp>
      <p:cxnSp>
        <p:nvCxnSpPr>
          <p:cNvPr id="8" name="Прямая со стрелкой 7"/>
          <p:cNvCxnSpPr>
            <a:stCxn id="4" idx="2"/>
            <a:endCxn id="6" idx="0"/>
          </p:cNvCxnSpPr>
          <p:nvPr/>
        </p:nvCxnSpPr>
        <p:spPr bwMode="auto">
          <a:xfrm flipH="1">
            <a:off x="2340100" y="2708920"/>
            <a:ext cx="2267904" cy="1080120"/>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9" name="Прямая со стрелкой 8"/>
          <p:cNvCxnSpPr>
            <a:stCxn id="4" idx="2"/>
            <a:endCxn id="5" idx="0"/>
          </p:cNvCxnSpPr>
          <p:nvPr/>
        </p:nvCxnSpPr>
        <p:spPr bwMode="auto">
          <a:xfrm>
            <a:off x="4608004" y="2708920"/>
            <a:ext cx="2196244" cy="1080120"/>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 name="TextBox 1"/>
          <p:cNvSpPr txBox="1"/>
          <p:nvPr/>
        </p:nvSpPr>
        <p:spPr>
          <a:xfrm>
            <a:off x="8532440" y="548680"/>
            <a:ext cx="875873" cy="584776"/>
          </a:xfrm>
          <a:prstGeom prst="rect">
            <a:avLst/>
          </a:prstGeom>
          <a:noFill/>
        </p:spPr>
        <p:txBody>
          <a:bodyPr wrap="square" rtlCol="0">
            <a:spAutoFit/>
          </a:bodyPr>
          <a:lstStyle/>
          <a:p>
            <a:r>
              <a:rPr lang="ru-RU" sz="3200" b="1" dirty="0">
                <a:solidFill>
                  <a:srgbClr val="40464F"/>
                </a:solidFill>
              </a:rPr>
              <a:t>73</a:t>
            </a:r>
          </a:p>
        </p:txBody>
      </p:sp>
    </p:spTree>
    <p:extLst>
      <p:ext uri="{BB962C8B-B14F-4D97-AF65-F5344CB8AC3E}">
        <p14:creationId xmlns:p14="http://schemas.microsoft.com/office/powerpoint/2010/main" val="404305978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521" y="332656"/>
            <a:ext cx="8064896" cy="6217086"/>
          </a:xfrm>
          <a:prstGeom prst="rect">
            <a:avLst/>
          </a:prstGeom>
          <a:noFill/>
          <a:ln w="38100">
            <a:solidFill>
              <a:srgbClr val="FF0000"/>
            </a:solidFill>
            <a:prstDash val="dash"/>
          </a:ln>
        </p:spPr>
        <p:txBody>
          <a:bodyPr wrap="square">
            <a:spAutoFit/>
          </a:bodyPr>
          <a:lstStyle/>
          <a:p>
            <a:pPr algn="ctr">
              <a:defRPr/>
            </a:pPr>
            <a:endParaRPr lang="ru-RU" sz="800" b="1" u="sng" dirty="0">
              <a:solidFill>
                <a:srgbClr val="E12537"/>
              </a:solidFill>
              <a:latin typeface="+mn-lt"/>
            </a:endParaRPr>
          </a:p>
          <a:p>
            <a:pPr algn="ctr">
              <a:defRPr/>
            </a:pPr>
            <a:endParaRPr lang="ru-RU" sz="2000" b="1" dirty="0">
              <a:solidFill>
                <a:srgbClr val="E12537"/>
              </a:solidFill>
              <a:latin typeface="+mn-lt"/>
            </a:endParaRPr>
          </a:p>
          <a:p>
            <a:pPr algn="ctr">
              <a:defRPr/>
            </a:pPr>
            <a:r>
              <a:rPr lang="ru-RU" sz="2000" b="1" dirty="0">
                <a:solidFill>
                  <a:srgbClr val="FF0000"/>
                </a:solidFill>
                <a:latin typeface="+mn-lt"/>
              </a:rPr>
              <a:t>Проблемы правового регулирования</a:t>
            </a:r>
            <a:r>
              <a:rPr lang="ru-RU" sz="2000" b="1" dirty="0">
                <a:latin typeface="+mn-lt"/>
              </a:rPr>
              <a:t>:</a:t>
            </a:r>
          </a:p>
          <a:p>
            <a:pPr algn="ctr">
              <a:defRPr/>
            </a:pPr>
            <a:endParaRPr lang="ru-RU" sz="2000" dirty="0">
              <a:latin typeface="+mn-lt"/>
            </a:endParaRPr>
          </a:p>
          <a:p>
            <a:pPr marL="342900" indent="-342900" algn="ctr">
              <a:buFontTx/>
              <a:buChar char="-"/>
              <a:defRPr/>
            </a:pPr>
            <a:r>
              <a:rPr lang="ru-RU" sz="2000" dirty="0">
                <a:latin typeface="+mn-lt"/>
              </a:rPr>
              <a:t>не определено временное соотношение согласия с одобряемым действием  (ст. 391, 26, 604 ГК РФ);</a:t>
            </a:r>
          </a:p>
          <a:p>
            <a:pPr marL="342900" indent="-342900" algn="ctr">
              <a:buFontTx/>
              <a:buChar char="-"/>
              <a:defRPr/>
            </a:pPr>
            <a:endParaRPr lang="ru-RU" sz="2000" dirty="0">
              <a:latin typeface="+mn-lt"/>
            </a:endParaRPr>
          </a:p>
          <a:p>
            <a:pPr marL="342900" indent="-342900" algn="ctr">
              <a:buFontTx/>
              <a:buChar char="-"/>
              <a:defRPr/>
            </a:pPr>
            <a:r>
              <a:rPr lang="ru-RU" sz="2000" dirty="0">
                <a:latin typeface="+mn-lt"/>
              </a:rPr>
              <a:t>неоднозначность судебной практики по вопросу допустимости одобрения заключенной ранее сделки;</a:t>
            </a:r>
          </a:p>
          <a:p>
            <a:pPr marL="342900" indent="-342900" algn="ctr">
              <a:buFontTx/>
              <a:buChar char="-"/>
              <a:defRPr/>
            </a:pPr>
            <a:endParaRPr lang="ru-RU" sz="2000" dirty="0">
              <a:latin typeface="+mn-lt"/>
            </a:endParaRPr>
          </a:p>
          <a:p>
            <a:pPr marL="342900" indent="-342900" algn="ctr">
              <a:buFontTx/>
              <a:buChar char="-"/>
              <a:defRPr/>
            </a:pPr>
            <a:r>
              <a:rPr lang="ru-RU" sz="2000" dirty="0">
                <a:latin typeface="+mn-lt"/>
              </a:rPr>
              <a:t>поскольку в законе нет норм о </a:t>
            </a:r>
            <a:r>
              <a:rPr lang="ru-RU" sz="2000" dirty="0" err="1">
                <a:latin typeface="+mn-lt"/>
              </a:rPr>
              <a:t>ковалидации</a:t>
            </a:r>
            <a:r>
              <a:rPr lang="ru-RU" sz="2000" dirty="0">
                <a:latin typeface="+mn-lt"/>
              </a:rPr>
              <a:t> («исцелении») ничтожных сделок посредством их одобрения, </a:t>
            </a:r>
          </a:p>
          <a:p>
            <a:pPr algn="ctr">
              <a:defRPr/>
            </a:pPr>
            <a:r>
              <a:rPr lang="ru-RU" sz="2000" dirty="0">
                <a:latin typeface="+mn-lt"/>
              </a:rPr>
              <a:t>то формально последующее согласие не может придать сделке юридическую силу</a:t>
            </a:r>
          </a:p>
          <a:p>
            <a:pPr marL="342900" indent="-342900" algn="ctr">
              <a:buFontTx/>
              <a:buChar char="-"/>
              <a:defRPr/>
            </a:pPr>
            <a:endParaRPr lang="ru-RU" sz="2000" dirty="0">
              <a:solidFill>
                <a:srgbClr val="E12537"/>
              </a:solidFill>
              <a:latin typeface="+mn-lt"/>
            </a:endParaRPr>
          </a:p>
          <a:p>
            <a:pPr algn="ctr">
              <a:defRPr/>
            </a:pPr>
            <a:r>
              <a:rPr lang="ru-RU" sz="2200" b="1" dirty="0">
                <a:solidFill>
                  <a:srgbClr val="E12537"/>
                </a:solidFill>
                <a:latin typeface="+mn-lt"/>
              </a:rPr>
              <a:t>Вывод: Если в конкретной норме о согласии не указан момент его получения, оспоримая сделка, совершенная без предварительного согласия, исцелима ее последующим одобрением</a:t>
            </a:r>
          </a:p>
          <a:p>
            <a:pPr algn="ctr">
              <a:defRPr/>
            </a:pPr>
            <a:endParaRPr lang="ru-RU" sz="2200" b="1" dirty="0">
              <a:solidFill>
                <a:srgbClr val="E12537"/>
              </a:solidFill>
              <a:latin typeface="+mn-lt"/>
            </a:endParaRPr>
          </a:p>
        </p:txBody>
      </p:sp>
      <p:sp>
        <p:nvSpPr>
          <p:cNvPr id="4" name="TextBox 3"/>
          <p:cNvSpPr txBox="1"/>
          <p:nvPr/>
        </p:nvSpPr>
        <p:spPr>
          <a:xfrm>
            <a:off x="8502879" y="548680"/>
            <a:ext cx="641121" cy="584776"/>
          </a:xfrm>
          <a:prstGeom prst="rect">
            <a:avLst/>
          </a:prstGeom>
          <a:noFill/>
        </p:spPr>
        <p:txBody>
          <a:bodyPr wrap="none" rtlCol="0">
            <a:spAutoFit/>
          </a:bodyPr>
          <a:lstStyle/>
          <a:p>
            <a:r>
              <a:rPr lang="ru-RU" sz="3200" b="1" dirty="0">
                <a:solidFill>
                  <a:srgbClr val="40464F"/>
                </a:solidFill>
              </a:rPr>
              <a:t>74</a:t>
            </a:r>
          </a:p>
        </p:txBody>
      </p:sp>
    </p:spTree>
    <p:extLst>
      <p:ext uri="{BB962C8B-B14F-4D97-AF65-F5344CB8AC3E}">
        <p14:creationId xmlns:p14="http://schemas.microsoft.com/office/powerpoint/2010/main" val="231916866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bwMode="auto">
          <a:xfrm>
            <a:off x="2061394" y="1354023"/>
            <a:ext cx="5041900" cy="1008062"/>
          </a:xfrm>
          <a:prstGeom prst="roundRect">
            <a:avLst/>
          </a:prstGeom>
          <a:solidFill>
            <a:schemeClr val="accent1">
              <a:lumMod val="50000"/>
            </a:schemeClr>
          </a:solidFill>
          <a:ln w="38100" cap="flat" cmpd="sng" algn="ctr">
            <a:solidFill>
              <a:srgbClr val="FFFFFF"/>
            </a:solidFill>
            <a:prstDash val="dash"/>
            <a:round/>
            <a:headEnd type="none" w="med" len="med"/>
            <a:tailEnd type="none" w="med" len="med"/>
          </a:ln>
          <a:effectLst/>
        </p:spPr>
        <p:txBody>
          <a:bodyPr/>
          <a:lstStyle/>
          <a:p>
            <a:pPr algn="ctr">
              <a:defRPr/>
            </a:pPr>
            <a:r>
              <a:rPr lang="ru-RU" sz="2000" b="1" u="sng" dirty="0">
                <a:effectLst>
                  <a:outerShdw blurRad="38100" dist="38100" dir="2700000" algn="tl">
                    <a:srgbClr val="000000">
                      <a:alpha val="43137"/>
                    </a:srgbClr>
                  </a:outerShdw>
                </a:effectLst>
                <a:latin typeface="+mn-lt"/>
              </a:rPr>
              <a:t>Существенные условия договора продажи жилых помещений </a:t>
            </a:r>
            <a:endParaRPr lang="ru-RU" dirty="0">
              <a:effectLst>
                <a:outerShdw blurRad="38100" dist="38100" dir="2700000" algn="tl">
                  <a:srgbClr val="000000">
                    <a:alpha val="43137"/>
                  </a:srgbClr>
                </a:outerShdw>
              </a:effectLst>
              <a:latin typeface="+mn-lt"/>
            </a:endParaRPr>
          </a:p>
        </p:txBody>
      </p:sp>
      <p:sp>
        <p:nvSpPr>
          <p:cNvPr id="4" name="Заголовок 3"/>
          <p:cNvSpPr txBox="1">
            <a:spLocks noGrp="1"/>
          </p:cNvSpPr>
          <p:nvPr>
            <p:ph type="title"/>
          </p:nvPr>
        </p:nvSpPr>
        <p:spPr>
          <a:xfrm>
            <a:off x="467544" y="188640"/>
            <a:ext cx="8229600" cy="460375"/>
          </a:xfrm>
        </p:spPr>
        <p:txBody>
          <a:bodyPr rtlCol="0">
            <a:spAutoFit/>
          </a:bodyPr>
          <a:lstStyle/>
          <a:p>
            <a:pPr algn="ctr">
              <a:defRPr/>
            </a:pPr>
            <a:r>
              <a:rPr lang="ru-RU" sz="2400" b="1" u="sng" dirty="0">
                <a:effectLst>
                  <a:outerShdw blurRad="38100" dist="38100" dir="2700000" algn="tl">
                    <a:srgbClr val="000000">
                      <a:alpha val="43137"/>
                    </a:srgbClr>
                  </a:outerShdw>
                </a:effectLst>
                <a:latin typeface="+mn-lt"/>
              </a:rPr>
              <a:t>6. Продажа жилой недвижимости</a:t>
            </a:r>
            <a:endParaRPr lang="ru-RU" sz="2400" dirty="0">
              <a:effectLst>
                <a:outerShdw blurRad="38100" dist="38100" dir="2700000" algn="tl">
                  <a:srgbClr val="000000">
                    <a:alpha val="43137"/>
                  </a:srgbClr>
                </a:outerShdw>
              </a:effectLst>
              <a:latin typeface="+mn-lt"/>
            </a:endParaRPr>
          </a:p>
        </p:txBody>
      </p:sp>
      <p:sp>
        <p:nvSpPr>
          <p:cNvPr id="5" name="Скругленный прямоугольник 4"/>
          <p:cNvSpPr/>
          <p:nvPr/>
        </p:nvSpPr>
        <p:spPr bwMode="auto">
          <a:xfrm>
            <a:off x="323019" y="3067094"/>
            <a:ext cx="3384550" cy="1224136"/>
          </a:xfrm>
          <a:prstGeom prst="roundRect">
            <a:avLst/>
          </a:prstGeom>
          <a:solidFill>
            <a:schemeClr val="accent1">
              <a:lumMod val="50000"/>
            </a:schemeClr>
          </a:solidFill>
          <a:ln w="38100" cap="flat" cmpd="sng" algn="ctr">
            <a:solidFill>
              <a:srgbClr val="FFFFFF"/>
            </a:solidFill>
            <a:prstDash val="solid"/>
            <a:round/>
            <a:headEnd type="none" w="med" len="med"/>
            <a:tailEnd type="none" w="med" len="med"/>
          </a:ln>
          <a:effectLst/>
        </p:spPr>
        <p:txBody>
          <a:bodyPr/>
          <a:lstStyle/>
          <a:p>
            <a:pPr algn="ctr">
              <a:defRPr/>
            </a:pPr>
            <a:r>
              <a:rPr lang="ru-RU" sz="1600" b="1" u="sng" dirty="0">
                <a:effectLst>
                  <a:outerShdw blurRad="38100" dist="38100" dir="2700000" algn="tl">
                    <a:srgbClr val="000000">
                      <a:alpha val="43137"/>
                    </a:srgbClr>
                  </a:outerShdw>
                </a:effectLst>
                <a:latin typeface="+mn-lt"/>
              </a:rPr>
              <a:t>Предмет</a:t>
            </a:r>
            <a:r>
              <a:rPr lang="ru-RU" sz="1600" b="1" dirty="0">
                <a:effectLst>
                  <a:outerShdw blurRad="38100" dist="38100" dir="2700000" algn="tl">
                    <a:srgbClr val="000000">
                      <a:alpha val="43137"/>
                    </a:srgbClr>
                  </a:outerShdw>
                </a:effectLst>
                <a:latin typeface="+mn-lt"/>
              </a:rPr>
              <a:t> договора – объект недвижимости </a:t>
            </a:r>
          </a:p>
          <a:p>
            <a:pPr algn="ctr">
              <a:defRPr/>
            </a:pPr>
            <a:r>
              <a:rPr lang="ru-RU" sz="1600" dirty="0">
                <a:effectLst>
                  <a:outerShdw blurRad="38100" dist="38100" dir="2700000" algn="tl">
                    <a:srgbClr val="000000">
                      <a:alpha val="43137"/>
                    </a:srgbClr>
                  </a:outerShdw>
                </a:effectLst>
                <a:latin typeface="+mn-lt"/>
              </a:rPr>
              <a:t>(материальный объект предмета договора)</a:t>
            </a:r>
          </a:p>
        </p:txBody>
      </p:sp>
      <p:sp>
        <p:nvSpPr>
          <p:cNvPr id="6" name="Скругленный прямоугольник 5"/>
          <p:cNvSpPr/>
          <p:nvPr/>
        </p:nvSpPr>
        <p:spPr bwMode="auto">
          <a:xfrm>
            <a:off x="6588224" y="3067094"/>
            <a:ext cx="2232422" cy="576064"/>
          </a:xfrm>
          <a:prstGeom prst="roundRect">
            <a:avLst/>
          </a:prstGeom>
          <a:solidFill>
            <a:schemeClr val="accent1">
              <a:lumMod val="50000"/>
            </a:schemeClr>
          </a:solidFill>
          <a:ln w="38100" cap="flat" cmpd="sng" algn="ctr">
            <a:solidFill>
              <a:srgbClr val="FFFFFF"/>
            </a:solidFill>
            <a:prstDash val="solid"/>
            <a:round/>
            <a:headEnd type="none" w="med" len="med"/>
            <a:tailEnd type="none" w="med" len="med"/>
          </a:ln>
          <a:effectLst/>
        </p:spPr>
        <p:txBody>
          <a:bodyPr/>
          <a:lstStyle/>
          <a:p>
            <a:pPr algn="ctr">
              <a:defRPr/>
            </a:pPr>
            <a:r>
              <a:rPr lang="ru-RU" b="1" u="sng" dirty="0">
                <a:effectLst>
                  <a:outerShdw blurRad="38100" dist="38100" dir="2700000" algn="tl">
                    <a:srgbClr val="000000">
                      <a:alpha val="43137"/>
                    </a:srgbClr>
                  </a:outerShdw>
                </a:effectLst>
                <a:latin typeface="+mn-lt"/>
              </a:rPr>
              <a:t>Цена</a:t>
            </a:r>
            <a:r>
              <a:rPr lang="ru-RU" b="1" dirty="0">
                <a:effectLst>
                  <a:outerShdw blurRad="38100" dist="38100" dir="2700000" algn="tl">
                    <a:srgbClr val="000000">
                      <a:alpha val="43137"/>
                    </a:srgbClr>
                  </a:outerShdw>
                </a:effectLst>
                <a:latin typeface="+mn-lt"/>
              </a:rPr>
              <a:t> договора </a:t>
            </a:r>
            <a:endParaRPr lang="ru-RU" dirty="0">
              <a:effectLst>
                <a:outerShdw blurRad="38100" dist="38100" dir="2700000" algn="tl">
                  <a:srgbClr val="000000">
                    <a:alpha val="43137"/>
                  </a:srgbClr>
                </a:outerShdw>
              </a:effectLst>
              <a:latin typeface="+mn-lt"/>
            </a:endParaRPr>
          </a:p>
        </p:txBody>
      </p:sp>
      <p:sp>
        <p:nvSpPr>
          <p:cNvPr id="7" name="Скругленный прямоугольник 6"/>
          <p:cNvSpPr/>
          <p:nvPr/>
        </p:nvSpPr>
        <p:spPr bwMode="auto">
          <a:xfrm>
            <a:off x="3995936" y="4624809"/>
            <a:ext cx="4464571" cy="1296144"/>
          </a:xfrm>
          <a:prstGeom prst="roundRect">
            <a:avLst/>
          </a:prstGeom>
          <a:solidFill>
            <a:schemeClr val="accent1">
              <a:lumMod val="50000"/>
            </a:schemeClr>
          </a:solidFill>
          <a:ln w="38100" cap="flat" cmpd="sng" algn="ctr">
            <a:solidFill>
              <a:srgbClr val="FFFFFF"/>
            </a:solidFill>
            <a:prstDash val="solid"/>
            <a:round/>
            <a:headEnd type="none" w="med" len="med"/>
            <a:tailEnd type="none" w="med" len="med"/>
          </a:ln>
          <a:effectLst/>
        </p:spPr>
        <p:txBody>
          <a:bodyPr/>
          <a:lstStyle/>
          <a:p>
            <a:pPr algn="ctr">
              <a:defRPr/>
            </a:pPr>
            <a:r>
              <a:rPr lang="ru-RU" sz="1600" b="1" u="sng" dirty="0">
                <a:effectLst>
                  <a:outerShdw blurRad="38100" dist="38100" dir="2700000" algn="tl">
                    <a:srgbClr val="000000">
                      <a:alpha val="43137"/>
                    </a:srgbClr>
                  </a:outerShdw>
                </a:effectLst>
                <a:latin typeface="+mn-lt"/>
              </a:rPr>
              <a:t>Перечень лиц</a:t>
            </a:r>
            <a:r>
              <a:rPr lang="ru-RU" sz="1600" b="1" dirty="0">
                <a:effectLst>
                  <a:outerShdw blurRad="38100" dist="38100" dir="2700000" algn="tl">
                    <a:srgbClr val="000000">
                      <a:alpha val="43137"/>
                    </a:srgbClr>
                  </a:outerShdw>
                </a:effectLst>
                <a:latin typeface="+mn-lt"/>
              </a:rPr>
              <a:t>, сохраняющих право пользования этим жилым помещением после его продажи</a:t>
            </a:r>
          </a:p>
          <a:p>
            <a:pPr algn="ctr">
              <a:defRPr/>
            </a:pPr>
            <a:r>
              <a:rPr lang="ru-RU" sz="1600" b="1" dirty="0">
                <a:effectLst>
                  <a:outerShdw blurRad="38100" dist="38100" dir="2700000" algn="tl">
                    <a:srgbClr val="000000">
                      <a:alpha val="43137"/>
                    </a:srgbClr>
                  </a:outerShdw>
                </a:effectLst>
                <a:latin typeface="+mn-lt"/>
              </a:rPr>
              <a:t>(с указанием их прав)</a:t>
            </a:r>
            <a:endParaRPr lang="ru-RU" sz="1600" dirty="0">
              <a:effectLst>
                <a:outerShdw blurRad="38100" dist="38100" dir="2700000" algn="tl">
                  <a:srgbClr val="000000">
                    <a:alpha val="43137"/>
                  </a:srgbClr>
                </a:outerShdw>
              </a:effectLst>
              <a:latin typeface="+mn-lt"/>
            </a:endParaRPr>
          </a:p>
        </p:txBody>
      </p:sp>
      <p:cxnSp>
        <p:nvCxnSpPr>
          <p:cNvPr id="8" name="Прямая со стрелкой 7"/>
          <p:cNvCxnSpPr>
            <a:stCxn id="3" idx="2"/>
            <a:endCxn id="5" idx="0"/>
          </p:cNvCxnSpPr>
          <p:nvPr/>
        </p:nvCxnSpPr>
        <p:spPr bwMode="auto">
          <a:xfrm flipH="1">
            <a:off x="2015294" y="2362085"/>
            <a:ext cx="2567050" cy="705009"/>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9" name="Прямая со стрелкой 8"/>
          <p:cNvCxnSpPr>
            <a:stCxn id="3" idx="2"/>
            <a:endCxn id="6" idx="0"/>
          </p:cNvCxnSpPr>
          <p:nvPr/>
        </p:nvCxnSpPr>
        <p:spPr bwMode="auto">
          <a:xfrm>
            <a:off x="4582344" y="2362085"/>
            <a:ext cx="3122091" cy="705009"/>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0" name="Прямая со стрелкой 9"/>
          <p:cNvCxnSpPr>
            <a:stCxn id="3" idx="2"/>
            <a:endCxn id="7" idx="0"/>
          </p:cNvCxnSpPr>
          <p:nvPr/>
        </p:nvCxnSpPr>
        <p:spPr bwMode="auto">
          <a:xfrm>
            <a:off x="4582344" y="2362085"/>
            <a:ext cx="1645878" cy="2262724"/>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 name="TextBox 1"/>
          <p:cNvSpPr txBox="1"/>
          <p:nvPr/>
        </p:nvSpPr>
        <p:spPr>
          <a:xfrm>
            <a:off x="8517920" y="548680"/>
            <a:ext cx="641121" cy="584776"/>
          </a:xfrm>
          <a:prstGeom prst="rect">
            <a:avLst/>
          </a:prstGeom>
          <a:noFill/>
        </p:spPr>
        <p:txBody>
          <a:bodyPr wrap="none" rtlCol="0">
            <a:spAutoFit/>
          </a:bodyPr>
          <a:lstStyle/>
          <a:p>
            <a:r>
              <a:rPr lang="ru-RU" sz="3200" b="1" dirty="0">
                <a:solidFill>
                  <a:srgbClr val="40464F"/>
                </a:solidFill>
              </a:rPr>
              <a:t>75</a:t>
            </a:r>
          </a:p>
        </p:txBody>
      </p:sp>
    </p:spTree>
    <p:extLst>
      <p:ext uri="{BB962C8B-B14F-4D97-AF65-F5344CB8AC3E}">
        <p14:creationId xmlns:p14="http://schemas.microsoft.com/office/powerpoint/2010/main" val="355660499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endParaRPr lang="ru-RU"/>
          </a:p>
        </p:txBody>
      </p:sp>
      <p:graphicFrame>
        <p:nvGraphicFramePr>
          <p:cNvPr id="4" name="Таблица 3"/>
          <p:cNvGraphicFramePr>
            <a:graphicFrameLocks noGrp="1"/>
          </p:cNvGraphicFramePr>
          <p:nvPr>
            <p:extLst>
              <p:ext uri="{D42A27DB-BD31-4B8C-83A1-F6EECF244321}">
                <p14:modId xmlns:p14="http://schemas.microsoft.com/office/powerpoint/2010/main" val="3546586740"/>
              </p:ext>
            </p:extLst>
          </p:nvPr>
        </p:nvGraphicFramePr>
        <p:xfrm>
          <a:off x="107504" y="980728"/>
          <a:ext cx="8856985" cy="5486697"/>
        </p:xfrm>
        <a:graphic>
          <a:graphicData uri="http://schemas.openxmlformats.org/drawingml/2006/table">
            <a:tbl>
              <a:tblPr firstRow="1" bandRow="1" bandCol="1">
                <a:tableStyleId>{5C22544A-7EE6-4342-B048-85BDC9FD1C3A}</a:tableStyleId>
              </a:tblPr>
              <a:tblGrid>
                <a:gridCol w="2232248">
                  <a:extLst>
                    <a:ext uri="{9D8B030D-6E8A-4147-A177-3AD203B41FA5}">
                      <a16:colId xmlns:a16="http://schemas.microsoft.com/office/drawing/2014/main" xmlns="" val="20000"/>
                    </a:ext>
                  </a:extLst>
                </a:gridCol>
                <a:gridCol w="864096">
                  <a:extLst>
                    <a:ext uri="{9D8B030D-6E8A-4147-A177-3AD203B41FA5}">
                      <a16:colId xmlns:a16="http://schemas.microsoft.com/office/drawing/2014/main" xmlns="" val="20001"/>
                    </a:ext>
                  </a:extLst>
                </a:gridCol>
                <a:gridCol w="5760641">
                  <a:extLst>
                    <a:ext uri="{9D8B030D-6E8A-4147-A177-3AD203B41FA5}">
                      <a16:colId xmlns:a16="http://schemas.microsoft.com/office/drawing/2014/main" xmlns="" val="20002"/>
                    </a:ext>
                  </a:extLst>
                </a:gridCol>
              </a:tblGrid>
              <a:tr h="1656184">
                <a:tc>
                  <a:txBody>
                    <a:bodyPr/>
                    <a:lstStyle/>
                    <a:p>
                      <a:pPr algn="ctr"/>
                      <a:r>
                        <a:rPr lang="ru-RU" sz="1600" b="1" dirty="0">
                          <a:solidFill>
                            <a:srgbClr val="40464F"/>
                          </a:solidFill>
                        </a:rPr>
                        <a:t>Особенность предмета договора как квалифицирующий признак договора</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60000"/>
                        <a:lumOff val="40000"/>
                      </a:schemeClr>
                    </a:solidFill>
                  </a:tcPr>
                </a:tc>
                <a:tc>
                  <a:txBody>
                    <a:bodyPr/>
                    <a:lstStyle/>
                    <a:p>
                      <a:endParaRPr lang="ru-RU"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b="0" u="none" baseline="0" dirty="0">
                          <a:solidFill>
                            <a:schemeClr val="lt1"/>
                          </a:solidFill>
                          <a:effectLst/>
                          <a:latin typeface="+mn-lt"/>
                        </a:rPr>
                        <a:t>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800" b="1" u="sng" dirty="0">
                          <a:solidFill>
                            <a:schemeClr val="tx2"/>
                          </a:solidFill>
                          <a:effectLst>
                            <a:outerShdw blurRad="38100" dist="38100" dir="2700000" algn="tl">
                              <a:srgbClr val="000000">
                                <a:alpha val="43137"/>
                              </a:srgbClr>
                            </a:outerShdw>
                          </a:effectLst>
                          <a:latin typeface="+mn-lt"/>
                        </a:rPr>
                        <a:t>Предприятие как объект права </a:t>
                      </a:r>
                      <a:r>
                        <a:rPr lang="ru-RU" sz="1800" b="1" u="sng" dirty="0">
                          <a:effectLst>
                            <a:outerShdw blurRad="38100" dist="38100" dir="2700000" algn="tl">
                              <a:srgbClr val="000000">
                                <a:alpha val="43137"/>
                              </a:srgbClr>
                            </a:outerShdw>
                          </a:effectLst>
                          <a:latin typeface="+mn-lt"/>
                        </a:rPr>
                        <a:t>– имущественный комплекс, используемый для осуществления предпринимательской деятельности (ст. 132 ГК РФ)</a:t>
                      </a:r>
                      <a:endParaRPr lang="ru-RU" sz="1800" dirty="0">
                        <a:effectLst>
                          <a:outerShdw blurRad="38100" dist="38100" dir="2700000" algn="tl">
                            <a:srgbClr val="000000">
                              <a:alpha val="43137"/>
                            </a:srgbClr>
                          </a:outerShdw>
                        </a:effectLst>
                        <a:latin typeface="+mn-lt"/>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extLst>
                  <a:ext uri="{0D108BD9-81ED-4DB2-BD59-A6C34878D82A}">
                    <a16:rowId xmlns:a16="http://schemas.microsoft.com/office/drawing/2014/main" xmlns="" val="10000"/>
                  </a:ext>
                </a:extLst>
              </a:tr>
              <a:tr h="2088232">
                <a:tc>
                  <a:txBody>
                    <a:bodyPr/>
                    <a:lstStyle/>
                    <a:p>
                      <a:pPr algn="ctr"/>
                      <a:endParaRPr lang="ru-RU" sz="1600" b="1" dirty="0">
                        <a:solidFill>
                          <a:srgbClr val="40464F"/>
                        </a:solidFill>
                      </a:endParaRPr>
                    </a:p>
                    <a:p>
                      <a:pPr algn="ctr"/>
                      <a:endParaRPr lang="ru-RU" sz="1600" b="1" dirty="0">
                        <a:solidFill>
                          <a:srgbClr val="40464F"/>
                        </a:solidFill>
                      </a:endParaRPr>
                    </a:p>
                    <a:p>
                      <a:pPr algn="ctr"/>
                      <a:r>
                        <a:rPr lang="ru-RU" sz="1600" b="1" dirty="0">
                          <a:solidFill>
                            <a:srgbClr val="40464F"/>
                          </a:solidFill>
                        </a:rPr>
                        <a:t>Состав предприятия</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60000"/>
                        <a:lumOff val="40000"/>
                      </a:schemeClr>
                    </a:solidFill>
                  </a:tcPr>
                </a:tc>
                <a:tc>
                  <a:txBody>
                    <a:bodyPr/>
                    <a:lstStyle/>
                    <a:p>
                      <a:r>
                        <a:rPr lang="ru-RU" dirty="0"/>
                        <a:t>    </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solidFill>
                  </a:tcPr>
                </a:tc>
                <a:tc>
                  <a:txBody>
                    <a:bodyPr/>
                    <a:lstStyle/>
                    <a:p>
                      <a:r>
                        <a:rPr lang="ru-RU" sz="1400" dirty="0">
                          <a:solidFill>
                            <a:schemeClr val="tx1"/>
                          </a:solidFill>
                        </a:rPr>
                        <a:t>   </a:t>
                      </a:r>
                    </a:p>
                    <a:p>
                      <a:pPr algn="ctr"/>
                      <a:r>
                        <a:rPr lang="ru-RU" sz="1600" b="0" dirty="0">
                          <a:solidFill>
                            <a:schemeClr val="tx1"/>
                          </a:solidFill>
                        </a:rPr>
                        <a:t>В</a:t>
                      </a:r>
                      <a:r>
                        <a:rPr lang="ru-RU" sz="1600" b="0" baseline="0" dirty="0">
                          <a:solidFill>
                            <a:schemeClr val="tx1"/>
                          </a:solidFill>
                        </a:rPr>
                        <a:t> состав предприятия входят (и </a:t>
                      </a:r>
                      <a:r>
                        <a:rPr lang="ru-RU" sz="1600" b="0" u="sng" baseline="0" dirty="0">
                          <a:solidFill>
                            <a:srgbClr val="FF8600"/>
                          </a:solidFill>
                        </a:rPr>
                        <a:t>переходят к покупателю</a:t>
                      </a:r>
                      <a:r>
                        <a:rPr lang="ru-RU" sz="1600" b="0" baseline="0" dirty="0">
                          <a:solidFill>
                            <a:schemeClr val="tx1"/>
                          </a:solidFill>
                        </a:rPr>
                        <a:t>) исключительные права на средства индивидуализации предприятия, продукции, работ, услуг продавца.</a:t>
                      </a:r>
                    </a:p>
                    <a:p>
                      <a:pPr algn="ctr"/>
                      <a:endParaRPr lang="ru-RU" sz="1600" b="0" baseline="0" dirty="0">
                        <a:solidFill>
                          <a:schemeClr val="tx1"/>
                        </a:solidFill>
                      </a:endParaRPr>
                    </a:p>
                    <a:p>
                      <a:pPr algn="ctr"/>
                      <a:r>
                        <a:rPr lang="ru-RU" sz="1600" b="0" u="sng" baseline="0" dirty="0">
                          <a:solidFill>
                            <a:srgbClr val="FF8600"/>
                          </a:solidFill>
                        </a:rPr>
                        <a:t>Не переходят к покупателю </a:t>
                      </a:r>
                      <a:r>
                        <a:rPr lang="ru-RU" sz="1600" b="0" baseline="0" dirty="0">
                          <a:solidFill>
                            <a:schemeClr val="tx1"/>
                          </a:solidFill>
                        </a:rPr>
                        <a:t>права продавца, полученные им на основании разрешения (лицензии) на занятие соответствующей деятельностью.</a:t>
                      </a:r>
                      <a:endParaRPr lang="ru-RU" sz="1600" b="0" dirty="0">
                        <a:solidFill>
                          <a:srgbClr val="FF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extLst>
                  <a:ext uri="{0D108BD9-81ED-4DB2-BD59-A6C34878D82A}">
                    <a16:rowId xmlns:a16="http://schemas.microsoft.com/office/drawing/2014/main" xmlns="" val="10001"/>
                  </a:ext>
                </a:extLst>
              </a:tr>
              <a:tr h="1742281">
                <a:tc>
                  <a:txBody>
                    <a:bodyPr/>
                    <a:lstStyle/>
                    <a:p>
                      <a:pPr algn="ctr"/>
                      <a:endParaRPr lang="ru-RU" sz="1600" b="1" dirty="0">
                        <a:solidFill>
                          <a:schemeClr val="bg2">
                            <a:lumMod val="90000"/>
                            <a:lumOff val="10000"/>
                          </a:schemeClr>
                        </a:solidFill>
                      </a:endParaRPr>
                    </a:p>
                    <a:p>
                      <a:pPr algn="ctr"/>
                      <a:r>
                        <a:rPr lang="ru-RU" sz="1600" b="1" dirty="0">
                          <a:solidFill>
                            <a:schemeClr val="bg2">
                              <a:lumMod val="90000"/>
                              <a:lumOff val="10000"/>
                            </a:schemeClr>
                          </a:solidFill>
                        </a:rPr>
                        <a:t>Определение предмета договора</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60000"/>
                        <a:lumOff val="40000"/>
                      </a:schemeClr>
                    </a:solidFill>
                  </a:tcPr>
                </a:tc>
                <a:tc>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solidFill>
                  </a:tcPr>
                </a:tc>
                <a:tc>
                  <a:txBody>
                    <a:bodyPr/>
                    <a:lstStyle/>
                    <a:p>
                      <a:pPr algn="just"/>
                      <a:r>
                        <a:rPr lang="ru-RU" sz="1400" b="0" dirty="0">
                          <a:solidFill>
                            <a:schemeClr val="tx1"/>
                          </a:solidFill>
                        </a:rPr>
                        <a:t>   </a:t>
                      </a:r>
                    </a:p>
                    <a:p>
                      <a:pPr algn="just"/>
                      <a:r>
                        <a:rPr lang="ru-RU" sz="1500" b="0" dirty="0">
                          <a:solidFill>
                            <a:schemeClr val="tx2"/>
                          </a:solidFill>
                        </a:rPr>
                        <a:t>Состав и стоимость предприятия определяются на основании:</a:t>
                      </a:r>
                    </a:p>
                    <a:p>
                      <a:pPr marL="285750" indent="-285750" algn="just">
                        <a:buFontTx/>
                        <a:buChar char="-"/>
                      </a:pPr>
                      <a:r>
                        <a:rPr lang="ru-RU" sz="1500" b="0" dirty="0">
                          <a:solidFill>
                            <a:schemeClr val="tx1"/>
                          </a:solidFill>
                        </a:rPr>
                        <a:t>акта инвентаризации;</a:t>
                      </a:r>
                    </a:p>
                    <a:p>
                      <a:pPr marL="285750" indent="-285750" algn="just">
                        <a:buFontTx/>
                        <a:buChar char="-"/>
                      </a:pPr>
                      <a:r>
                        <a:rPr lang="ru-RU" sz="1500" b="0" dirty="0">
                          <a:solidFill>
                            <a:schemeClr val="tx1"/>
                          </a:solidFill>
                        </a:rPr>
                        <a:t>бухгалтерского баланса на последнюю отчетную дату;</a:t>
                      </a:r>
                    </a:p>
                    <a:p>
                      <a:pPr marL="285750" indent="-285750" algn="just">
                        <a:buFontTx/>
                        <a:buChar char="-"/>
                      </a:pPr>
                      <a:r>
                        <a:rPr lang="ru-RU" sz="1500" b="0" dirty="0">
                          <a:solidFill>
                            <a:schemeClr val="tx1"/>
                          </a:solidFill>
                        </a:rPr>
                        <a:t>заключения независимого аудитора;</a:t>
                      </a:r>
                    </a:p>
                    <a:p>
                      <a:pPr marL="285750" indent="-285750" algn="just">
                        <a:buFontTx/>
                        <a:buChar char="-"/>
                      </a:pPr>
                      <a:r>
                        <a:rPr lang="ru-RU" sz="1500" b="0" dirty="0">
                          <a:solidFill>
                            <a:schemeClr val="tx1"/>
                          </a:solidFill>
                        </a:rPr>
                        <a:t>перечня всех долгов (обязательств) с указанием кредиторов, характера, размера и сроков их требований.</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cell3D prstMaterial="dkEdge">
                      <a:bevel prst="convex"/>
                      <a:lightRig rig="flood" dir="t"/>
                    </a:cell3D>
                    <a:solidFill>
                      <a:schemeClr val="accent1">
                        <a:lumMod val="50000"/>
                      </a:schemeClr>
                    </a:solidFill>
                  </a:tcPr>
                </a:tc>
                <a:extLst>
                  <a:ext uri="{0D108BD9-81ED-4DB2-BD59-A6C34878D82A}">
                    <a16:rowId xmlns:a16="http://schemas.microsoft.com/office/drawing/2014/main" xmlns="" val="10002"/>
                  </a:ext>
                </a:extLst>
              </a:tr>
            </a:tbl>
          </a:graphicData>
        </a:graphic>
      </p:graphicFrame>
      <p:sp>
        <p:nvSpPr>
          <p:cNvPr id="6" name="Заголовок 3"/>
          <p:cNvSpPr txBox="1">
            <a:spLocks/>
          </p:cNvSpPr>
          <p:nvPr/>
        </p:nvSpPr>
        <p:spPr>
          <a:xfrm>
            <a:off x="395536" y="188640"/>
            <a:ext cx="8229600" cy="461665"/>
          </a:xfrm>
          <a:prstGeom prst="rect">
            <a:avLst/>
          </a:prstGeom>
        </p:spPr>
        <p:txBody>
          <a:bodyPr vert="horz" lIns="91440" tIns="45720" rIns="91440" bIns="45720" rtlCol="0" anchor="b">
            <a:sp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defRPr/>
            </a:pPr>
            <a:r>
              <a:rPr lang="ru-RU" sz="2400" b="1" u="sng" dirty="0">
                <a:effectLst>
                  <a:outerShdw blurRad="38100" dist="38100" dir="2700000" algn="tl">
                    <a:srgbClr val="000000">
                      <a:alpha val="43137"/>
                    </a:srgbClr>
                  </a:outerShdw>
                </a:effectLst>
                <a:latin typeface="+mn-lt"/>
              </a:rPr>
              <a:t>Особенности продажи предприятия</a:t>
            </a:r>
            <a:endParaRPr lang="ru-RU" sz="2400" dirty="0">
              <a:effectLst>
                <a:outerShdw blurRad="38100" dist="38100" dir="2700000" algn="tl">
                  <a:srgbClr val="000000">
                    <a:alpha val="43137"/>
                  </a:srgbClr>
                </a:outerShdw>
              </a:effectLst>
              <a:latin typeface="+mn-lt"/>
            </a:endParaRPr>
          </a:p>
        </p:txBody>
      </p:sp>
      <p:sp>
        <p:nvSpPr>
          <p:cNvPr id="8" name="Штриховая стрелка вправо 7"/>
          <p:cNvSpPr/>
          <p:nvPr/>
        </p:nvSpPr>
        <p:spPr>
          <a:xfrm>
            <a:off x="2411760" y="1844824"/>
            <a:ext cx="762384" cy="484632"/>
          </a:xfrm>
          <a:prstGeom prst="stripedRigh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9" name="Штриховая стрелка вправо 8"/>
          <p:cNvSpPr/>
          <p:nvPr/>
        </p:nvSpPr>
        <p:spPr>
          <a:xfrm>
            <a:off x="2411760" y="5373216"/>
            <a:ext cx="762384" cy="484632"/>
          </a:xfrm>
          <a:prstGeom prst="stripedRigh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0" name="Штриховая стрелка вправо 9"/>
          <p:cNvSpPr/>
          <p:nvPr/>
        </p:nvSpPr>
        <p:spPr>
          <a:xfrm>
            <a:off x="2411760" y="3501008"/>
            <a:ext cx="762384" cy="484632"/>
          </a:xfrm>
          <a:prstGeom prst="stripedRigh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7" name="TextBox 6"/>
          <p:cNvSpPr txBox="1"/>
          <p:nvPr/>
        </p:nvSpPr>
        <p:spPr>
          <a:xfrm>
            <a:off x="8531440" y="476672"/>
            <a:ext cx="641121" cy="584776"/>
          </a:xfrm>
          <a:prstGeom prst="rect">
            <a:avLst/>
          </a:prstGeom>
          <a:noFill/>
        </p:spPr>
        <p:txBody>
          <a:bodyPr wrap="none" rtlCol="0">
            <a:spAutoFit/>
          </a:bodyPr>
          <a:lstStyle/>
          <a:p>
            <a:r>
              <a:rPr lang="ru-RU" sz="3200" b="1" dirty="0">
                <a:solidFill>
                  <a:srgbClr val="40464F"/>
                </a:solidFill>
              </a:rPr>
              <a:t>76</a:t>
            </a:r>
          </a:p>
        </p:txBody>
      </p:sp>
    </p:spTree>
    <p:extLst>
      <p:ext uri="{BB962C8B-B14F-4D97-AF65-F5344CB8AC3E}">
        <p14:creationId xmlns:p14="http://schemas.microsoft.com/office/powerpoint/2010/main" val="55647467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bwMode="auto">
          <a:xfrm>
            <a:off x="395536" y="764704"/>
            <a:ext cx="7992888" cy="2304256"/>
          </a:xfrm>
          <a:prstGeom prst="roundRect">
            <a:avLst/>
          </a:prstGeom>
          <a:solidFill>
            <a:schemeClr val="accent1">
              <a:lumMod val="50000"/>
            </a:schemeClr>
          </a:solidFill>
          <a:ln w="38100" cap="flat" cmpd="sng" algn="ctr">
            <a:solidFill>
              <a:srgbClr val="FFFFFF"/>
            </a:solidFill>
            <a:prstDash val="dash"/>
            <a:round/>
            <a:headEnd type="none" w="med" len="med"/>
            <a:tailEnd type="none" w="med" len="med"/>
          </a:ln>
          <a:effectLst/>
        </p:spPr>
        <p:txBody>
          <a:bodyPr/>
          <a:lstStyle/>
          <a:p>
            <a:pPr algn="ctr">
              <a:defRPr/>
            </a:pPr>
            <a:r>
              <a:rPr lang="ru-RU" b="1" u="sng" dirty="0">
                <a:solidFill>
                  <a:srgbClr val="FF8600"/>
                </a:solidFill>
                <a:effectLst>
                  <a:outerShdw blurRad="38100" dist="38100" dir="2700000" algn="tl">
                    <a:srgbClr val="000000">
                      <a:alpha val="43137"/>
                    </a:srgbClr>
                  </a:outerShdw>
                </a:effectLst>
                <a:latin typeface="+mn-lt"/>
              </a:rPr>
              <a:t>Кредиторы вправе требовать:</a:t>
            </a:r>
          </a:p>
          <a:p>
            <a:pPr algn="ctr">
              <a:defRPr/>
            </a:pPr>
            <a:endParaRPr lang="ru-RU" b="1" u="sng" dirty="0">
              <a:effectLst>
                <a:outerShdw blurRad="38100" dist="38100" dir="2700000" algn="tl">
                  <a:srgbClr val="000000">
                    <a:alpha val="43137"/>
                  </a:srgbClr>
                </a:outerShdw>
              </a:effectLst>
              <a:latin typeface="+mn-lt"/>
            </a:endParaRPr>
          </a:p>
          <a:p>
            <a:pPr marL="457200" indent="-457200" algn="ctr">
              <a:buAutoNum type="arabicPeriod"/>
              <a:defRPr/>
            </a:pPr>
            <a:r>
              <a:rPr lang="ru-RU" b="1" u="sng" dirty="0">
                <a:effectLst>
                  <a:outerShdw blurRad="38100" dist="38100" dir="2700000" algn="tl">
                    <a:srgbClr val="000000">
                      <a:alpha val="43137"/>
                    </a:srgbClr>
                  </a:outerShdw>
                </a:effectLst>
                <a:latin typeface="+mn-lt"/>
              </a:rPr>
              <a:t>Прекращения или досрочного исполнения обязательств и возмещения продавцом причиненных этим убытков</a:t>
            </a:r>
          </a:p>
          <a:p>
            <a:pPr marL="457200" indent="-457200" algn="ctr">
              <a:buAutoNum type="arabicPeriod"/>
              <a:defRPr/>
            </a:pPr>
            <a:endParaRPr lang="ru-RU" b="1" u="sng" dirty="0">
              <a:effectLst>
                <a:outerShdw blurRad="38100" dist="38100" dir="2700000" algn="tl">
                  <a:srgbClr val="000000">
                    <a:alpha val="43137"/>
                  </a:srgbClr>
                </a:outerShdw>
              </a:effectLst>
              <a:latin typeface="+mn-lt"/>
            </a:endParaRPr>
          </a:p>
          <a:p>
            <a:pPr marL="457200" indent="-457200" algn="ctr">
              <a:buAutoNum type="arabicPeriod"/>
              <a:defRPr/>
            </a:pPr>
            <a:r>
              <a:rPr lang="ru-RU" b="1" u="sng" dirty="0">
                <a:effectLst>
                  <a:outerShdw blurRad="38100" dist="38100" dir="2700000" algn="tl">
                    <a:srgbClr val="000000">
                      <a:alpha val="43137"/>
                    </a:srgbClr>
                  </a:outerShdw>
                </a:effectLst>
                <a:latin typeface="+mn-lt"/>
              </a:rPr>
              <a:t>Признания договора продажи недействительным </a:t>
            </a:r>
          </a:p>
          <a:p>
            <a:pPr algn="ctr">
              <a:defRPr/>
            </a:pPr>
            <a:r>
              <a:rPr lang="ru-RU" b="1" u="sng" dirty="0">
                <a:effectLst>
                  <a:outerShdw blurRad="38100" dist="38100" dir="2700000" algn="tl">
                    <a:srgbClr val="000000">
                      <a:alpha val="43137"/>
                    </a:srgbClr>
                  </a:outerShdw>
                </a:effectLst>
                <a:latin typeface="+mn-lt"/>
              </a:rPr>
              <a:t>полностью или в части</a:t>
            </a:r>
          </a:p>
          <a:p>
            <a:pPr algn="ctr">
              <a:defRPr/>
            </a:pPr>
            <a:endParaRPr lang="ru-RU" b="1" u="sng" dirty="0">
              <a:effectLst>
                <a:outerShdw blurRad="38100" dist="38100" dir="2700000" algn="tl">
                  <a:srgbClr val="000000">
                    <a:alpha val="43137"/>
                  </a:srgbClr>
                </a:outerShdw>
              </a:effectLst>
              <a:latin typeface="+mn-lt"/>
            </a:endParaRPr>
          </a:p>
        </p:txBody>
      </p:sp>
      <p:sp>
        <p:nvSpPr>
          <p:cNvPr id="4" name="Заголовок 3"/>
          <p:cNvSpPr txBox="1">
            <a:spLocks noGrp="1"/>
          </p:cNvSpPr>
          <p:nvPr>
            <p:ph type="title"/>
          </p:nvPr>
        </p:nvSpPr>
        <p:spPr>
          <a:xfrm>
            <a:off x="467544" y="187350"/>
            <a:ext cx="8229600" cy="461665"/>
          </a:xfrm>
        </p:spPr>
        <p:txBody>
          <a:bodyPr rtlCol="0">
            <a:spAutoFit/>
          </a:bodyPr>
          <a:lstStyle/>
          <a:p>
            <a:pPr algn="ctr">
              <a:defRPr/>
            </a:pPr>
            <a:r>
              <a:rPr lang="ru-RU" sz="2400" b="1" u="sng" dirty="0">
                <a:effectLst>
                  <a:outerShdw blurRad="38100" dist="38100" dir="2700000" algn="tl">
                    <a:srgbClr val="000000">
                      <a:alpha val="43137"/>
                    </a:srgbClr>
                  </a:outerShdw>
                </a:effectLst>
                <a:latin typeface="+mn-lt"/>
              </a:rPr>
              <a:t>Права кредиторов при продаже предприятия</a:t>
            </a:r>
            <a:endParaRPr lang="ru-RU" sz="2400" dirty="0">
              <a:effectLst>
                <a:outerShdw blurRad="38100" dist="38100" dir="2700000" algn="tl">
                  <a:srgbClr val="000000">
                    <a:alpha val="43137"/>
                  </a:srgbClr>
                </a:outerShdw>
              </a:effectLst>
              <a:latin typeface="+mn-lt"/>
            </a:endParaRPr>
          </a:p>
        </p:txBody>
      </p:sp>
      <p:sp>
        <p:nvSpPr>
          <p:cNvPr id="5" name="Скругленный прямоугольник 4"/>
          <p:cNvSpPr/>
          <p:nvPr/>
        </p:nvSpPr>
        <p:spPr bwMode="auto">
          <a:xfrm>
            <a:off x="395536" y="3573016"/>
            <a:ext cx="3744416" cy="1224136"/>
          </a:xfrm>
          <a:prstGeom prst="roundRect">
            <a:avLst/>
          </a:prstGeom>
          <a:solidFill>
            <a:schemeClr val="accent1">
              <a:lumMod val="50000"/>
            </a:schemeClr>
          </a:solidFill>
          <a:ln w="38100" cap="flat" cmpd="sng" algn="ctr">
            <a:solidFill>
              <a:srgbClr val="FFFFFF"/>
            </a:solidFill>
            <a:prstDash val="solid"/>
            <a:round/>
            <a:headEnd type="none" w="med" len="med"/>
            <a:tailEnd type="none" w="med" len="med"/>
          </a:ln>
          <a:effectLst/>
        </p:spPr>
        <p:txBody>
          <a:bodyPr/>
          <a:lstStyle/>
          <a:p>
            <a:pPr algn="ctr">
              <a:defRPr/>
            </a:pPr>
            <a:r>
              <a:rPr lang="ru-RU" sz="1600" b="1" u="sng" dirty="0">
                <a:effectLst>
                  <a:outerShdw blurRad="38100" dist="38100" dir="2700000" algn="tl">
                    <a:srgbClr val="000000">
                      <a:alpha val="43137"/>
                    </a:srgbClr>
                  </a:outerShdw>
                </a:effectLst>
                <a:latin typeface="+mn-lt"/>
              </a:rPr>
              <a:t>Кредиторы, </a:t>
            </a:r>
            <a:r>
              <a:rPr lang="ru-RU" sz="1600" b="1" u="sng" dirty="0">
                <a:solidFill>
                  <a:srgbClr val="FF8600"/>
                </a:solidFill>
                <a:effectLst>
                  <a:outerShdw blurRad="38100" dist="38100" dir="2700000" algn="tl">
                    <a:srgbClr val="000000">
                      <a:alpha val="43137"/>
                    </a:srgbClr>
                  </a:outerShdw>
                </a:effectLst>
                <a:latin typeface="+mn-lt"/>
              </a:rPr>
              <a:t>не сообщившие о своем согласии на перевод долга</a:t>
            </a:r>
            <a:endParaRPr lang="ru-RU" sz="1600" dirty="0">
              <a:solidFill>
                <a:srgbClr val="FF8600"/>
              </a:solidFill>
              <a:effectLst>
                <a:outerShdw blurRad="38100" dist="38100" dir="2700000" algn="tl">
                  <a:srgbClr val="000000">
                    <a:alpha val="43137"/>
                  </a:srgbClr>
                </a:outerShdw>
              </a:effectLst>
              <a:latin typeface="+mn-lt"/>
            </a:endParaRPr>
          </a:p>
        </p:txBody>
      </p:sp>
      <p:sp>
        <p:nvSpPr>
          <p:cNvPr id="6" name="Скругленный прямоугольник 5"/>
          <p:cNvSpPr/>
          <p:nvPr/>
        </p:nvSpPr>
        <p:spPr bwMode="auto">
          <a:xfrm>
            <a:off x="4644008" y="3573016"/>
            <a:ext cx="3744416" cy="1224136"/>
          </a:xfrm>
          <a:prstGeom prst="roundRect">
            <a:avLst/>
          </a:prstGeom>
          <a:solidFill>
            <a:schemeClr val="accent1">
              <a:lumMod val="50000"/>
            </a:schemeClr>
          </a:solidFill>
          <a:ln w="38100" cap="flat" cmpd="sng" algn="ctr">
            <a:solidFill>
              <a:srgbClr val="FFFFFF"/>
            </a:solidFill>
            <a:prstDash val="solid"/>
            <a:round/>
            <a:headEnd type="none" w="med" len="med"/>
            <a:tailEnd type="none" w="med" len="med"/>
          </a:ln>
          <a:effectLst/>
        </p:spPr>
        <p:txBody>
          <a:bodyPr/>
          <a:lstStyle/>
          <a:p>
            <a:pPr algn="ctr">
              <a:defRPr/>
            </a:pPr>
            <a:r>
              <a:rPr lang="ru-RU" sz="1600" b="1" u="sng" dirty="0">
                <a:effectLst>
                  <a:outerShdw blurRad="38100" dist="38100" dir="2700000" algn="tl">
                    <a:srgbClr val="000000">
                      <a:alpha val="43137"/>
                    </a:srgbClr>
                  </a:outerShdw>
                </a:effectLst>
                <a:latin typeface="+mn-lt"/>
              </a:rPr>
              <a:t>Кредиторы, которые </a:t>
            </a:r>
            <a:r>
              <a:rPr lang="ru-RU" sz="1600" b="1" u="sng" dirty="0">
                <a:solidFill>
                  <a:srgbClr val="FF8600"/>
                </a:solidFill>
                <a:effectLst>
                  <a:outerShdw blurRad="38100" dist="38100" dir="2700000" algn="tl">
                    <a:srgbClr val="000000">
                      <a:alpha val="43137"/>
                    </a:srgbClr>
                  </a:outerShdw>
                </a:effectLst>
                <a:latin typeface="+mn-lt"/>
              </a:rPr>
              <a:t>не были уведомлены </a:t>
            </a:r>
            <a:r>
              <a:rPr lang="ru-RU" sz="1600" b="1" u="sng" dirty="0">
                <a:effectLst>
                  <a:outerShdw blurRad="38100" dist="38100" dir="2700000" algn="tl">
                    <a:srgbClr val="000000">
                      <a:alpha val="43137"/>
                    </a:srgbClr>
                  </a:outerShdw>
                </a:effectLst>
                <a:latin typeface="+mn-lt"/>
              </a:rPr>
              <a:t>о продаже предприятия</a:t>
            </a:r>
            <a:endParaRPr lang="ru-RU" sz="1600" dirty="0">
              <a:effectLst>
                <a:outerShdw blurRad="38100" dist="38100" dir="2700000" algn="tl">
                  <a:srgbClr val="000000">
                    <a:alpha val="43137"/>
                  </a:srgbClr>
                </a:outerShdw>
              </a:effectLst>
              <a:latin typeface="+mn-lt"/>
            </a:endParaRPr>
          </a:p>
        </p:txBody>
      </p:sp>
      <p:sp>
        <p:nvSpPr>
          <p:cNvPr id="7" name="Скругленный прямоугольник 6"/>
          <p:cNvSpPr/>
          <p:nvPr/>
        </p:nvSpPr>
        <p:spPr bwMode="auto">
          <a:xfrm>
            <a:off x="827584" y="5157192"/>
            <a:ext cx="2880320" cy="1296144"/>
          </a:xfrm>
          <a:prstGeom prst="roundRect">
            <a:avLst/>
          </a:prstGeom>
          <a:solidFill>
            <a:schemeClr val="accent1">
              <a:lumMod val="50000"/>
            </a:schemeClr>
          </a:solidFill>
          <a:ln w="38100" cap="flat" cmpd="sng" algn="ctr">
            <a:solidFill>
              <a:srgbClr val="FFFFFF"/>
            </a:solidFill>
            <a:prstDash val="solid"/>
            <a:round/>
            <a:headEnd type="none" w="med" len="med"/>
            <a:tailEnd type="none" w="med" len="med"/>
          </a:ln>
          <a:effectLst/>
        </p:spPr>
        <p:txBody>
          <a:bodyPr/>
          <a:lstStyle/>
          <a:p>
            <a:pPr algn="ctr">
              <a:defRPr/>
            </a:pPr>
            <a:r>
              <a:rPr lang="ru-RU" sz="1600" dirty="0">
                <a:effectLst>
                  <a:outerShdw blurRad="38100" dist="38100" dir="2700000" algn="tl">
                    <a:srgbClr val="000000">
                      <a:alpha val="43137"/>
                    </a:srgbClr>
                  </a:outerShdw>
                </a:effectLst>
                <a:latin typeface="+mn-lt"/>
              </a:rPr>
              <a:t>Срок исковой давности: </a:t>
            </a:r>
          </a:p>
          <a:p>
            <a:pPr algn="ctr">
              <a:defRPr/>
            </a:pPr>
            <a:r>
              <a:rPr lang="ru-RU" sz="1600" b="1" dirty="0">
                <a:solidFill>
                  <a:srgbClr val="FF8600"/>
                </a:solidFill>
                <a:effectLst>
                  <a:outerShdw blurRad="38100" dist="38100" dir="2700000" algn="tl">
                    <a:srgbClr val="000000">
                      <a:alpha val="43137"/>
                    </a:srgbClr>
                  </a:outerShdw>
                </a:effectLst>
                <a:latin typeface="+mn-lt"/>
              </a:rPr>
              <a:t>3 месяца </a:t>
            </a:r>
            <a:r>
              <a:rPr lang="ru-RU" sz="1600" dirty="0">
                <a:effectLst>
                  <a:outerShdw blurRad="38100" dist="38100" dir="2700000" algn="tl">
                    <a:srgbClr val="000000">
                      <a:alpha val="43137"/>
                    </a:srgbClr>
                  </a:outerShdw>
                </a:effectLst>
                <a:latin typeface="+mn-lt"/>
              </a:rPr>
              <a:t>со дня получения уведомления</a:t>
            </a:r>
          </a:p>
        </p:txBody>
      </p:sp>
      <p:cxnSp>
        <p:nvCxnSpPr>
          <p:cNvPr id="8" name="Прямая со стрелкой 7"/>
          <p:cNvCxnSpPr>
            <a:stCxn id="3" idx="2"/>
            <a:endCxn id="5" idx="0"/>
          </p:cNvCxnSpPr>
          <p:nvPr/>
        </p:nvCxnSpPr>
        <p:spPr bwMode="auto">
          <a:xfrm flipH="1">
            <a:off x="2267744" y="3068960"/>
            <a:ext cx="2124236" cy="504056"/>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9" name="Прямая со стрелкой 8"/>
          <p:cNvCxnSpPr>
            <a:stCxn id="3" idx="2"/>
            <a:endCxn id="6" idx="0"/>
          </p:cNvCxnSpPr>
          <p:nvPr/>
        </p:nvCxnSpPr>
        <p:spPr bwMode="auto">
          <a:xfrm>
            <a:off x="4391980" y="3068960"/>
            <a:ext cx="2124236" cy="504056"/>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0" name="Прямая со стрелкой 9"/>
          <p:cNvCxnSpPr>
            <a:stCxn id="5" idx="2"/>
            <a:endCxn id="7" idx="0"/>
          </p:cNvCxnSpPr>
          <p:nvPr/>
        </p:nvCxnSpPr>
        <p:spPr bwMode="auto">
          <a:xfrm>
            <a:off x="2267744" y="4797152"/>
            <a:ext cx="0" cy="360040"/>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 name="TextBox 1"/>
          <p:cNvSpPr txBox="1"/>
          <p:nvPr/>
        </p:nvSpPr>
        <p:spPr>
          <a:xfrm>
            <a:off x="8517920" y="548680"/>
            <a:ext cx="641121" cy="584776"/>
          </a:xfrm>
          <a:prstGeom prst="rect">
            <a:avLst/>
          </a:prstGeom>
          <a:noFill/>
        </p:spPr>
        <p:txBody>
          <a:bodyPr wrap="none" rtlCol="0">
            <a:spAutoFit/>
          </a:bodyPr>
          <a:lstStyle/>
          <a:p>
            <a:r>
              <a:rPr lang="ru-RU" sz="3200" b="1" dirty="0">
                <a:solidFill>
                  <a:srgbClr val="40464F"/>
                </a:solidFill>
              </a:rPr>
              <a:t>77</a:t>
            </a:r>
          </a:p>
        </p:txBody>
      </p:sp>
      <p:sp>
        <p:nvSpPr>
          <p:cNvPr id="50" name="Скругленный прямоугольник 49"/>
          <p:cNvSpPr/>
          <p:nvPr/>
        </p:nvSpPr>
        <p:spPr bwMode="auto">
          <a:xfrm>
            <a:off x="5148064" y="5229200"/>
            <a:ext cx="2880320" cy="1224136"/>
          </a:xfrm>
          <a:prstGeom prst="roundRect">
            <a:avLst/>
          </a:prstGeom>
          <a:solidFill>
            <a:schemeClr val="accent1">
              <a:lumMod val="50000"/>
            </a:schemeClr>
          </a:solidFill>
          <a:ln w="38100" cap="flat" cmpd="sng" algn="ctr">
            <a:solidFill>
              <a:srgbClr val="FFFFFF"/>
            </a:solidFill>
            <a:prstDash val="solid"/>
            <a:round/>
            <a:headEnd type="none" w="med" len="med"/>
            <a:tailEnd type="none" w="med" len="med"/>
          </a:ln>
          <a:effectLst/>
        </p:spPr>
        <p:txBody>
          <a:bodyPr/>
          <a:lstStyle/>
          <a:p>
            <a:pPr algn="ctr">
              <a:defRPr/>
            </a:pPr>
            <a:r>
              <a:rPr lang="ru-RU" sz="1600" dirty="0">
                <a:effectLst>
                  <a:outerShdw blurRad="38100" dist="38100" dir="2700000" algn="tl">
                    <a:srgbClr val="000000">
                      <a:alpha val="43137"/>
                    </a:srgbClr>
                  </a:outerShdw>
                </a:effectLst>
                <a:latin typeface="+mn-lt"/>
              </a:rPr>
              <a:t>Срок исковой давности: </a:t>
            </a:r>
          </a:p>
          <a:p>
            <a:pPr algn="ctr">
              <a:defRPr/>
            </a:pPr>
            <a:r>
              <a:rPr lang="ru-RU" sz="1600" b="1" dirty="0">
                <a:solidFill>
                  <a:srgbClr val="FF8600"/>
                </a:solidFill>
                <a:effectLst>
                  <a:outerShdw blurRad="38100" dist="38100" dir="2700000" algn="tl">
                    <a:srgbClr val="000000">
                      <a:alpha val="43137"/>
                    </a:srgbClr>
                  </a:outerShdw>
                </a:effectLst>
                <a:latin typeface="+mn-lt"/>
              </a:rPr>
              <a:t>1 год </a:t>
            </a:r>
            <a:r>
              <a:rPr lang="ru-RU" sz="1600" dirty="0">
                <a:effectLst>
                  <a:outerShdw blurRad="38100" dist="38100" dir="2700000" algn="tl">
                    <a:srgbClr val="000000">
                      <a:alpha val="43137"/>
                    </a:srgbClr>
                  </a:outerShdw>
                </a:effectLst>
                <a:latin typeface="+mn-lt"/>
              </a:rPr>
              <a:t>со дня, когда узнали или должны были узнать</a:t>
            </a:r>
          </a:p>
        </p:txBody>
      </p:sp>
      <p:cxnSp>
        <p:nvCxnSpPr>
          <p:cNvPr id="55" name="Прямая со стрелкой 54"/>
          <p:cNvCxnSpPr/>
          <p:nvPr/>
        </p:nvCxnSpPr>
        <p:spPr bwMode="auto">
          <a:xfrm>
            <a:off x="6588224" y="4797152"/>
            <a:ext cx="0" cy="360040"/>
          </a:xfrm>
          <a:prstGeom prst="straightConnector1">
            <a:avLst/>
          </a:prstGeom>
          <a:ln w="38100" cmpd="sng">
            <a:solidFill>
              <a:srgbClr val="FFFFFF"/>
            </a:solidFill>
            <a:headEnd type="none" w="med" len="med"/>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5567278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95536" y="116632"/>
            <a:ext cx="7879222" cy="4370427"/>
          </a:xfrm>
          <a:prstGeom prst="rect">
            <a:avLst/>
          </a:prstGeom>
        </p:spPr>
        <p:txBody>
          <a:bodyPr wrap="square">
            <a:spAutoFit/>
          </a:bodyPr>
          <a:lstStyle/>
          <a:p>
            <a:pPr algn="ctr" eaLnBrk="0" fontAlgn="base" hangingPunct="0">
              <a:spcBef>
                <a:spcPct val="0"/>
              </a:spcBef>
              <a:spcAft>
                <a:spcPct val="0"/>
              </a:spcAft>
              <a:defRPr/>
            </a:pPr>
            <a:endParaRPr lang="ru-RU" sz="1600" kern="0" dirty="0"/>
          </a:p>
          <a:p>
            <a:pPr algn="ctr" eaLnBrk="0" fontAlgn="base" hangingPunct="0">
              <a:spcBef>
                <a:spcPct val="0"/>
              </a:spcBef>
              <a:spcAft>
                <a:spcPct val="0"/>
              </a:spcAft>
              <a:defRPr/>
            </a:pPr>
            <a:r>
              <a:rPr lang="ru-RU" sz="1600" kern="0" dirty="0"/>
              <a:t>Гражданское право (особенная часть)</a:t>
            </a:r>
          </a:p>
          <a:p>
            <a:pPr algn="ctr" eaLnBrk="0" fontAlgn="base" hangingPunct="0">
              <a:spcBef>
                <a:spcPct val="0"/>
              </a:spcBef>
              <a:spcAft>
                <a:spcPct val="0"/>
              </a:spcAft>
              <a:defRPr/>
            </a:pPr>
            <a:r>
              <a:rPr lang="ru-RU" sz="1600" kern="0" dirty="0"/>
              <a:t>направление подготовки </a:t>
            </a:r>
          </a:p>
          <a:p>
            <a:pPr algn="ctr" eaLnBrk="0" fontAlgn="base" hangingPunct="0">
              <a:spcBef>
                <a:spcPct val="0"/>
              </a:spcBef>
              <a:spcAft>
                <a:spcPct val="0"/>
              </a:spcAft>
              <a:defRPr/>
            </a:pPr>
            <a:r>
              <a:rPr lang="ru-RU" sz="1600" kern="0" dirty="0"/>
              <a:t>«Правовое обеспечение национальной безопасности»</a:t>
            </a:r>
          </a:p>
          <a:p>
            <a:pPr algn="ctr" eaLnBrk="0" fontAlgn="base" hangingPunct="0">
              <a:spcBef>
                <a:spcPct val="0"/>
              </a:spcBef>
              <a:spcAft>
                <a:spcPct val="0"/>
              </a:spcAft>
              <a:defRPr/>
            </a:pPr>
            <a:r>
              <a:rPr lang="ru-RU" sz="1600" kern="0" dirty="0"/>
              <a:t>(уровень </a:t>
            </a:r>
            <a:r>
              <a:rPr lang="ru-RU" sz="1600" kern="0" dirty="0" err="1"/>
              <a:t>специалитета</a:t>
            </a:r>
            <a:r>
              <a:rPr lang="ru-RU" sz="1600" kern="0" dirty="0"/>
              <a:t>)</a:t>
            </a: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Модуль </a:t>
            </a:r>
            <a:r>
              <a:rPr lang="en-US" sz="2400" b="1" kern="0" dirty="0">
                <a:solidFill>
                  <a:srgbClr val="FF8600"/>
                </a:solidFill>
                <a:effectLst>
                  <a:outerShdw blurRad="38100" dist="38100" dir="2700000" algn="tl">
                    <a:srgbClr val="000000"/>
                  </a:outerShdw>
                </a:effectLst>
              </a:rPr>
              <a:t>1</a:t>
            </a:r>
            <a:r>
              <a:rPr lang="ru-RU" sz="2400" b="1" kern="0" dirty="0">
                <a:solidFill>
                  <a:srgbClr val="FF8600"/>
                </a:solidFill>
                <a:effectLst>
                  <a:outerShdw blurRad="38100" dist="38100" dir="2700000" algn="tl">
                    <a:srgbClr val="000000"/>
                  </a:outerShdw>
                </a:effectLst>
              </a:rPr>
              <a:t>. </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Обязательства по передаче имущества в собственность</a:t>
            </a:r>
          </a:p>
          <a:p>
            <a:pPr algn="ctr" eaLnBrk="0" fontAlgn="base" hangingPunct="0">
              <a:spcBef>
                <a:spcPct val="0"/>
              </a:spcBef>
              <a:spcAft>
                <a:spcPct val="0"/>
              </a:spcAft>
              <a:defRPr/>
            </a:pP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Лекция. Тема 2.</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Договоры мены и дарения.  </a:t>
            </a:r>
            <a:endParaRPr lang="ru-RU" sz="2800" b="1" kern="0" dirty="0">
              <a:solidFill>
                <a:srgbClr val="FF8600"/>
              </a:solidFill>
              <a:effectLst>
                <a:outerShdw blurRad="38100" dist="38100" dir="2700000" algn="tl">
                  <a:srgbClr val="000000"/>
                </a:outerShdw>
              </a:effectLst>
            </a:endParaRPr>
          </a:p>
        </p:txBody>
      </p:sp>
      <p:sp>
        <p:nvSpPr>
          <p:cNvPr id="4" name="TextBox 3"/>
          <p:cNvSpPr txBox="1"/>
          <p:nvPr/>
        </p:nvSpPr>
        <p:spPr>
          <a:xfrm>
            <a:off x="8467640" y="548680"/>
            <a:ext cx="827584" cy="492443"/>
          </a:xfrm>
          <a:prstGeom prst="rect">
            <a:avLst/>
          </a:prstGeom>
          <a:noFill/>
        </p:spPr>
        <p:txBody>
          <a:bodyPr wrap="square" rtlCol="0">
            <a:spAutoFit/>
          </a:bodyPr>
          <a:lstStyle/>
          <a:p>
            <a:pPr algn="ctr" fontAlgn="base">
              <a:spcBef>
                <a:spcPct val="0"/>
              </a:spcBef>
              <a:spcAft>
                <a:spcPct val="0"/>
              </a:spcAft>
            </a:pPr>
            <a:r>
              <a:rPr lang="ru-RU" sz="2600" b="1" dirty="0">
                <a:solidFill>
                  <a:srgbClr val="40464F"/>
                </a:solidFill>
              </a:rPr>
              <a:t>77</a:t>
            </a:r>
          </a:p>
        </p:txBody>
      </p:sp>
      <p:sp>
        <p:nvSpPr>
          <p:cNvPr id="2" name="Прямоугольник 1">
            <a:extLst>
              <a:ext uri="{FF2B5EF4-FFF2-40B4-BE49-F238E27FC236}">
                <a16:creationId xmlns:a16="http://schemas.microsoft.com/office/drawing/2014/main" xmlns="" id="{BAF947E1-F662-2947-B638-E7DE2ED7AE65}"/>
              </a:ext>
            </a:extLst>
          </p:cNvPr>
          <p:cNvSpPr/>
          <p:nvPr/>
        </p:nvSpPr>
        <p:spPr>
          <a:xfrm>
            <a:off x="4132707" y="5142216"/>
            <a:ext cx="4572000" cy="1323439"/>
          </a:xfrm>
          <a:prstGeom prst="rect">
            <a:avLst/>
          </a:prstGeom>
        </p:spPr>
        <p:txBody>
          <a:bodyPr>
            <a:spAutoFit/>
          </a:bodyPr>
          <a:lstStyle/>
          <a:p>
            <a:pPr algn="r">
              <a:defRPr/>
            </a:pPr>
            <a:r>
              <a:rPr lang="ru-RU" sz="1600" b="1" dirty="0">
                <a:effectLst>
                  <a:outerShdw blurRad="38100" dist="38100" dir="2700000" algn="tl">
                    <a:srgbClr val="000000">
                      <a:alpha val="43137"/>
                    </a:srgbClr>
                  </a:outerShdw>
                </a:effectLst>
              </a:rPr>
              <a:t>Козлова Елена Борисовна</a:t>
            </a:r>
            <a:r>
              <a:rPr lang="ru-RU" sz="1600" dirty="0">
                <a:effectLst>
                  <a:outerShdw blurRad="38100" dist="38100" dir="2700000" algn="tl">
                    <a:srgbClr val="000000">
                      <a:alpha val="43137"/>
                    </a:srgbClr>
                  </a:outerShdw>
                </a:effectLst>
              </a:rPr>
              <a:t> </a:t>
            </a:r>
          </a:p>
          <a:p>
            <a:pPr algn="r">
              <a:defRPr/>
            </a:pPr>
            <a:r>
              <a:rPr lang="ru-RU" sz="1600" dirty="0">
                <a:effectLst>
                  <a:outerShdw blurRad="38100" dist="38100" dir="2700000" algn="tl">
                    <a:srgbClr val="000000">
                      <a:alpha val="43137"/>
                    </a:srgbClr>
                  </a:outerShdw>
                </a:effectLst>
              </a:rPr>
              <a:t>профессор кафедры  гражданского и предпринимательского права</a:t>
            </a:r>
          </a:p>
          <a:p>
            <a:pPr algn="r">
              <a:defRPr/>
            </a:pPr>
            <a:r>
              <a:rPr lang="ru-RU" sz="1600" dirty="0">
                <a:effectLst>
                  <a:outerShdw blurRad="38100" dist="38100" dir="2700000" algn="tl">
                    <a:srgbClr val="000000">
                      <a:alpha val="43137"/>
                    </a:srgbClr>
                  </a:outerShdw>
                </a:effectLst>
              </a:rPr>
              <a:t>ВГУЮ (РПА Минюста России),</a:t>
            </a:r>
          </a:p>
          <a:p>
            <a:pPr algn="r">
              <a:defRPr/>
            </a:pPr>
            <a:r>
              <a:rPr lang="ru-RU" sz="1600" dirty="0">
                <a:effectLst>
                  <a:outerShdw blurRad="38100" dist="38100" dir="2700000" algn="tl">
                    <a:srgbClr val="000000">
                      <a:alpha val="43137"/>
                    </a:srgbClr>
                  </a:outerShdw>
                </a:effectLst>
              </a:rPr>
              <a:t>доктор юридических наук, доцент</a:t>
            </a:r>
          </a:p>
        </p:txBody>
      </p:sp>
      <p:sp>
        <p:nvSpPr>
          <p:cNvPr id="3" name="Прямоугольник 2">
            <a:extLst>
              <a:ext uri="{FF2B5EF4-FFF2-40B4-BE49-F238E27FC236}">
                <a16:creationId xmlns:a16="http://schemas.microsoft.com/office/drawing/2014/main" xmlns="" id="{73200973-370E-4D49-826C-79771E85D82B}"/>
              </a:ext>
            </a:extLst>
          </p:cNvPr>
          <p:cNvSpPr/>
          <p:nvPr/>
        </p:nvSpPr>
        <p:spPr>
          <a:xfrm>
            <a:off x="676809" y="6190734"/>
            <a:ext cx="2436564" cy="369332"/>
          </a:xfrm>
          <a:prstGeom prst="rect">
            <a:avLst/>
          </a:prstGeom>
        </p:spPr>
        <p:txBody>
          <a:bodyPr wrap="none">
            <a:spAutoFit/>
          </a:bodyPr>
          <a:lstStyle/>
          <a:p>
            <a:r>
              <a:rPr lang="ru-RU" dirty="0"/>
              <a:t>© Козлова Е.Б., 2019</a:t>
            </a:r>
          </a:p>
        </p:txBody>
      </p:sp>
    </p:spTree>
    <p:extLst>
      <p:ext uri="{BB962C8B-B14F-4D97-AF65-F5344CB8AC3E}">
        <p14:creationId xmlns:p14="http://schemas.microsoft.com/office/powerpoint/2010/main" val="1228197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bwMode="auto">
          <a:xfrm>
            <a:off x="251520" y="548680"/>
            <a:ext cx="8064127" cy="2735263"/>
          </a:xfrm>
          <a:prstGeom prst="rect">
            <a:avLst/>
          </a:prstGeom>
          <a:solidFill>
            <a:schemeClr val="accent1">
              <a:lumMod val="50000"/>
            </a:schemeClr>
          </a:solidFill>
          <a:ln w="38100">
            <a:solidFill>
              <a:srgbClr val="869AA9"/>
            </a:solidFill>
            <a:prstDash val="dash"/>
            <a:miter lim="800000"/>
            <a:headEnd/>
            <a:tailEnd/>
          </a:ln>
          <a:effectLst/>
        </p:spPr>
        <p:txBody>
          <a:bodyPr anchor="ctr"/>
          <a:lstStyle/>
          <a:p>
            <a:pPr algn="ctr" eaLnBrk="0" hangingPunct="0">
              <a:defRPr/>
            </a:pPr>
            <a:r>
              <a:rPr lang="ru-RU" sz="2400" b="1" u="sng" kern="0" dirty="0">
                <a:solidFill>
                  <a:srgbClr val="FF8600"/>
                </a:solidFill>
                <a:effectLst>
                  <a:outerShdw blurRad="38100" dist="38100" dir="2700000" algn="tl">
                    <a:srgbClr val="000000"/>
                  </a:outerShdw>
                </a:effectLst>
                <a:latin typeface="Arial"/>
                <a:ea typeface="+mj-ea"/>
                <a:cs typeface="+mj-cs"/>
              </a:rPr>
              <a:t>Договор мены </a:t>
            </a:r>
            <a:r>
              <a:rPr lang="ru-RU" sz="2400" b="1" kern="0" dirty="0">
                <a:solidFill>
                  <a:srgbClr val="FF8600"/>
                </a:solidFill>
                <a:effectLst>
                  <a:outerShdw blurRad="38100" dist="38100" dir="2700000" algn="tl">
                    <a:srgbClr val="000000"/>
                  </a:outerShdw>
                </a:effectLst>
                <a:latin typeface="Arial"/>
                <a:ea typeface="+mj-ea"/>
                <a:cs typeface="+mj-cs"/>
              </a:rPr>
              <a:t>– </a:t>
            </a:r>
          </a:p>
          <a:p>
            <a:pPr algn="ctr" eaLnBrk="0" hangingPunct="0">
              <a:defRPr/>
            </a:pPr>
            <a:r>
              <a:rPr lang="ru-RU" sz="2400" b="1" kern="0" dirty="0">
                <a:solidFill>
                  <a:prstClr val="white"/>
                </a:solidFill>
                <a:effectLst>
                  <a:outerShdw blurRad="38100" dist="38100" dir="2700000" algn="tl">
                    <a:srgbClr val="000000"/>
                  </a:outerShdw>
                </a:effectLst>
                <a:latin typeface="Arial"/>
                <a:ea typeface="+mj-ea"/>
                <a:cs typeface="+mj-cs"/>
              </a:rPr>
              <a:t/>
            </a:r>
            <a:br>
              <a:rPr lang="ru-RU" sz="2400" b="1" kern="0" dirty="0">
                <a:solidFill>
                  <a:prstClr val="white"/>
                </a:solidFill>
                <a:effectLst>
                  <a:outerShdw blurRad="38100" dist="38100" dir="2700000" algn="tl">
                    <a:srgbClr val="000000"/>
                  </a:outerShdw>
                </a:effectLst>
                <a:latin typeface="Arial"/>
                <a:ea typeface="+mj-ea"/>
                <a:cs typeface="+mj-cs"/>
              </a:rPr>
            </a:br>
            <a:r>
              <a:rPr lang="ru-RU" sz="2400" b="1" kern="0" dirty="0">
                <a:solidFill>
                  <a:prstClr val="white"/>
                </a:solidFill>
                <a:effectLst>
                  <a:outerShdw blurRad="38100" dist="38100" dir="2700000" algn="tl">
                    <a:srgbClr val="000000"/>
                  </a:outerShdw>
                </a:effectLst>
                <a:latin typeface="Arial"/>
                <a:ea typeface="+mj-ea"/>
                <a:cs typeface="+mj-cs"/>
              </a:rPr>
              <a:t> </a:t>
            </a:r>
            <a:r>
              <a:rPr lang="ru-RU" sz="2400" kern="0" dirty="0">
                <a:solidFill>
                  <a:prstClr val="white"/>
                </a:solidFill>
                <a:effectLst>
                  <a:outerShdw blurRad="38100" dist="38100" dir="2700000" algn="tl">
                    <a:srgbClr val="000000"/>
                  </a:outerShdw>
                </a:effectLst>
                <a:latin typeface="Arial"/>
                <a:ea typeface="+mj-ea"/>
                <a:cs typeface="+mj-cs"/>
              </a:rPr>
              <a:t>договор, по которому каждая из сторон обязуется передать в собственность</a:t>
            </a:r>
          </a:p>
          <a:p>
            <a:pPr algn="ctr" eaLnBrk="0" hangingPunct="0">
              <a:defRPr/>
            </a:pPr>
            <a:r>
              <a:rPr lang="ru-RU" sz="2400" kern="0" dirty="0">
                <a:solidFill>
                  <a:prstClr val="white"/>
                </a:solidFill>
                <a:effectLst>
                  <a:outerShdw blurRad="38100" dist="38100" dir="2700000" algn="tl">
                    <a:srgbClr val="000000"/>
                  </a:outerShdw>
                </a:effectLst>
                <a:latin typeface="Arial"/>
                <a:ea typeface="+mj-ea"/>
                <a:cs typeface="+mj-cs"/>
              </a:rPr>
              <a:t>другой стороны один товар в обмен на другой</a:t>
            </a:r>
            <a:br>
              <a:rPr lang="ru-RU" sz="2400" kern="0" dirty="0">
                <a:solidFill>
                  <a:prstClr val="white"/>
                </a:solidFill>
                <a:effectLst>
                  <a:outerShdw blurRad="38100" dist="38100" dir="2700000" algn="tl">
                    <a:srgbClr val="000000"/>
                  </a:outerShdw>
                </a:effectLst>
                <a:latin typeface="Arial"/>
                <a:ea typeface="+mj-ea"/>
                <a:cs typeface="+mj-cs"/>
              </a:rPr>
            </a:br>
            <a:r>
              <a:rPr lang="ru-RU" sz="2400" kern="0" dirty="0">
                <a:solidFill>
                  <a:prstClr val="white"/>
                </a:solidFill>
                <a:effectLst>
                  <a:outerShdw blurRad="38100" dist="38100" dir="2700000" algn="tl">
                    <a:srgbClr val="000000"/>
                  </a:outerShdw>
                </a:effectLst>
                <a:latin typeface="Arial"/>
                <a:ea typeface="+mj-ea"/>
                <a:cs typeface="+mj-cs"/>
              </a:rPr>
              <a:t>(ст. 567 ГК РФ)</a:t>
            </a:r>
          </a:p>
        </p:txBody>
      </p:sp>
      <p:sp>
        <p:nvSpPr>
          <p:cNvPr id="5" name="Прямоугольник 4"/>
          <p:cNvSpPr/>
          <p:nvPr/>
        </p:nvSpPr>
        <p:spPr bwMode="auto">
          <a:xfrm>
            <a:off x="251521" y="3573016"/>
            <a:ext cx="8064896" cy="2808287"/>
          </a:xfrm>
          <a:prstGeom prst="rect">
            <a:avLst/>
          </a:prstGeom>
          <a:solidFill>
            <a:schemeClr val="accent1">
              <a:lumMod val="50000"/>
            </a:schemeClr>
          </a:solidFill>
          <a:ln w="38100" cap="flat" cmpd="sng" algn="ctr">
            <a:solidFill>
              <a:srgbClr val="869AA9"/>
            </a:solidFill>
            <a:prstDash val="dash"/>
            <a:round/>
            <a:headEnd type="none" w="med" len="med"/>
            <a:tailEnd type="none" w="med" len="med"/>
          </a:ln>
          <a:effectLst/>
        </p:spPr>
        <p:txBody>
          <a:bodyPr/>
          <a:lstStyle/>
          <a:p>
            <a:pPr algn="ctr">
              <a:defRPr/>
            </a:pPr>
            <a:endParaRPr lang="ru-RU" sz="2400" b="1" u="sng" dirty="0">
              <a:solidFill>
                <a:srgbClr val="FFC000"/>
              </a:solidFill>
              <a:effectLst>
                <a:outerShdw blurRad="38100" dist="38100" dir="2700000" algn="tl">
                  <a:srgbClr val="000000">
                    <a:alpha val="43137"/>
                  </a:srgbClr>
                </a:outerShdw>
              </a:effectLst>
              <a:latin typeface="Arial"/>
            </a:endParaRPr>
          </a:p>
          <a:p>
            <a:pPr algn="ctr">
              <a:defRPr/>
            </a:pPr>
            <a:r>
              <a:rPr lang="ru-RU" sz="2400" b="1" u="sng" dirty="0">
                <a:solidFill>
                  <a:srgbClr val="FF8600"/>
                </a:solidFill>
                <a:effectLst>
                  <a:outerShdw blurRad="38100" dist="38100" dir="2700000" algn="tl">
                    <a:srgbClr val="000000">
                      <a:alpha val="43137"/>
                    </a:srgbClr>
                  </a:outerShdw>
                </a:effectLst>
                <a:latin typeface="Arial"/>
              </a:rPr>
              <a:t>Правовая квалификация договора –</a:t>
            </a:r>
          </a:p>
          <a:p>
            <a:pPr>
              <a:defRPr/>
            </a:pPr>
            <a:endParaRPr lang="ru-RU" dirty="0">
              <a:solidFill>
                <a:prstClr val="white"/>
              </a:solidFill>
              <a:effectLst>
                <a:outerShdw blurRad="38100" dist="38100" dir="2700000" algn="tl">
                  <a:srgbClr val="000000">
                    <a:alpha val="43137"/>
                  </a:srgbClr>
                </a:outerShdw>
              </a:effectLst>
              <a:latin typeface="Arial"/>
            </a:endParaRPr>
          </a:p>
          <a:p>
            <a:pPr>
              <a:buFont typeface="Wingdings" pitchFamily="2" charset="2"/>
              <a:buChar char="ü"/>
              <a:defRPr/>
            </a:pPr>
            <a:r>
              <a:rPr lang="ru-RU" dirty="0">
                <a:solidFill>
                  <a:prstClr val="white"/>
                </a:solidFill>
                <a:effectLst>
                  <a:outerShdw blurRad="38100" dist="38100" dir="2700000" algn="tl">
                    <a:srgbClr val="000000">
                      <a:alpha val="43137"/>
                    </a:srgbClr>
                  </a:outerShdw>
                </a:effectLst>
                <a:latin typeface="Arial"/>
              </a:rPr>
              <a:t> </a:t>
            </a:r>
            <a:r>
              <a:rPr lang="ru-RU" sz="2400" dirty="0">
                <a:solidFill>
                  <a:prstClr val="white"/>
                </a:solidFill>
                <a:effectLst>
                  <a:outerShdw blurRad="38100" dist="38100" dir="2700000" algn="tl">
                    <a:srgbClr val="000000">
                      <a:alpha val="43137"/>
                    </a:srgbClr>
                  </a:outerShdw>
                </a:effectLst>
                <a:latin typeface="Arial"/>
              </a:rPr>
              <a:t>отраслевой</a:t>
            </a:r>
          </a:p>
          <a:p>
            <a:pPr marL="266700" indent="-266700">
              <a:buFont typeface="Wingdings" pitchFamily="2" charset="2"/>
              <a:buChar char="ü"/>
              <a:defRPr/>
            </a:pPr>
            <a:r>
              <a:rPr lang="ru-RU" sz="2400" dirty="0" err="1">
                <a:solidFill>
                  <a:prstClr val="white"/>
                </a:solidFill>
                <a:effectLst>
                  <a:outerShdw blurRad="38100" dist="38100" dir="2700000" algn="tl">
                    <a:srgbClr val="000000">
                      <a:alpha val="43137"/>
                    </a:srgbClr>
                  </a:outerShdw>
                </a:effectLst>
                <a:latin typeface="Arial"/>
              </a:rPr>
              <a:t>консенсуальный</a:t>
            </a:r>
            <a:endParaRPr lang="ru-RU" sz="2400" dirty="0">
              <a:solidFill>
                <a:prstClr val="white"/>
              </a:solidFill>
              <a:effectLst>
                <a:outerShdw blurRad="38100" dist="38100" dir="2700000" algn="tl">
                  <a:srgbClr val="000000">
                    <a:alpha val="43137"/>
                  </a:srgbClr>
                </a:outerShdw>
              </a:effectLst>
              <a:latin typeface="Arial"/>
            </a:endParaRPr>
          </a:p>
          <a:p>
            <a:pPr>
              <a:buFont typeface="Wingdings" pitchFamily="2" charset="2"/>
              <a:buChar char="ü"/>
              <a:defRPr/>
            </a:pPr>
            <a:r>
              <a:rPr lang="ru-RU" sz="2400" dirty="0">
                <a:solidFill>
                  <a:prstClr val="white"/>
                </a:solidFill>
                <a:effectLst>
                  <a:outerShdw blurRad="38100" dist="38100" dir="2700000" algn="tl">
                    <a:srgbClr val="000000">
                      <a:alpha val="43137"/>
                    </a:srgbClr>
                  </a:outerShdw>
                </a:effectLst>
                <a:latin typeface="Arial"/>
              </a:rPr>
              <a:t> возмездный, </a:t>
            </a:r>
            <a:r>
              <a:rPr lang="ru-RU" sz="2400" dirty="0" err="1">
                <a:solidFill>
                  <a:prstClr val="white"/>
                </a:solidFill>
                <a:effectLst>
                  <a:outerShdw blurRad="38100" dist="38100" dir="2700000" algn="tl">
                    <a:srgbClr val="000000">
                      <a:alpha val="43137"/>
                    </a:srgbClr>
                  </a:outerShdw>
                </a:effectLst>
                <a:latin typeface="Arial"/>
              </a:rPr>
              <a:t>меновый</a:t>
            </a:r>
            <a:endParaRPr lang="ru-RU" sz="2400" dirty="0">
              <a:solidFill>
                <a:prstClr val="white"/>
              </a:solidFill>
              <a:effectLst>
                <a:outerShdw blurRad="38100" dist="38100" dir="2700000" algn="tl">
                  <a:srgbClr val="000000">
                    <a:alpha val="43137"/>
                  </a:srgbClr>
                </a:outerShdw>
              </a:effectLst>
              <a:latin typeface="Arial"/>
            </a:endParaRPr>
          </a:p>
          <a:p>
            <a:pPr>
              <a:buFont typeface="Wingdings" pitchFamily="2" charset="2"/>
              <a:buChar char="ü"/>
              <a:defRPr/>
            </a:pPr>
            <a:r>
              <a:rPr lang="ru-RU" sz="2400" dirty="0">
                <a:solidFill>
                  <a:prstClr val="white"/>
                </a:solidFill>
                <a:effectLst>
                  <a:outerShdw blurRad="38100" dist="38100" dir="2700000" algn="tl">
                    <a:srgbClr val="000000">
                      <a:alpha val="43137"/>
                    </a:srgbClr>
                  </a:outerShdw>
                </a:effectLst>
                <a:latin typeface="Arial"/>
              </a:rPr>
              <a:t> двусторонний</a:t>
            </a:r>
          </a:p>
        </p:txBody>
      </p:sp>
      <p:sp>
        <p:nvSpPr>
          <p:cNvPr id="7" name="TextBox 6"/>
          <p:cNvSpPr txBox="1"/>
          <p:nvPr/>
        </p:nvSpPr>
        <p:spPr>
          <a:xfrm>
            <a:off x="8502879" y="548680"/>
            <a:ext cx="641121" cy="584776"/>
          </a:xfrm>
          <a:prstGeom prst="rect">
            <a:avLst/>
          </a:prstGeom>
          <a:noFill/>
        </p:spPr>
        <p:txBody>
          <a:bodyPr wrap="none" rtlCol="0">
            <a:spAutoFit/>
          </a:bodyPr>
          <a:lstStyle/>
          <a:p>
            <a:r>
              <a:rPr lang="ru-RU" sz="3200" b="1" dirty="0">
                <a:solidFill>
                  <a:srgbClr val="40464F"/>
                </a:solidFill>
              </a:rPr>
              <a:t>79</a:t>
            </a:r>
          </a:p>
        </p:txBody>
      </p:sp>
    </p:spTree>
    <p:extLst>
      <p:ext uri="{BB962C8B-B14F-4D97-AF65-F5344CB8AC3E}">
        <p14:creationId xmlns:p14="http://schemas.microsoft.com/office/powerpoint/2010/main" val="387336201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43608" y="476672"/>
            <a:ext cx="7056438" cy="1908175"/>
          </a:xfrm>
          <a:prstGeom prst="rect">
            <a:avLst/>
          </a:prstGeom>
          <a:solidFill>
            <a:schemeClr val="bg2">
              <a:lumMod val="50000"/>
              <a:lumOff val="50000"/>
            </a:schemeClr>
          </a:solidFill>
          <a:ln w="38100">
            <a:solidFill>
              <a:srgbClr val="C00000"/>
            </a:solidFill>
          </a:ln>
        </p:spPr>
        <p:txBody>
          <a:bodyPr>
            <a:spAutoFit/>
          </a:bodyPr>
          <a:lstStyle/>
          <a:p>
            <a:pPr algn="ctr" defTabSz="1044575">
              <a:tabLst>
                <a:tab pos="7445375" algn="l"/>
              </a:tabLst>
              <a:defRPr/>
            </a:pPr>
            <a:endParaRPr lang="ru-RU" sz="1000" b="1" dirty="0">
              <a:solidFill>
                <a:srgbClr val="C00000"/>
              </a:solidFill>
              <a:latin typeface="Arial"/>
            </a:endParaRPr>
          </a:p>
          <a:p>
            <a:pPr algn="ctr" defTabSz="1044575">
              <a:tabLst>
                <a:tab pos="7445375" algn="l"/>
              </a:tabLst>
              <a:defRPr/>
            </a:pPr>
            <a:r>
              <a:rPr lang="ru-RU" b="1" dirty="0">
                <a:solidFill>
                  <a:srgbClr val="C00000"/>
                </a:solidFill>
                <a:latin typeface="Arial"/>
              </a:rPr>
              <a:t>К договору мены применяются соответственно правила о купле-продаже, </a:t>
            </a:r>
          </a:p>
          <a:p>
            <a:pPr algn="ctr" defTabSz="1044575">
              <a:tabLst>
                <a:tab pos="7445375" algn="l"/>
              </a:tabLst>
              <a:defRPr/>
            </a:pPr>
            <a:r>
              <a:rPr lang="ru-RU" b="1" u="sng" dirty="0">
                <a:solidFill>
                  <a:srgbClr val="C00000"/>
                </a:solidFill>
                <a:latin typeface="Arial"/>
              </a:rPr>
              <a:t>если это не противоречит правилам главы 31 ГК РФ «Договор мены» и существу мены</a:t>
            </a:r>
          </a:p>
          <a:p>
            <a:pPr algn="ctr" defTabSz="1044575">
              <a:tabLst>
                <a:tab pos="7445375" algn="l"/>
              </a:tabLst>
              <a:defRPr/>
            </a:pPr>
            <a:endParaRPr lang="ru-RU" b="1" dirty="0">
              <a:solidFill>
                <a:srgbClr val="C00000"/>
              </a:solidFill>
              <a:latin typeface="Arial"/>
            </a:endParaRPr>
          </a:p>
          <a:p>
            <a:pPr algn="ctr" defTabSz="1044575">
              <a:tabLst>
                <a:tab pos="7445375" algn="l"/>
              </a:tabLst>
              <a:defRPr/>
            </a:pPr>
            <a:r>
              <a:rPr lang="ru-RU" b="1" dirty="0">
                <a:solidFill>
                  <a:srgbClr val="C00000"/>
                </a:solidFill>
                <a:latin typeface="Arial"/>
              </a:rPr>
              <a:t>(ст. 567 ГК РФ)</a:t>
            </a:r>
            <a:endParaRPr lang="ru-RU" dirty="0">
              <a:solidFill>
                <a:prstClr val="white"/>
              </a:solidFill>
              <a:latin typeface="Arial"/>
            </a:endParaRPr>
          </a:p>
        </p:txBody>
      </p:sp>
      <p:sp>
        <p:nvSpPr>
          <p:cNvPr id="4" name="TextBox 3"/>
          <p:cNvSpPr txBox="1"/>
          <p:nvPr/>
        </p:nvSpPr>
        <p:spPr>
          <a:xfrm>
            <a:off x="251520" y="620688"/>
            <a:ext cx="571500" cy="1446212"/>
          </a:xfrm>
          <a:prstGeom prst="rect">
            <a:avLst/>
          </a:prstGeom>
          <a:noFill/>
        </p:spPr>
        <p:txBody>
          <a:bodyPr wrap="none">
            <a:spAutoFit/>
          </a:bodyPr>
          <a:lstStyle/>
          <a:p>
            <a:pPr>
              <a:defRPr/>
            </a:pPr>
            <a:r>
              <a:rPr lang="ru-RU" sz="8800" b="1" dirty="0">
                <a:solidFill>
                  <a:srgbClr val="C00000"/>
                </a:solidFill>
                <a:latin typeface="Arial"/>
              </a:rPr>
              <a:t>!</a:t>
            </a:r>
          </a:p>
        </p:txBody>
      </p:sp>
      <p:sp>
        <p:nvSpPr>
          <p:cNvPr id="5" name="Прямоугольник 4"/>
          <p:cNvSpPr/>
          <p:nvPr/>
        </p:nvSpPr>
        <p:spPr>
          <a:xfrm>
            <a:off x="2484438" y="2708275"/>
            <a:ext cx="4810125" cy="461963"/>
          </a:xfrm>
          <a:prstGeom prst="rect">
            <a:avLst/>
          </a:prstGeom>
        </p:spPr>
        <p:txBody>
          <a:bodyPr wrap="none">
            <a:spAutoFit/>
          </a:bodyPr>
          <a:lstStyle/>
          <a:p>
            <a:pPr>
              <a:defRPr/>
            </a:pPr>
            <a:r>
              <a:rPr lang="ru-RU" sz="2400" b="1" u="sng" dirty="0">
                <a:solidFill>
                  <a:srgbClr val="FF8600"/>
                </a:solidFill>
                <a:latin typeface="Arial"/>
              </a:rPr>
              <a:t>Особенности договора мены</a:t>
            </a:r>
            <a:endParaRPr lang="ru-RU" sz="2400" dirty="0">
              <a:solidFill>
                <a:srgbClr val="FF8600"/>
              </a:solidFill>
              <a:latin typeface="Arial"/>
            </a:endParaRPr>
          </a:p>
        </p:txBody>
      </p:sp>
      <p:sp>
        <p:nvSpPr>
          <p:cNvPr id="6" name="TextBox 5"/>
          <p:cNvSpPr txBox="1"/>
          <p:nvPr/>
        </p:nvSpPr>
        <p:spPr>
          <a:xfrm>
            <a:off x="468313" y="3429000"/>
            <a:ext cx="8280400" cy="2554545"/>
          </a:xfrm>
          <a:prstGeom prst="rect">
            <a:avLst/>
          </a:prstGeom>
          <a:noFill/>
        </p:spPr>
        <p:txBody>
          <a:bodyPr>
            <a:spAutoFit/>
          </a:bodyPr>
          <a:lstStyle/>
          <a:p>
            <a:pPr indent="625475" algn="just">
              <a:defRPr/>
            </a:pPr>
            <a:r>
              <a:rPr lang="ru-RU" sz="2000" dirty="0">
                <a:solidFill>
                  <a:prstClr val="white"/>
                </a:solidFill>
                <a:latin typeface="Arial"/>
              </a:rPr>
              <a:t>1. Если из договора мены не вытекает иное, товары, подлежащие обмену, предполагаются равноценным (ст. 568 ГК РФ)</a:t>
            </a:r>
          </a:p>
          <a:p>
            <a:pPr indent="625475" algn="just">
              <a:defRPr/>
            </a:pPr>
            <a:endParaRPr lang="ru-RU" sz="2000" dirty="0">
              <a:solidFill>
                <a:prstClr val="white"/>
              </a:solidFill>
              <a:latin typeface="Arial"/>
            </a:endParaRPr>
          </a:p>
          <a:p>
            <a:pPr indent="625475" algn="just">
              <a:defRPr/>
            </a:pPr>
            <a:r>
              <a:rPr lang="ru-RU" sz="2000" dirty="0">
                <a:solidFill>
                  <a:prstClr val="white"/>
                </a:solidFill>
                <a:latin typeface="Arial"/>
              </a:rPr>
              <a:t>2. Если законом или договором мены не предусмотрено иное, право собственности на обмениваемые товары переходит к сторонам, выступающим по договору мены в качестве покупателей, одновременно после исполнения обязательств передать соответствующие товары обеими сторонами (ст. 570 ГК РФ)</a:t>
            </a:r>
          </a:p>
        </p:txBody>
      </p:sp>
      <p:sp>
        <p:nvSpPr>
          <p:cNvPr id="2" name="TextBox 1"/>
          <p:cNvSpPr txBox="1"/>
          <p:nvPr/>
        </p:nvSpPr>
        <p:spPr>
          <a:xfrm>
            <a:off x="8502879" y="548680"/>
            <a:ext cx="641121" cy="584776"/>
          </a:xfrm>
          <a:prstGeom prst="rect">
            <a:avLst/>
          </a:prstGeom>
          <a:noFill/>
        </p:spPr>
        <p:txBody>
          <a:bodyPr wrap="none" rtlCol="0">
            <a:spAutoFit/>
          </a:bodyPr>
          <a:lstStyle/>
          <a:p>
            <a:r>
              <a:rPr lang="ru-RU" sz="3200" b="1">
                <a:solidFill>
                  <a:srgbClr val="40464F"/>
                </a:solidFill>
              </a:rPr>
              <a:t>80</a:t>
            </a:r>
            <a:endParaRPr lang="ru-RU" sz="3200" b="1" dirty="0">
              <a:solidFill>
                <a:srgbClr val="40464F"/>
              </a:solidFill>
            </a:endParaRPr>
          </a:p>
        </p:txBody>
      </p:sp>
    </p:spTree>
    <p:extLst>
      <p:ext uri="{BB962C8B-B14F-4D97-AF65-F5344CB8AC3E}">
        <p14:creationId xmlns:p14="http://schemas.microsoft.com/office/powerpoint/2010/main" val="12779979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bwMode="auto">
          <a:xfrm>
            <a:off x="467544" y="548680"/>
            <a:ext cx="7848103" cy="2807593"/>
          </a:xfrm>
          <a:prstGeom prst="rect">
            <a:avLst/>
          </a:prstGeom>
          <a:solidFill>
            <a:schemeClr val="accent1">
              <a:lumMod val="50000"/>
            </a:schemeClr>
          </a:solidFill>
          <a:ln w="38100">
            <a:solidFill>
              <a:srgbClr val="838D9B"/>
            </a:solidFill>
            <a:prstDash val="dash"/>
            <a:miter lim="800000"/>
            <a:headEnd/>
            <a:tailEnd/>
          </a:ln>
          <a:effectLst/>
          <a:scene3d>
            <a:camera prst="orthographicFront"/>
            <a:lightRig rig="threePt" dir="t"/>
          </a:scene3d>
          <a:sp3d>
            <a:bevelT prst="convex"/>
          </a:sp3d>
        </p:spPr>
        <p:txBody>
          <a:bodyPr anchor="ctr"/>
          <a:lstStyle/>
          <a:p>
            <a:pPr algn="ctr" eaLnBrk="0" hangingPunct="0">
              <a:defRPr/>
            </a:pPr>
            <a:r>
              <a:rPr lang="ru-RU" sz="2000" b="1" u="sng" kern="0" dirty="0">
                <a:solidFill>
                  <a:srgbClr val="FF8600"/>
                </a:solidFill>
                <a:effectLst>
                  <a:outerShdw blurRad="38100" dist="38100" dir="2700000" algn="tl">
                    <a:srgbClr val="000000"/>
                  </a:outerShdw>
                </a:effectLst>
                <a:latin typeface="Arial"/>
                <a:ea typeface="+mj-ea"/>
                <a:cs typeface="+mj-cs"/>
              </a:rPr>
              <a:t>Договор дарения </a:t>
            </a:r>
            <a:r>
              <a:rPr lang="ru-RU" sz="2000" b="1" kern="0" dirty="0">
                <a:solidFill>
                  <a:srgbClr val="FF8600"/>
                </a:solidFill>
                <a:effectLst>
                  <a:outerShdw blurRad="38100" dist="38100" dir="2700000" algn="tl">
                    <a:srgbClr val="000000"/>
                  </a:outerShdw>
                </a:effectLst>
                <a:latin typeface="Arial"/>
                <a:ea typeface="+mj-ea"/>
                <a:cs typeface="+mj-cs"/>
              </a:rPr>
              <a:t>– </a:t>
            </a:r>
          </a:p>
          <a:p>
            <a:pPr algn="ctr" eaLnBrk="0" hangingPunct="0">
              <a:defRPr/>
            </a:pPr>
            <a:endParaRPr lang="ru-RU" sz="1000" b="1" kern="0" dirty="0">
              <a:solidFill>
                <a:srgbClr val="FF8600"/>
              </a:solidFill>
              <a:effectLst>
                <a:outerShdw blurRad="38100" dist="38100" dir="2700000" algn="tl">
                  <a:srgbClr val="000000"/>
                </a:outerShdw>
              </a:effectLst>
              <a:latin typeface="Arial"/>
              <a:ea typeface="+mj-ea"/>
              <a:cs typeface="+mj-cs"/>
            </a:endParaRPr>
          </a:p>
          <a:p>
            <a:pPr algn="ctr" eaLnBrk="0" hangingPunct="0">
              <a:defRPr/>
            </a:pPr>
            <a:r>
              <a:rPr lang="ru-RU" sz="2000" b="1" kern="0" dirty="0">
                <a:solidFill>
                  <a:prstClr val="white"/>
                </a:solidFill>
                <a:effectLst>
                  <a:outerShdw blurRad="38100" dist="38100" dir="2700000" algn="tl">
                    <a:srgbClr val="000000"/>
                  </a:outerShdw>
                </a:effectLst>
                <a:latin typeface="Arial"/>
                <a:ea typeface="+mj-ea"/>
                <a:cs typeface="+mj-cs"/>
              </a:rPr>
              <a:t> </a:t>
            </a:r>
            <a:r>
              <a:rPr lang="ru-RU" sz="2000" kern="0" dirty="0">
                <a:solidFill>
                  <a:prstClr val="white"/>
                </a:solidFill>
                <a:effectLst>
                  <a:outerShdw blurRad="38100" dist="38100" dir="2700000" algn="tl">
                    <a:srgbClr val="000000"/>
                  </a:outerShdw>
                </a:effectLst>
                <a:latin typeface="Arial"/>
                <a:ea typeface="+mj-ea"/>
                <a:cs typeface="+mj-cs"/>
              </a:rPr>
              <a:t>договор, по которому одна сторона (даритель) безвозмездно передает или обязуется передать другой стороне (одаряемому) вещь в собственность либо имущественное право (требование) к себе или к третьему лицу либо освобождает или обязуется освободить ее от имущественной обязанности перед собой или перед третьим лицом</a:t>
            </a:r>
          </a:p>
          <a:p>
            <a:pPr algn="ctr" eaLnBrk="0" hangingPunct="0">
              <a:defRPr/>
            </a:pPr>
            <a:r>
              <a:rPr lang="ru-RU" sz="2000" kern="0" dirty="0">
                <a:solidFill>
                  <a:prstClr val="white"/>
                </a:solidFill>
                <a:effectLst>
                  <a:outerShdw blurRad="38100" dist="38100" dir="2700000" algn="tl">
                    <a:srgbClr val="000000"/>
                  </a:outerShdw>
                </a:effectLst>
                <a:latin typeface="Arial"/>
                <a:ea typeface="+mj-ea"/>
                <a:cs typeface="+mj-cs"/>
              </a:rPr>
              <a:t>(ст. 572 ГК РФ)</a:t>
            </a:r>
          </a:p>
        </p:txBody>
      </p:sp>
      <p:sp>
        <p:nvSpPr>
          <p:cNvPr id="4" name="Прямоугольник 3"/>
          <p:cNvSpPr/>
          <p:nvPr/>
        </p:nvSpPr>
        <p:spPr bwMode="auto">
          <a:xfrm>
            <a:off x="467544" y="3573016"/>
            <a:ext cx="7848872" cy="2160241"/>
          </a:xfrm>
          <a:prstGeom prst="rect">
            <a:avLst/>
          </a:prstGeom>
          <a:solidFill>
            <a:schemeClr val="accent1">
              <a:lumMod val="50000"/>
            </a:schemeClr>
          </a:solidFill>
          <a:ln w="38100" cap="flat" cmpd="sng" algn="ctr">
            <a:solidFill>
              <a:srgbClr val="838D9B"/>
            </a:solidFill>
            <a:prstDash val="dash"/>
            <a:round/>
            <a:headEnd type="none" w="med" len="med"/>
            <a:tailEnd type="none" w="med" len="med"/>
          </a:ln>
          <a:effectLst/>
          <a:scene3d>
            <a:camera prst="orthographicFront"/>
            <a:lightRig rig="threePt" dir="t"/>
          </a:scene3d>
          <a:sp3d>
            <a:bevelT prst="convex"/>
          </a:sp3d>
        </p:spPr>
        <p:txBody>
          <a:bodyPr/>
          <a:lstStyle/>
          <a:p>
            <a:pPr algn="ctr">
              <a:defRPr/>
            </a:pPr>
            <a:endParaRPr lang="ru-RU" sz="1000" b="1" u="sng" dirty="0">
              <a:solidFill>
                <a:srgbClr val="FF8600"/>
              </a:solidFill>
              <a:effectLst>
                <a:outerShdw blurRad="38100" dist="38100" dir="2700000" algn="tl">
                  <a:srgbClr val="000000">
                    <a:alpha val="43137"/>
                  </a:srgbClr>
                </a:outerShdw>
              </a:effectLst>
              <a:latin typeface="Arial"/>
            </a:endParaRPr>
          </a:p>
          <a:p>
            <a:pPr algn="ctr">
              <a:defRPr/>
            </a:pPr>
            <a:r>
              <a:rPr lang="ru-RU" sz="2000" b="1" u="sng" dirty="0">
                <a:solidFill>
                  <a:srgbClr val="FF8600"/>
                </a:solidFill>
                <a:effectLst>
                  <a:outerShdw blurRad="38100" dist="38100" dir="2700000" algn="tl">
                    <a:srgbClr val="000000">
                      <a:alpha val="43137"/>
                    </a:srgbClr>
                  </a:outerShdw>
                </a:effectLst>
                <a:latin typeface="Arial"/>
              </a:rPr>
              <a:t>Правовая квалификация договора –</a:t>
            </a:r>
          </a:p>
          <a:p>
            <a:pPr>
              <a:defRPr/>
            </a:pPr>
            <a:endParaRPr lang="ru-RU" sz="1000" dirty="0">
              <a:solidFill>
                <a:srgbClr val="FF8600"/>
              </a:solidFill>
              <a:effectLst>
                <a:outerShdw blurRad="38100" dist="38100" dir="2700000" algn="tl">
                  <a:srgbClr val="000000">
                    <a:alpha val="43137"/>
                  </a:srgbClr>
                </a:outerShdw>
              </a:effectLst>
              <a:latin typeface="Arial"/>
            </a:endParaRPr>
          </a:p>
          <a:p>
            <a:pPr marL="266700" indent="-266700">
              <a:buFont typeface="Wingdings" pitchFamily="2" charset="2"/>
              <a:buChar char="ü"/>
              <a:defRPr/>
            </a:pPr>
            <a:r>
              <a:rPr lang="ru-RU" sz="2000" dirty="0">
                <a:solidFill>
                  <a:prstClr val="white"/>
                </a:solidFill>
                <a:effectLst>
                  <a:outerShdw blurRad="38100" dist="38100" dir="2700000" algn="tl">
                    <a:srgbClr val="000000">
                      <a:alpha val="43137"/>
                    </a:srgbClr>
                  </a:outerShdw>
                </a:effectLst>
                <a:latin typeface="Arial"/>
              </a:rPr>
              <a:t>может быть построен как по модели реального, так и по модели консенсуального договора</a:t>
            </a:r>
          </a:p>
          <a:p>
            <a:pPr>
              <a:buFont typeface="Wingdings" pitchFamily="2" charset="2"/>
              <a:buChar char="ü"/>
              <a:defRPr/>
            </a:pPr>
            <a:r>
              <a:rPr lang="ru-RU" sz="2000" dirty="0">
                <a:solidFill>
                  <a:prstClr val="white"/>
                </a:solidFill>
                <a:effectLst>
                  <a:outerShdw blurRad="38100" dist="38100" dir="2700000" algn="tl">
                    <a:srgbClr val="000000">
                      <a:alpha val="43137"/>
                    </a:srgbClr>
                  </a:outerShdw>
                </a:effectLst>
                <a:latin typeface="Arial"/>
              </a:rPr>
              <a:t> безвозмездный</a:t>
            </a:r>
          </a:p>
          <a:p>
            <a:pPr>
              <a:buFont typeface="Wingdings" pitchFamily="2" charset="2"/>
              <a:buChar char="ü"/>
              <a:defRPr/>
            </a:pPr>
            <a:r>
              <a:rPr lang="ru-RU" sz="2000" dirty="0">
                <a:solidFill>
                  <a:prstClr val="white"/>
                </a:solidFill>
                <a:effectLst>
                  <a:outerShdw blurRad="38100" dist="38100" dir="2700000" algn="tl">
                    <a:srgbClr val="000000">
                      <a:alpha val="43137"/>
                    </a:srgbClr>
                  </a:outerShdw>
                </a:effectLst>
                <a:latin typeface="Arial"/>
              </a:rPr>
              <a:t> односторонний</a:t>
            </a:r>
          </a:p>
          <a:p>
            <a:pPr>
              <a:defRPr/>
            </a:pPr>
            <a:endParaRPr lang="ru-RU" sz="2000" dirty="0">
              <a:solidFill>
                <a:prstClr val="white"/>
              </a:solidFill>
              <a:effectLst>
                <a:outerShdw blurRad="38100" dist="38100" dir="2700000" algn="tl">
                  <a:srgbClr val="000000">
                    <a:alpha val="43137"/>
                  </a:srgbClr>
                </a:outerShdw>
              </a:effectLst>
              <a:latin typeface="Arial"/>
            </a:endParaRPr>
          </a:p>
        </p:txBody>
      </p:sp>
      <p:sp>
        <p:nvSpPr>
          <p:cNvPr id="5" name="TextBox 4"/>
          <p:cNvSpPr txBox="1"/>
          <p:nvPr/>
        </p:nvSpPr>
        <p:spPr>
          <a:xfrm>
            <a:off x="8532440" y="574282"/>
            <a:ext cx="827584" cy="584775"/>
          </a:xfrm>
          <a:prstGeom prst="rect">
            <a:avLst/>
          </a:prstGeom>
          <a:noFill/>
        </p:spPr>
        <p:txBody>
          <a:bodyPr wrap="square" rtlCol="0">
            <a:spAutoFit/>
          </a:bodyPr>
          <a:lstStyle/>
          <a:p>
            <a:r>
              <a:rPr lang="ru-RU" sz="3200" b="1" dirty="0">
                <a:solidFill>
                  <a:srgbClr val="40464F"/>
                </a:solidFill>
              </a:rPr>
              <a:t>82</a:t>
            </a:r>
          </a:p>
        </p:txBody>
      </p:sp>
    </p:spTree>
    <p:extLst>
      <p:ext uri="{BB962C8B-B14F-4D97-AF65-F5344CB8AC3E}">
        <p14:creationId xmlns:p14="http://schemas.microsoft.com/office/powerpoint/2010/main" val="437779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кругленный прямоугольник 7"/>
          <p:cNvSpPr/>
          <p:nvPr/>
        </p:nvSpPr>
        <p:spPr bwMode="auto">
          <a:xfrm>
            <a:off x="214282" y="1649320"/>
            <a:ext cx="3857652" cy="2571768"/>
          </a:xfrm>
          <a:prstGeom prst="roundRect">
            <a:avLst/>
          </a:prstGeom>
          <a:solidFill>
            <a:srgbClr val="40464F"/>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err="1">
                <a:solidFill>
                  <a:srgbClr val="FF8600"/>
                </a:solidFill>
                <a:effectLst>
                  <a:outerShdw blurRad="38100" dist="38100" dir="2700000" algn="tl">
                    <a:srgbClr val="000000">
                      <a:alpha val="43137"/>
                    </a:srgbClr>
                  </a:outerShdw>
                </a:effectLst>
                <a:latin typeface="+mn-lt"/>
              </a:rPr>
              <a:t>Консенсуальные</a:t>
            </a:r>
            <a:r>
              <a:rPr lang="ru-RU" sz="2000" b="1" u="sng" dirty="0">
                <a:solidFill>
                  <a:srgbClr val="FF8600"/>
                </a:solidFill>
                <a:effectLst>
                  <a:outerShdw blurRad="38100" dist="38100" dir="2700000" algn="tl">
                    <a:srgbClr val="000000">
                      <a:alpha val="43137"/>
                    </a:srgbClr>
                  </a:outerShdw>
                </a:effectLst>
                <a:latin typeface="+mn-lt"/>
              </a:rPr>
              <a:t>  договоры </a:t>
            </a:r>
            <a:endParaRPr lang="ru-RU" sz="2000" b="1" dirty="0">
              <a:solidFill>
                <a:srgbClr val="FF8600"/>
              </a:solidFill>
              <a:effectLst>
                <a:outerShdw blurRad="38100" dist="38100" dir="2700000" algn="tl">
                  <a:srgbClr val="000000">
                    <a:alpha val="43137"/>
                  </a:srgbClr>
                </a:outerShdw>
              </a:effectLst>
              <a:latin typeface="+mn-lt"/>
            </a:endParaRPr>
          </a:p>
          <a:p>
            <a:pPr algn="ctr">
              <a:defRPr/>
            </a:pPr>
            <a:r>
              <a:rPr lang="ru-RU" dirty="0">
                <a:effectLst>
                  <a:outerShdw blurRad="38100" dist="38100" dir="2700000" algn="tl">
                    <a:srgbClr val="000000">
                      <a:alpha val="43137"/>
                    </a:srgbClr>
                  </a:outerShdw>
                </a:effectLst>
                <a:latin typeface="+mn-lt"/>
              </a:rPr>
              <a:t>(момент заключения договора определяется моментом достижения соглашения сторон по всем существенным условиям договора</a:t>
            </a:r>
          </a:p>
          <a:p>
            <a:pPr algn="ctr">
              <a:defRPr/>
            </a:pPr>
            <a:r>
              <a:rPr lang="ru-RU" u="sng" dirty="0">
                <a:effectLst>
                  <a:outerShdw blurRad="38100" dist="38100" dir="2700000" algn="tl">
                    <a:srgbClr val="000000">
                      <a:alpha val="43137"/>
                    </a:srgbClr>
                  </a:outerShdw>
                </a:effectLst>
                <a:latin typeface="+mn-lt"/>
              </a:rPr>
              <a:t>(п. 1 ст. </a:t>
            </a:r>
            <a:r>
              <a:rPr lang="ru-RU" u="sng" dirty="0" smtClean="0">
                <a:effectLst>
                  <a:outerShdw blurRad="38100" dist="38100" dir="2700000" algn="tl">
                    <a:srgbClr val="000000">
                      <a:alpha val="43137"/>
                    </a:srgbClr>
                  </a:outerShdw>
                </a:effectLst>
                <a:latin typeface="+mn-lt"/>
              </a:rPr>
              <a:t>541 </a:t>
            </a:r>
            <a:r>
              <a:rPr lang="ru-RU" u="sng" dirty="0">
                <a:effectLst>
                  <a:outerShdw blurRad="38100" dist="38100" dir="2700000" algn="tl">
                    <a:srgbClr val="000000">
                      <a:alpha val="43137"/>
                    </a:srgbClr>
                  </a:outerShdw>
                </a:effectLst>
                <a:latin typeface="+mn-lt"/>
              </a:rPr>
              <a:t>ГК </a:t>
            </a:r>
            <a:r>
              <a:rPr lang="ru-RU" u="sng" dirty="0" smtClean="0">
                <a:effectLst>
                  <a:outerShdw blurRad="38100" dist="38100" dir="2700000" algn="tl">
                    <a:srgbClr val="000000">
                      <a:alpha val="43137"/>
                    </a:srgbClr>
                  </a:outerShdw>
                </a:effectLst>
                <a:latin typeface="+mn-lt"/>
              </a:rPr>
              <a:t>ДНР)</a:t>
            </a:r>
            <a:endParaRPr lang="ru-RU" u="sng" dirty="0">
              <a:effectLst>
                <a:outerShdw blurRad="38100" dist="38100" dir="2700000" algn="tl">
                  <a:srgbClr val="000000">
                    <a:alpha val="43137"/>
                  </a:srgbClr>
                </a:outerShdw>
              </a:effectLst>
              <a:latin typeface="+mn-lt"/>
            </a:endParaRPr>
          </a:p>
        </p:txBody>
      </p:sp>
      <p:sp>
        <p:nvSpPr>
          <p:cNvPr id="10" name="Скругленный прямоугольник 9"/>
          <p:cNvSpPr/>
          <p:nvPr/>
        </p:nvSpPr>
        <p:spPr bwMode="auto">
          <a:xfrm>
            <a:off x="4932040" y="1788206"/>
            <a:ext cx="3857652" cy="1928826"/>
          </a:xfrm>
          <a:prstGeom prst="roundRect">
            <a:avLst/>
          </a:prstGeom>
          <a:solidFill>
            <a:srgbClr val="40464F"/>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solidFill>
                  <a:srgbClr val="FF8600"/>
                </a:solidFill>
                <a:effectLst>
                  <a:outerShdw blurRad="38100" dist="38100" dir="2700000" algn="tl">
                    <a:srgbClr val="000000">
                      <a:alpha val="43137"/>
                    </a:srgbClr>
                  </a:outerShdw>
                </a:effectLst>
                <a:latin typeface="+mn-lt"/>
              </a:rPr>
              <a:t>Реальные  договоры</a:t>
            </a:r>
            <a:endParaRPr lang="ru-RU" sz="2000" b="1" dirty="0">
              <a:solidFill>
                <a:srgbClr val="FF8600"/>
              </a:solidFill>
              <a:effectLst>
                <a:outerShdw blurRad="38100" dist="38100" dir="2700000" algn="tl">
                  <a:srgbClr val="000000">
                    <a:alpha val="43137"/>
                  </a:srgbClr>
                </a:outerShdw>
              </a:effectLst>
              <a:latin typeface="+mn-lt"/>
            </a:endParaRPr>
          </a:p>
          <a:p>
            <a:pPr algn="ctr">
              <a:defRPr/>
            </a:pPr>
            <a:r>
              <a:rPr lang="ru-RU" dirty="0">
                <a:effectLst>
                  <a:outerShdw blurRad="38100" dist="38100" dir="2700000" algn="tl">
                    <a:srgbClr val="000000">
                      <a:alpha val="43137"/>
                    </a:srgbClr>
                  </a:outerShdw>
                </a:effectLst>
                <a:latin typeface="+mn-lt"/>
              </a:rPr>
              <a:t>(момент заключения договора определяется моментом передачи имущества)</a:t>
            </a:r>
          </a:p>
          <a:p>
            <a:pPr algn="ctr">
              <a:defRPr/>
            </a:pPr>
            <a:endParaRPr lang="ru-RU" sz="1600" dirty="0">
              <a:effectLst>
                <a:outerShdw blurRad="38100" dist="38100" dir="2700000" algn="tl">
                  <a:srgbClr val="000000">
                    <a:alpha val="43137"/>
                  </a:srgbClr>
                </a:outerShdw>
              </a:effectLst>
              <a:latin typeface="+mn-lt"/>
            </a:endParaRPr>
          </a:p>
          <a:p>
            <a:pPr algn="ctr">
              <a:defRPr/>
            </a:pPr>
            <a:r>
              <a:rPr lang="ru-RU" u="sng" dirty="0">
                <a:effectLst>
                  <a:outerShdw blurRad="38100" dist="38100" dir="2700000" algn="tl">
                    <a:srgbClr val="000000">
                      <a:alpha val="43137"/>
                    </a:srgbClr>
                  </a:outerShdw>
                </a:effectLst>
                <a:latin typeface="+mn-lt"/>
              </a:rPr>
              <a:t>(п. 2 </a:t>
            </a:r>
            <a:r>
              <a:rPr lang="ru-RU" u="sng" dirty="0" smtClean="0">
                <a:effectLst>
                  <a:outerShdw blurRad="38100" dist="38100" dir="2700000" algn="tl">
                    <a:srgbClr val="000000">
                      <a:alpha val="43137"/>
                    </a:srgbClr>
                  </a:outerShdw>
                </a:effectLst>
                <a:latin typeface="+mn-lt"/>
              </a:rPr>
              <a:t>ст. 541 </a:t>
            </a:r>
            <a:r>
              <a:rPr lang="ru-RU" u="sng" dirty="0">
                <a:effectLst>
                  <a:outerShdw blurRad="38100" dist="38100" dir="2700000" algn="tl">
                    <a:srgbClr val="000000">
                      <a:alpha val="43137"/>
                    </a:srgbClr>
                  </a:outerShdw>
                </a:effectLst>
                <a:latin typeface="+mn-lt"/>
              </a:rPr>
              <a:t>ГК </a:t>
            </a:r>
            <a:r>
              <a:rPr lang="ru-RU" u="sng" dirty="0" smtClean="0">
                <a:effectLst>
                  <a:outerShdw blurRad="38100" dist="38100" dir="2700000" algn="tl">
                    <a:srgbClr val="000000">
                      <a:alpha val="43137"/>
                    </a:srgbClr>
                  </a:outerShdw>
                </a:effectLst>
                <a:latin typeface="+mn-lt"/>
              </a:rPr>
              <a:t>ДНР)</a:t>
            </a:r>
            <a:endParaRPr lang="ru-RU" u="sng" dirty="0">
              <a:effectLst>
                <a:outerShdw blurRad="38100" dist="38100" dir="2700000" algn="tl">
                  <a:srgbClr val="000000">
                    <a:alpha val="43137"/>
                  </a:srgbClr>
                </a:outerShdw>
              </a:effectLst>
              <a:latin typeface="+mn-lt"/>
            </a:endParaRPr>
          </a:p>
        </p:txBody>
      </p:sp>
      <p:sp>
        <p:nvSpPr>
          <p:cNvPr id="19" name="TextBox 18"/>
          <p:cNvSpPr txBox="1"/>
          <p:nvPr/>
        </p:nvSpPr>
        <p:spPr>
          <a:xfrm>
            <a:off x="8676456" y="548680"/>
            <a:ext cx="234547" cy="861774"/>
          </a:xfrm>
          <a:prstGeom prst="rect">
            <a:avLst/>
          </a:prstGeom>
          <a:noFill/>
        </p:spPr>
        <p:txBody>
          <a:bodyPr wrap="none" rtlCol="0">
            <a:spAutoFit/>
          </a:bodyPr>
          <a:lstStyle/>
          <a:p>
            <a:endParaRPr lang="ru-RU" sz="3200" b="1" dirty="0">
              <a:solidFill>
                <a:srgbClr val="40464F"/>
              </a:solidFill>
            </a:endParaRPr>
          </a:p>
          <a:p>
            <a:endParaRPr lang="ru-RU" dirty="0"/>
          </a:p>
        </p:txBody>
      </p:sp>
      <p:sp>
        <p:nvSpPr>
          <p:cNvPr id="17" name="Заголовок 1"/>
          <p:cNvSpPr txBox="1">
            <a:spLocks/>
          </p:cNvSpPr>
          <p:nvPr/>
        </p:nvSpPr>
        <p:spPr>
          <a:xfrm>
            <a:off x="899592" y="188640"/>
            <a:ext cx="7416824" cy="792088"/>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8600"/>
              </a:solidFill>
            </a:endParaRPr>
          </a:p>
          <a:p>
            <a:pPr indent="715963" algn="ctr">
              <a:defRPr/>
            </a:pPr>
            <a:endParaRPr lang="ru-RU" sz="2000" b="1" dirty="0">
              <a:solidFill>
                <a:srgbClr val="FF8600"/>
              </a:solidFill>
              <a:effectLst>
                <a:outerShdw blurRad="50800" dist="38100" dir="2700000" algn="tl" rotWithShape="0">
                  <a:srgbClr val="000000">
                    <a:alpha val="43000"/>
                  </a:srgbClr>
                </a:outerShdw>
              </a:effectLst>
            </a:endParaRPr>
          </a:p>
          <a:p>
            <a:pPr indent="715963" algn="ctr">
              <a:defRPr/>
            </a:pPr>
            <a:r>
              <a:rPr lang="ru-RU" sz="2000" b="1" dirty="0">
                <a:solidFill>
                  <a:srgbClr val="FF8600"/>
                </a:solidFill>
                <a:effectLst>
                  <a:outerShdw blurRad="50800" dist="38100" dir="2700000" algn="tl" rotWithShape="0">
                    <a:srgbClr val="000000">
                      <a:alpha val="43000"/>
                    </a:srgbClr>
                  </a:outerShdw>
                </a:effectLst>
              </a:rPr>
              <a:t>Гражданско-правовые договоры по моменту их возникновения</a:t>
            </a:r>
          </a:p>
          <a:p>
            <a:pPr indent="715963" algn="ctr">
              <a:defRPr/>
            </a:pPr>
            <a:endParaRPr lang="ru-RU" sz="800" b="1" dirty="0">
              <a:solidFill>
                <a:srgbClr val="FF8600"/>
              </a:solidFill>
              <a:effectLst>
                <a:outerShdw blurRad="50800" dist="38100" dir="2700000" algn="tl" rotWithShape="0">
                  <a:srgbClr val="000000">
                    <a:alpha val="43000"/>
                  </a:srgbClr>
                </a:outerShdw>
              </a:effectLst>
            </a:endParaRPr>
          </a:p>
        </p:txBody>
      </p:sp>
      <p:cxnSp>
        <p:nvCxnSpPr>
          <p:cNvPr id="20" name="Прямая соединительная линия 9"/>
          <p:cNvCxnSpPr>
            <a:cxnSpLocks noChangeShapeType="1"/>
          </p:cNvCxnSpPr>
          <p:nvPr/>
        </p:nvCxnSpPr>
        <p:spPr bwMode="auto">
          <a:xfrm>
            <a:off x="3851920" y="1196752"/>
            <a:ext cx="1584325" cy="0"/>
          </a:xfrm>
          <a:prstGeom prst="line">
            <a:avLst/>
          </a:prstGeom>
          <a:noFill/>
          <a:ln w="38100" algn="ctr">
            <a:solidFill>
              <a:srgbClr val="869AA9"/>
            </a:solidFill>
            <a:round/>
            <a:headEnd/>
            <a:tailEnd/>
          </a:ln>
          <a:scene3d>
            <a:camera prst="orthographicFront"/>
            <a:lightRig rig="threePt" dir="t"/>
          </a:scene3d>
          <a:sp3d>
            <a:bevelT prst="convex"/>
          </a:sp3d>
        </p:spPr>
      </p:cxnSp>
      <p:cxnSp>
        <p:nvCxnSpPr>
          <p:cNvPr id="22" name="Прямая со стрелкой 21"/>
          <p:cNvCxnSpPr>
            <a:endCxn id="10" idx="0"/>
          </p:cNvCxnSpPr>
          <p:nvPr/>
        </p:nvCxnSpPr>
        <p:spPr bwMode="auto">
          <a:xfrm>
            <a:off x="4644008" y="1196752"/>
            <a:ext cx="2216858" cy="59145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3" name="Прямая со стрелкой 22"/>
          <p:cNvCxnSpPr>
            <a:endCxn id="8" idx="0"/>
          </p:cNvCxnSpPr>
          <p:nvPr/>
        </p:nvCxnSpPr>
        <p:spPr bwMode="auto">
          <a:xfrm flipH="1">
            <a:off x="2143108" y="1196752"/>
            <a:ext cx="2500900" cy="452568"/>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30" name="Скругленный прямоугольник 29"/>
          <p:cNvSpPr/>
          <p:nvPr/>
        </p:nvSpPr>
        <p:spPr bwMode="auto">
          <a:xfrm>
            <a:off x="611560" y="4509120"/>
            <a:ext cx="7920880" cy="2016224"/>
          </a:xfrm>
          <a:prstGeom prst="roundRect">
            <a:avLst/>
          </a:prstGeom>
          <a:solidFill>
            <a:schemeClr val="accent1">
              <a:lumMod val="50000"/>
            </a:schemeClr>
          </a:solidFill>
          <a:ln w="38100" cap="flat" cmpd="sng" algn="ctr">
            <a:solidFill>
              <a:srgbClr val="869AA9"/>
            </a:solidFill>
            <a:prstDash val="dash"/>
            <a:round/>
            <a:headEnd type="none" w="med" len="med"/>
            <a:tailEnd type="none" w="med" len="med"/>
          </a:ln>
          <a:effectLst/>
          <a:scene3d>
            <a:camera prst="orthographicFront"/>
            <a:lightRig rig="threePt" dir="t"/>
          </a:scene3d>
          <a:sp3d>
            <a:bevelT prst="convex"/>
          </a:sp3d>
        </p:spPr>
        <p:txBody>
          <a:bodyPr/>
          <a:lstStyle/>
          <a:p>
            <a:pPr algn="ctr"/>
            <a:r>
              <a:rPr lang="ru-RU" sz="2000" dirty="0"/>
              <a:t>Статья </a:t>
            </a:r>
            <a:r>
              <a:rPr lang="ru-RU" sz="2000" dirty="0" smtClean="0"/>
              <a:t>541 </a:t>
            </a:r>
            <a:r>
              <a:rPr lang="ru-RU" sz="2000" dirty="0"/>
              <a:t>ГК </a:t>
            </a:r>
            <a:r>
              <a:rPr lang="ru-RU" sz="2000" dirty="0" smtClean="0"/>
              <a:t>ДНР:     </a:t>
            </a:r>
            <a:endParaRPr lang="ru-RU" sz="2000" dirty="0"/>
          </a:p>
          <a:p>
            <a:pPr algn="just"/>
            <a:endParaRPr lang="ru-RU" sz="2000" dirty="0"/>
          </a:p>
          <a:p>
            <a:pPr algn="just"/>
            <a:r>
              <a:rPr lang="ru-RU" dirty="0"/>
              <a:t>    Пункт 3: </a:t>
            </a:r>
            <a:r>
              <a:rPr lang="ru-RU" b="1" dirty="0">
                <a:effectLst>
                  <a:outerShdw blurRad="50800" dist="38100" dir="2700000" algn="tl" rotWithShape="0">
                    <a:srgbClr val="000000">
                      <a:alpha val="43000"/>
                    </a:srgbClr>
                  </a:outerShdw>
                </a:effectLst>
              </a:rPr>
              <a:t>Договор, подлежащий государственной регистрации, считается для третьих лиц заключенным с момента его регистрации, если иное не установлено законом. </a:t>
            </a:r>
          </a:p>
        </p:txBody>
      </p:sp>
      <p:sp>
        <p:nvSpPr>
          <p:cNvPr id="31" name="TextBox 30"/>
          <p:cNvSpPr txBox="1"/>
          <p:nvPr/>
        </p:nvSpPr>
        <p:spPr>
          <a:xfrm>
            <a:off x="8506374" y="548680"/>
            <a:ext cx="526907" cy="584776"/>
          </a:xfrm>
          <a:prstGeom prst="rect">
            <a:avLst/>
          </a:prstGeom>
          <a:noFill/>
        </p:spPr>
        <p:txBody>
          <a:bodyPr wrap="none" rtlCol="0">
            <a:spAutoFit/>
          </a:bodyPr>
          <a:lstStyle/>
          <a:p>
            <a:r>
              <a:rPr lang="ru-RU" sz="3200" b="1" dirty="0">
                <a:solidFill>
                  <a:srgbClr val="40464F"/>
                </a:solidFill>
              </a:rPr>
              <a:t> 8</a:t>
            </a:r>
          </a:p>
        </p:txBody>
      </p:sp>
    </p:spTree>
    <p:extLst>
      <p:ext uri="{BB962C8B-B14F-4D97-AF65-F5344CB8AC3E}">
        <p14:creationId xmlns:p14="http://schemas.microsoft.com/office/powerpoint/2010/main" val="211682152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5"/>
          <p:cNvSpPr>
            <a:spLocks noChangeArrowheads="1"/>
          </p:cNvSpPr>
          <p:nvPr/>
        </p:nvSpPr>
        <p:spPr bwMode="auto">
          <a:xfrm>
            <a:off x="467544" y="1340768"/>
            <a:ext cx="2943225" cy="151216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sz="2000" b="1" u="sng" dirty="0">
                <a:solidFill>
                  <a:srgbClr val="FF8600"/>
                </a:solidFill>
                <a:effectLst>
                  <a:outerShdw blurRad="50800" dist="38100" dir="2700000" algn="tl" rotWithShape="0">
                    <a:srgbClr val="000000">
                      <a:alpha val="43000"/>
                    </a:srgbClr>
                  </a:outerShdw>
                </a:effectLst>
                <a:latin typeface="Arial"/>
              </a:rPr>
              <a:t>Собственно дарение</a:t>
            </a:r>
          </a:p>
          <a:p>
            <a:pPr algn="ctr">
              <a:defRPr/>
            </a:pPr>
            <a:endParaRPr lang="ru-RU" sz="1000" b="1" u="sng" dirty="0">
              <a:solidFill>
                <a:prstClr val="white"/>
              </a:solidFill>
              <a:latin typeface="Arial"/>
            </a:endParaRPr>
          </a:p>
          <a:p>
            <a:pPr algn="ctr">
              <a:buFont typeface="Wingdings" pitchFamily="2" charset="2"/>
              <a:buChar char="ü"/>
              <a:defRPr/>
            </a:pPr>
            <a:r>
              <a:rPr lang="ru-RU" dirty="0">
                <a:solidFill>
                  <a:prstClr val="white"/>
                </a:solidFill>
                <a:latin typeface="Arial"/>
              </a:rPr>
              <a:t>реальный, </a:t>
            </a:r>
          </a:p>
          <a:p>
            <a:pPr algn="ctr">
              <a:buFont typeface="Wingdings" pitchFamily="2" charset="2"/>
              <a:buChar char="ü"/>
              <a:defRPr/>
            </a:pPr>
            <a:r>
              <a:rPr lang="ru-RU" dirty="0">
                <a:solidFill>
                  <a:prstClr val="white"/>
                </a:solidFill>
                <a:latin typeface="Arial"/>
              </a:rPr>
              <a:t>односторонний </a:t>
            </a:r>
          </a:p>
          <a:p>
            <a:pPr algn="ctr">
              <a:buFont typeface="Wingdings" pitchFamily="2" charset="2"/>
              <a:buChar char="ü"/>
              <a:defRPr/>
            </a:pPr>
            <a:r>
              <a:rPr lang="ru-RU" dirty="0">
                <a:solidFill>
                  <a:prstClr val="white"/>
                </a:solidFill>
                <a:latin typeface="Arial"/>
              </a:rPr>
              <a:t>договор</a:t>
            </a:r>
          </a:p>
        </p:txBody>
      </p:sp>
      <p:sp>
        <p:nvSpPr>
          <p:cNvPr id="6" name="AutoShape 5"/>
          <p:cNvSpPr>
            <a:spLocks noChangeArrowheads="1"/>
          </p:cNvSpPr>
          <p:nvPr/>
        </p:nvSpPr>
        <p:spPr bwMode="auto">
          <a:xfrm>
            <a:off x="4139952" y="2132856"/>
            <a:ext cx="4826000" cy="331187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endParaRPr lang="ru-RU" sz="2000" b="1" u="sng" dirty="0">
              <a:solidFill>
                <a:prstClr val="white"/>
              </a:solidFill>
              <a:latin typeface="Tahoma" pitchFamily="34" charset="0"/>
            </a:endParaRPr>
          </a:p>
          <a:p>
            <a:pPr algn="ctr">
              <a:defRPr/>
            </a:pPr>
            <a:endParaRPr lang="ru-RU" sz="2000" b="1" u="sng" dirty="0">
              <a:solidFill>
                <a:prstClr val="white"/>
              </a:solidFill>
              <a:latin typeface="Tahoma" pitchFamily="34" charset="0"/>
            </a:endParaRPr>
          </a:p>
          <a:p>
            <a:pPr algn="ctr">
              <a:defRPr/>
            </a:pPr>
            <a:r>
              <a:rPr lang="ru-RU" sz="2000" b="1" u="sng" dirty="0">
                <a:solidFill>
                  <a:srgbClr val="FF8600"/>
                </a:solidFill>
                <a:effectLst>
                  <a:outerShdw blurRad="50800" dist="38100" dir="2700000" algn="tl" rotWithShape="0">
                    <a:srgbClr val="000000">
                      <a:alpha val="43000"/>
                    </a:srgbClr>
                  </a:outerShdw>
                </a:effectLst>
                <a:latin typeface="Arial"/>
              </a:rPr>
              <a:t>Пожертвование</a:t>
            </a:r>
          </a:p>
          <a:p>
            <a:pPr algn="ctr">
              <a:defRPr/>
            </a:pPr>
            <a:endParaRPr lang="ru-RU" sz="1000" b="1" u="sng" dirty="0">
              <a:solidFill>
                <a:prstClr val="white"/>
              </a:solidFill>
              <a:latin typeface="Arial"/>
            </a:endParaRPr>
          </a:p>
          <a:p>
            <a:pPr algn="ctr">
              <a:buFont typeface="Wingdings" pitchFamily="2" charset="2"/>
              <a:buChar char="ü"/>
              <a:defRPr/>
            </a:pPr>
            <a:r>
              <a:rPr lang="ru-RU" dirty="0">
                <a:solidFill>
                  <a:prstClr val="white"/>
                </a:solidFill>
                <a:latin typeface="Arial"/>
              </a:rPr>
              <a:t> дарение в общеполезных целях</a:t>
            </a:r>
          </a:p>
          <a:p>
            <a:pPr algn="ctr">
              <a:buFont typeface="Wingdings" pitchFamily="2" charset="2"/>
              <a:buChar char="ü"/>
              <a:defRPr/>
            </a:pPr>
            <a:r>
              <a:rPr lang="ru-RU" dirty="0">
                <a:solidFill>
                  <a:prstClr val="white"/>
                </a:solidFill>
                <a:latin typeface="Arial"/>
              </a:rPr>
              <a:t> реальный или </a:t>
            </a:r>
            <a:r>
              <a:rPr lang="ru-RU" dirty="0" err="1">
                <a:solidFill>
                  <a:prstClr val="white"/>
                </a:solidFill>
                <a:latin typeface="Arial"/>
              </a:rPr>
              <a:t>консенсуальный</a:t>
            </a:r>
            <a:endParaRPr lang="ru-RU" dirty="0">
              <a:solidFill>
                <a:prstClr val="white"/>
              </a:solidFill>
              <a:latin typeface="Arial"/>
            </a:endParaRPr>
          </a:p>
          <a:p>
            <a:pPr algn="ctr">
              <a:buFont typeface="Wingdings" pitchFamily="2" charset="2"/>
              <a:buChar char="ü"/>
              <a:defRPr/>
            </a:pPr>
            <a:r>
              <a:rPr lang="ru-RU" dirty="0">
                <a:solidFill>
                  <a:prstClr val="white"/>
                </a:solidFill>
                <a:latin typeface="Arial"/>
              </a:rPr>
              <a:t> не может осуществляться путем </a:t>
            </a:r>
          </a:p>
          <a:p>
            <a:pPr algn="ctr">
              <a:defRPr/>
            </a:pPr>
            <a:r>
              <a:rPr lang="ru-RU" dirty="0">
                <a:solidFill>
                  <a:prstClr val="white"/>
                </a:solidFill>
                <a:latin typeface="Arial"/>
              </a:rPr>
              <a:t>освобождения от обязательств</a:t>
            </a:r>
          </a:p>
          <a:p>
            <a:pPr algn="ctr">
              <a:buFont typeface="Wingdings" pitchFamily="2" charset="2"/>
              <a:buChar char="ü"/>
              <a:defRPr/>
            </a:pPr>
            <a:r>
              <a:rPr lang="ru-RU" dirty="0">
                <a:solidFill>
                  <a:prstClr val="white"/>
                </a:solidFill>
                <a:latin typeface="Arial"/>
              </a:rPr>
              <a:t> право дарителя определить целевое </a:t>
            </a:r>
          </a:p>
          <a:p>
            <a:pPr algn="ctr">
              <a:defRPr/>
            </a:pPr>
            <a:r>
              <a:rPr lang="ru-RU" dirty="0">
                <a:solidFill>
                  <a:prstClr val="white"/>
                </a:solidFill>
                <a:latin typeface="Arial"/>
              </a:rPr>
              <a:t>назначение дара</a:t>
            </a:r>
          </a:p>
          <a:p>
            <a:pPr algn="ctr">
              <a:buFont typeface="Wingdings" pitchFamily="2" charset="2"/>
              <a:buChar char="ü"/>
              <a:defRPr/>
            </a:pPr>
            <a:r>
              <a:rPr lang="ru-RU" dirty="0">
                <a:solidFill>
                  <a:prstClr val="white"/>
                </a:solidFill>
                <a:latin typeface="Arial"/>
              </a:rPr>
              <a:t> право контроля за целевым </a:t>
            </a:r>
          </a:p>
          <a:p>
            <a:pPr algn="ctr">
              <a:defRPr/>
            </a:pPr>
            <a:r>
              <a:rPr lang="ru-RU" dirty="0">
                <a:solidFill>
                  <a:prstClr val="white"/>
                </a:solidFill>
                <a:latin typeface="Arial"/>
              </a:rPr>
              <a:t>использованием дара</a:t>
            </a:r>
          </a:p>
          <a:p>
            <a:pPr algn="ctr">
              <a:buFont typeface="Wingdings" pitchFamily="2" charset="2"/>
              <a:buChar char="ü"/>
              <a:defRPr/>
            </a:pPr>
            <a:r>
              <a:rPr lang="ru-RU" dirty="0">
                <a:solidFill>
                  <a:prstClr val="white"/>
                </a:solidFill>
                <a:latin typeface="Arial"/>
              </a:rPr>
              <a:t> ограничение круга субъектов на</a:t>
            </a:r>
          </a:p>
          <a:p>
            <a:pPr algn="ctr">
              <a:defRPr/>
            </a:pPr>
            <a:r>
              <a:rPr lang="ru-RU" dirty="0">
                <a:solidFill>
                  <a:prstClr val="white"/>
                </a:solidFill>
                <a:latin typeface="Arial"/>
              </a:rPr>
              <a:t>стороне одаряемого</a:t>
            </a:r>
          </a:p>
          <a:p>
            <a:pPr algn="ctr">
              <a:defRPr/>
            </a:pPr>
            <a:endParaRPr lang="ru-RU" sz="2000" b="1" u="sng" dirty="0">
              <a:solidFill>
                <a:prstClr val="white"/>
              </a:solidFill>
              <a:latin typeface="Tahoma" pitchFamily="34" charset="0"/>
            </a:endParaRPr>
          </a:p>
          <a:p>
            <a:pPr algn="ctr">
              <a:defRPr/>
            </a:pPr>
            <a:endParaRPr lang="ru-RU" sz="2000" dirty="0">
              <a:solidFill>
                <a:prstClr val="white"/>
              </a:solidFill>
              <a:latin typeface="Tahoma" pitchFamily="34" charset="0"/>
            </a:endParaRPr>
          </a:p>
        </p:txBody>
      </p:sp>
      <p:sp>
        <p:nvSpPr>
          <p:cNvPr id="7" name="AutoShape 5"/>
          <p:cNvSpPr>
            <a:spLocks noChangeArrowheads="1"/>
          </p:cNvSpPr>
          <p:nvPr/>
        </p:nvSpPr>
        <p:spPr bwMode="auto">
          <a:xfrm>
            <a:off x="323528" y="3140968"/>
            <a:ext cx="3384550" cy="2736377"/>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sz="2000" b="1" u="sng" dirty="0">
                <a:solidFill>
                  <a:srgbClr val="FF8600"/>
                </a:solidFill>
                <a:effectLst>
                  <a:outerShdw blurRad="50800" dist="38100" dir="2700000" algn="tl" rotWithShape="0">
                    <a:srgbClr val="000000">
                      <a:alpha val="43000"/>
                    </a:srgbClr>
                  </a:outerShdw>
                </a:effectLst>
                <a:latin typeface="Arial"/>
              </a:rPr>
              <a:t>Обещание дарения</a:t>
            </a:r>
          </a:p>
          <a:p>
            <a:pPr algn="ctr">
              <a:defRPr/>
            </a:pPr>
            <a:endParaRPr lang="ru-RU" sz="1000" b="1" u="sng" dirty="0">
              <a:solidFill>
                <a:prstClr val="white"/>
              </a:solidFill>
              <a:latin typeface="Arial"/>
            </a:endParaRPr>
          </a:p>
          <a:p>
            <a:pPr algn="ctr">
              <a:buFont typeface="Wingdings" pitchFamily="2" charset="2"/>
              <a:buChar char="ü"/>
              <a:defRPr/>
            </a:pPr>
            <a:r>
              <a:rPr lang="ru-RU" dirty="0" err="1">
                <a:solidFill>
                  <a:prstClr val="white"/>
                </a:solidFill>
                <a:latin typeface="Arial"/>
              </a:rPr>
              <a:t>консенсуальный</a:t>
            </a:r>
            <a:r>
              <a:rPr lang="ru-RU" dirty="0">
                <a:solidFill>
                  <a:prstClr val="white"/>
                </a:solidFill>
                <a:latin typeface="Arial"/>
              </a:rPr>
              <a:t>, </a:t>
            </a:r>
          </a:p>
          <a:p>
            <a:pPr algn="ctr">
              <a:defRPr/>
            </a:pPr>
            <a:r>
              <a:rPr lang="ru-RU" dirty="0">
                <a:solidFill>
                  <a:prstClr val="white"/>
                </a:solidFill>
                <a:latin typeface="Arial"/>
              </a:rPr>
              <a:t>односторонний договор</a:t>
            </a:r>
          </a:p>
          <a:p>
            <a:pPr algn="ctr">
              <a:buFont typeface="Wingdings" pitchFamily="2" charset="2"/>
              <a:buChar char="ü"/>
              <a:defRPr/>
            </a:pPr>
            <a:r>
              <a:rPr lang="ru-RU" dirty="0">
                <a:solidFill>
                  <a:prstClr val="white"/>
                </a:solidFill>
                <a:latin typeface="Arial"/>
              </a:rPr>
              <a:t>обязательная письменная </a:t>
            </a:r>
          </a:p>
          <a:p>
            <a:pPr algn="ctr">
              <a:defRPr/>
            </a:pPr>
            <a:r>
              <a:rPr lang="ru-RU" dirty="0">
                <a:solidFill>
                  <a:prstClr val="white"/>
                </a:solidFill>
                <a:latin typeface="Arial"/>
              </a:rPr>
              <a:t>форма</a:t>
            </a:r>
          </a:p>
          <a:p>
            <a:pPr algn="ctr">
              <a:buFont typeface="Wingdings" pitchFamily="2" charset="2"/>
              <a:buChar char="ü"/>
              <a:defRPr/>
            </a:pPr>
            <a:r>
              <a:rPr lang="ru-RU" dirty="0">
                <a:solidFill>
                  <a:prstClr val="white"/>
                </a:solidFill>
                <a:latin typeface="Arial"/>
              </a:rPr>
              <a:t>существенные условия: </a:t>
            </a:r>
          </a:p>
          <a:p>
            <a:pPr algn="ctr">
              <a:defRPr/>
            </a:pPr>
            <a:r>
              <a:rPr lang="ru-RU" dirty="0">
                <a:solidFill>
                  <a:prstClr val="white"/>
                </a:solidFill>
                <a:latin typeface="Arial"/>
              </a:rPr>
              <a:t>указание на одаряемого,</a:t>
            </a:r>
          </a:p>
          <a:p>
            <a:pPr algn="ctr">
              <a:defRPr/>
            </a:pPr>
            <a:r>
              <a:rPr lang="ru-RU" dirty="0">
                <a:solidFill>
                  <a:prstClr val="white"/>
                </a:solidFill>
                <a:latin typeface="Arial"/>
              </a:rPr>
              <a:t>предмет дарения</a:t>
            </a:r>
          </a:p>
          <a:p>
            <a:pPr algn="ctr">
              <a:defRPr/>
            </a:pPr>
            <a:endParaRPr lang="ru-RU" sz="1000" dirty="0">
              <a:solidFill>
                <a:prstClr val="white"/>
              </a:solidFill>
              <a:latin typeface="Tahoma" pitchFamily="34" charset="0"/>
            </a:endParaRPr>
          </a:p>
        </p:txBody>
      </p:sp>
      <p:sp>
        <p:nvSpPr>
          <p:cNvPr id="11" name="Заголовок 1"/>
          <p:cNvSpPr txBox="1">
            <a:spLocks noGrp="1"/>
          </p:cNvSpPr>
          <p:nvPr>
            <p:ph type="title"/>
          </p:nvPr>
        </p:nvSpPr>
        <p:spPr>
          <a:xfrm>
            <a:off x="827584" y="381000"/>
            <a:ext cx="7272808" cy="671736"/>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8600"/>
                </a:solidFill>
                <a:effectLst>
                  <a:outerShdw blurRad="50800" dist="38100" dir="2700000" algn="tl" rotWithShape="0">
                    <a:srgbClr val="000000">
                      <a:alpha val="43000"/>
                    </a:srgbClr>
                  </a:outerShdw>
                </a:effectLst>
              </a:rPr>
              <a:t>Виды договора дарения</a:t>
            </a:r>
            <a:br>
              <a:rPr lang="ru-RU" sz="2200" b="1" dirty="0">
                <a:solidFill>
                  <a:srgbClr val="FF8600"/>
                </a:solidFill>
                <a:effectLst>
                  <a:outerShdw blurRad="50800" dist="38100" dir="2700000" algn="tl" rotWithShape="0">
                    <a:srgbClr val="000000">
                      <a:alpha val="43000"/>
                    </a:srgbClr>
                  </a:outerShdw>
                </a:effectLst>
              </a:rPr>
            </a:br>
            <a:endParaRPr lang="ru-RU" sz="1600" b="1" dirty="0">
              <a:solidFill>
                <a:srgbClr val="FF8600"/>
              </a:solidFill>
              <a:effectLst>
                <a:outerShdw blurRad="50800" dist="38100" dir="2700000" algn="tl" rotWithShape="0">
                  <a:srgbClr val="000000">
                    <a:alpha val="43000"/>
                  </a:srgbClr>
                </a:outerShdw>
              </a:effectLst>
            </a:endParaRPr>
          </a:p>
        </p:txBody>
      </p:sp>
      <p:cxnSp>
        <p:nvCxnSpPr>
          <p:cNvPr id="12" name="Прямая со стрелкой 11"/>
          <p:cNvCxnSpPr>
            <a:endCxn id="5" idx="3"/>
          </p:cNvCxnSpPr>
          <p:nvPr/>
        </p:nvCxnSpPr>
        <p:spPr bwMode="auto">
          <a:xfrm flipH="1">
            <a:off x="3410769" y="1196752"/>
            <a:ext cx="1161231" cy="900100"/>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3" name="Прямая со стрелкой 12"/>
          <p:cNvCxnSpPr/>
          <p:nvPr/>
        </p:nvCxnSpPr>
        <p:spPr bwMode="auto">
          <a:xfrm flipH="1">
            <a:off x="3491880" y="1196752"/>
            <a:ext cx="1080120" cy="201622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4" name="Прямая со стрелкой 13"/>
          <p:cNvCxnSpPr>
            <a:endCxn id="6" idx="0"/>
          </p:cNvCxnSpPr>
          <p:nvPr/>
        </p:nvCxnSpPr>
        <p:spPr bwMode="auto">
          <a:xfrm>
            <a:off x="4572000" y="1196752"/>
            <a:ext cx="1980952" cy="936104"/>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5" name="Прямая соединительная линия 11"/>
          <p:cNvCxnSpPr>
            <a:cxnSpLocks noChangeShapeType="1"/>
          </p:cNvCxnSpPr>
          <p:nvPr/>
        </p:nvCxnSpPr>
        <p:spPr bwMode="auto">
          <a:xfrm>
            <a:off x="3635896" y="1196752"/>
            <a:ext cx="1800225" cy="0"/>
          </a:xfrm>
          <a:prstGeom prst="line">
            <a:avLst/>
          </a:prstGeom>
          <a:noFill/>
          <a:ln w="38100" algn="ctr">
            <a:solidFill>
              <a:srgbClr val="869AA9"/>
            </a:solidFill>
            <a:round/>
            <a:headEnd/>
            <a:tailEnd/>
          </a:ln>
          <a:scene3d>
            <a:camera prst="orthographicFront"/>
            <a:lightRig rig="threePt" dir="t"/>
          </a:scene3d>
          <a:sp3d>
            <a:bevelT prst="convex"/>
          </a:sp3d>
        </p:spPr>
      </p:cxnSp>
      <p:sp>
        <p:nvSpPr>
          <p:cNvPr id="16" name="TextBox 15"/>
          <p:cNvSpPr txBox="1"/>
          <p:nvPr/>
        </p:nvSpPr>
        <p:spPr>
          <a:xfrm>
            <a:off x="8460432" y="548680"/>
            <a:ext cx="827584" cy="584775"/>
          </a:xfrm>
          <a:prstGeom prst="rect">
            <a:avLst/>
          </a:prstGeom>
          <a:noFill/>
        </p:spPr>
        <p:txBody>
          <a:bodyPr wrap="square" rtlCol="0">
            <a:spAutoFit/>
          </a:bodyPr>
          <a:lstStyle/>
          <a:p>
            <a:r>
              <a:rPr lang="ru-RU" sz="3200" b="1" dirty="0">
                <a:solidFill>
                  <a:srgbClr val="40464F"/>
                </a:solidFill>
              </a:rPr>
              <a:t> 83</a:t>
            </a:r>
          </a:p>
        </p:txBody>
      </p:sp>
    </p:spTree>
    <p:extLst>
      <p:ext uri="{BB962C8B-B14F-4D97-AF65-F5344CB8AC3E}">
        <p14:creationId xmlns:p14="http://schemas.microsoft.com/office/powerpoint/2010/main" val="425131570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23528" y="1340768"/>
            <a:ext cx="8424862" cy="4801315"/>
          </a:xfrm>
          <a:prstGeom prst="rect">
            <a:avLst/>
          </a:prstGeom>
          <a:solidFill>
            <a:schemeClr val="accent1">
              <a:lumMod val="50000"/>
            </a:schemeClr>
          </a:solidFill>
          <a:ln w="38100" cmpd="sng">
            <a:solidFill>
              <a:srgbClr val="838D9B"/>
            </a:solidFill>
          </a:ln>
          <a:scene3d>
            <a:camera prst="orthographicFront"/>
            <a:lightRig rig="threePt" dir="t"/>
          </a:scene3d>
          <a:sp3d>
            <a:bevelT prst="convex"/>
          </a:sp3d>
        </p:spPr>
        <p:txBody>
          <a:bodyPr>
            <a:spAutoFit/>
          </a:bodyPr>
          <a:lstStyle/>
          <a:p>
            <a:pPr algn="ctr">
              <a:defRPr/>
            </a:pPr>
            <a:endParaRPr lang="ru-RU" dirty="0">
              <a:solidFill>
                <a:prstClr val="white"/>
              </a:solidFill>
              <a:latin typeface="Arial"/>
            </a:endParaRPr>
          </a:p>
          <a:p>
            <a:pPr algn="ctr">
              <a:defRPr/>
            </a:pPr>
            <a:r>
              <a:rPr lang="ru-RU" dirty="0">
                <a:solidFill>
                  <a:prstClr val="white"/>
                </a:solidFill>
                <a:latin typeface="Arial"/>
              </a:rPr>
              <a:t>Статьей 575 ГК РФ запрещается дарение:</a:t>
            </a:r>
          </a:p>
          <a:p>
            <a:pPr algn="ctr">
              <a:defRPr/>
            </a:pPr>
            <a:endParaRPr lang="ru-RU" dirty="0">
              <a:solidFill>
                <a:prstClr val="white"/>
              </a:solidFill>
              <a:latin typeface="Arial"/>
            </a:endParaRPr>
          </a:p>
          <a:p>
            <a:pPr marL="457200" indent="-457200" algn="just">
              <a:buFontTx/>
              <a:buAutoNum type="arabicPeriod"/>
              <a:defRPr/>
            </a:pPr>
            <a:r>
              <a:rPr lang="ru-RU" dirty="0">
                <a:solidFill>
                  <a:prstClr val="white"/>
                </a:solidFill>
                <a:latin typeface="Arial"/>
              </a:rPr>
              <a:t>Законными представителями от имени малолетних и недееспособных граждан</a:t>
            </a:r>
          </a:p>
          <a:p>
            <a:pPr marL="457200" indent="-457200" algn="just">
              <a:buFontTx/>
              <a:buAutoNum type="arabicPeriod"/>
              <a:defRPr/>
            </a:pPr>
            <a:endParaRPr lang="ru-RU" dirty="0">
              <a:solidFill>
                <a:prstClr val="white"/>
              </a:solidFill>
              <a:latin typeface="Arial"/>
            </a:endParaRPr>
          </a:p>
          <a:p>
            <a:pPr marL="457200" indent="-457200" algn="just">
              <a:buFontTx/>
              <a:buAutoNum type="arabicPeriod"/>
              <a:defRPr/>
            </a:pPr>
            <a:r>
              <a:rPr lang="ru-RU" dirty="0">
                <a:solidFill>
                  <a:prstClr val="white"/>
                </a:solidFill>
                <a:latin typeface="Arial"/>
              </a:rPr>
              <a:t>Работникам организаций «социальной направленности» гражданами, находящимися в них на лечении, содержании и т.д., а также родственниками таких граждан</a:t>
            </a:r>
          </a:p>
          <a:p>
            <a:pPr marL="457200" indent="-457200" algn="just">
              <a:buFontTx/>
              <a:buAutoNum type="arabicPeriod"/>
              <a:defRPr/>
            </a:pPr>
            <a:endParaRPr lang="ru-RU" dirty="0">
              <a:solidFill>
                <a:prstClr val="white"/>
              </a:solidFill>
              <a:latin typeface="Arial"/>
            </a:endParaRPr>
          </a:p>
          <a:p>
            <a:pPr marL="457200" indent="-457200" algn="just">
              <a:buFontTx/>
              <a:buAutoNum type="arabicPeriod"/>
              <a:defRPr/>
            </a:pPr>
            <a:r>
              <a:rPr lang="ru-RU" dirty="0">
                <a:solidFill>
                  <a:prstClr val="white"/>
                </a:solidFill>
                <a:latin typeface="Arial"/>
              </a:rPr>
              <a:t>Государственным и муниципальным служащим и лицам, замещающим государственные и муниципальные должности в связи с их должностным положением или исполнением служебных обязанностей (исключая официальные мероприятия)</a:t>
            </a:r>
          </a:p>
          <a:p>
            <a:pPr marL="457200" indent="-457200" algn="just">
              <a:buFontTx/>
              <a:buAutoNum type="arabicPeriod"/>
              <a:defRPr/>
            </a:pPr>
            <a:endParaRPr lang="ru-RU" dirty="0">
              <a:solidFill>
                <a:prstClr val="white"/>
              </a:solidFill>
              <a:latin typeface="Arial"/>
            </a:endParaRPr>
          </a:p>
          <a:p>
            <a:pPr marL="457200" indent="-457200" algn="just">
              <a:buFontTx/>
              <a:buAutoNum type="arabicPeriod"/>
              <a:defRPr/>
            </a:pPr>
            <a:r>
              <a:rPr lang="ru-RU" dirty="0">
                <a:solidFill>
                  <a:prstClr val="white"/>
                </a:solidFill>
                <a:latin typeface="Arial"/>
              </a:rPr>
              <a:t>В отношениях между коммерческими организациями</a:t>
            </a:r>
          </a:p>
          <a:p>
            <a:pPr algn="just">
              <a:defRPr/>
            </a:pPr>
            <a:endParaRPr lang="ru-RU" dirty="0">
              <a:solidFill>
                <a:prstClr val="white"/>
              </a:solidFill>
              <a:latin typeface="Arial"/>
            </a:endParaRPr>
          </a:p>
        </p:txBody>
      </p:sp>
      <p:sp>
        <p:nvSpPr>
          <p:cNvPr id="5" name="Заголовок 1"/>
          <p:cNvSpPr txBox="1">
            <a:spLocks noGrp="1"/>
          </p:cNvSpPr>
          <p:nvPr>
            <p:ph type="title"/>
          </p:nvPr>
        </p:nvSpPr>
        <p:spPr>
          <a:xfrm>
            <a:off x="827584" y="260648"/>
            <a:ext cx="7272808" cy="671736"/>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8600"/>
                </a:solidFill>
                <a:effectLst>
                  <a:outerShdw blurRad="50800" dist="38100" dir="2700000" algn="tl" rotWithShape="0">
                    <a:srgbClr val="000000">
                      <a:alpha val="43000"/>
                    </a:srgbClr>
                  </a:outerShdw>
                </a:effectLst>
              </a:rPr>
              <a:t>Запрещение дарения</a:t>
            </a:r>
            <a:br>
              <a:rPr lang="ru-RU" sz="2200" b="1" dirty="0">
                <a:solidFill>
                  <a:srgbClr val="FF8600"/>
                </a:solidFill>
                <a:effectLst>
                  <a:outerShdw blurRad="50800" dist="38100" dir="2700000" algn="tl" rotWithShape="0">
                    <a:srgbClr val="000000">
                      <a:alpha val="43000"/>
                    </a:srgbClr>
                  </a:outerShdw>
                </a:effectLst>
              </a:rPr>
            </a:br>
            <a:endParaRPr lang="ru-RU" sz="1600" b="1" dirty="0">
              <a:solidFill>
                <a:srgbClr val="FF8600"/>
              </a:solidFill>
              <a:effectLst>
                <a:outerShdw blurRad="50800" dist="38100" dir="2700000" algn="tl" rotWithShape="0">
                  <a:srgbClr val="000000">
                    <a:alpha val="43000"/>
                  </a:srgbClr>
                </a:outerShdw>
              </a:effectLst>
            </a:endParaRPr>
          </a:p>
        </p:txBody>
      </p:sp>
      <p:sp>
        <p:nvSpPr>
          <p:cNvPr id="7" name="TextBox 6"/>
          <p:cNvSpPr txBox="1"/>
          <p:nvPr/>
        </p:nvSpPr>
        <p:spPr>
          <a:xfrm>
            <a:off x="8460432" y="548680"/>
            <a:ext cx="827584" cy="584775"/>
          </a:xfrm>
          <a:prstGeom prst="rect">
            <a:avLst/>
          </a:prstGeom>
          <a:noFill/>
        </p:spPr>
        <p:txBody>
          <a:bodyPr wrap="square" rtlCol="0">
            <a:spAutoFit/>
          </a:bodyPr>
          <a:lstStyle/>
          <a:p>
            <a:r>
              <a:rPr lang="ru-RU" sz="3200" b="1" dirty="0">
                <a:solidFill>
                  <a:srgbClr val="40464F"/>
                </a:solidFill>
              </a:rPr>
              <a:t> 84</a:t>
            </a:r>
          </a:p>
        </p:txBody>
      </p:sp>
    </p:spTree>
    <p:extLst>
      <p:ext uri="{BB962C8B-B14F-4D97-AF65-F5344CB8AC3E}">
        <p14:creationId xmlns:p14="http://schemas.microsoft.com/office/powerpoint/2010/main" val="349938969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3528" y="1556792"/>
            <a:ext cx="8424936" cy="4708982"/>
          </a:xfrm>
          <a:prstGeom prst="rect">
            <a:avLst/>
          </a:prstGeom>
          <a:solidFill>
            <a:schemeClr val="accent1">
              <a:lumMod val="50000"/>
            </a:schemeClr>
          </a:solidFill>
          <a:ln w="38100" cmpd="sng">
            <a:solidFill>
              <a:srgbClr val="838D9B"/>
            </a:solidFill>
          </a:ln>
          <a:scene3d>
            <a:camera prst="orthographicFront"/>
            <a:lightRig rig="threePt" dir="t"/>
          </a:scene3d>
          <a:sp3d>
            <a:bevelT prst="convex"/>
          </a:sp3d>
        </p:spPr>
        <p:txBody>
          <a:bodyPr wrap="square">
            <a:spAutoFit/>
          </a:bodyPr>
          <a:lstStyle/>
          <a:p>
            <a:pPr algn="ctr">
              <a:defRPr/>
            </a:pPr>
            <a:endParaRPr lang="ru-RU" sz="1200" dirty="0">
              <a:solidFill>
                <a:prstClr val="white"/>
              </a:solidFill>
              <a:latin typeface="Arial"/>
            </a:endParaRPr>
          </a:p>
          <a:p>
            <a:pPr algn="ctr">
              <a:defRPr/>
            </a:pPr>
            <a:r>
              <a:rPr lang="ru-RU" dirty="0">
                <a:solidFill>
                  <a:prstClr val="white"/>
                </a:solidFill>
                <a:latin typeface="Arial"/>
              </a:rPr>
              <a:t>Статьей 576 ГК РФ ограничено дарение:</a:t>
            </a:r>
          </a:p>
          <a:p>
            <a:pPr marL="457200" indent="-457200" algn="just">
              <a:buFontTx/>
              <a:buAutoNum type="arabicPeriod"/>
              <a:defRPr/>
            </a:pPr>
            <a:endParaRPr lang="ru-RU" dirty="0">
              <a:solidFill>
                <a:prstClr val="white"/>
              </a:solidFill>
              <a:latin typeface="Arial"/>
            </a:endParaRPr>
          </a:p>
          <a:p>
            <a:pPr marL="457200" indent="-457200" algn="just">
              <a:buFontTx/>
              <a:buAutoNum type="arabicPeriod"/>
              <a:defRPr/>
            </a:pPr>
            <a:r>
              <a:rPr lang="ru-RU" dirty="0">
                <a:solidFill>
                  <a:prstClr val="white"/>
                </a:solidFill>
                <a:latin typeface="Arial"/>
              </a:rPr>
              <a:t>Дарение имущества, принадлежащего на праве хозяйственного ведения или оперативного управления, осуществляется с согласия собственника имущества</a:t>
            </a:r>
          </a:p>
          <a:p>
            <a:pPr marL="457200" indent="-457200" algn="just">
              <a:buFontTx/>
              <a:buAutoNum type="arabicPeriod"/>
              <a:defRPr/>
            </a:pPr>
            <a:endParaRPr lang="ru-RU" dirty="0">
              <a:solidFill>
                <a:prstClr val="white"/>
              </a:solidFill>
              <a:latin typeface="Arial"/>
            </a:endParaRPr>
          </a:p>
          <a:p>
            <a:pPr marL="457200" indent="-457200" algn="just">
              <a:buFontTx/>
              <a:buAutoNum type="arabicPeriod"/>
              <a:defRPr/>
            </a:pPr>
            <a:r>
              <a:rPr lang="ru-RU" dirty="0">
                <a:solidFill>
                  <a:prstClr val="white"/>
                </a:solidFill>
                <a:latin typeface="Arial"/>
              </a:rPr>
              <a:t>Дарение имущества, находящегося в общей совместной собственности, осуществляется с согласия всех участников совместной собственности</a:t>
            </a:r>
          </a:p>
          <a:p>
            <a:pPr marL="457200" indent="-457200" algn="just">
              <a:buFontTx/>
              <a:buAutoNum type="arabicPeriod"/>
              <a:defRPr/>
            </a:pPr>
            <a:endParaRPr lang="ru-RU" dirty="0">
              <a:solidFill>
                <a:prstClr val="white"/>
              </a:solidFill>
              <a:latin typeface="Arial"/>
            </a:endParaRPr>
          </a:p>
          <a:p>
            <a:pPr marL="457200" indent="-457200" algn="just">
              <a:buFontTx/>
              <a:buAutoNum type="arabicPeriod"/>
              <a:defRPr/>
            </a:pPr>
            <a:r>
              <a:rPr lang="ru-RU" dirty="0">
                <a:solidFill>
                  <a:prstClr val="white"/>
                </a:solidFill>
                <a:latin typeface="Arial"/>
              </a:rPr>
              <a:t>Дарение права требования к третьему лицу, а также дарение посредством перевода дарителем на себя долга одаряемого перед третьим лицом осуществляются с соблюдением правил гл. 24 ГК РФ</a:t>
            </a:r>
          </a:p>
          <a:p>
            <a:pPr marL="457200" indent="-457200" algn="just">
              <a:buFontTx/>
              <a:buAutoNum type="arabicPeriod"/>
              <a:defRPr/>
            </a:pPr>
            <a:endParaRPr lang="ru-RU" dirty="0">
              <a:solidFill>
                <a:prstClr val="white"/>
              </a:solidFill>
              <a:latin typeface="Arial"/>
            </a:endParaRPr>
          </a:p>
          <a:p>
            <a:pPr marL="457200" indent="-457200" algn="just">
              <a:buFontTx/>
              <a:buAutoNum type="arabicPeriod"/>
              <a:defRPr/>
            </a:pPr>
            <a:r>
              <a:rPr lang="ru-RU" dirty="0">
                <a:solidFill>
                  <a:prstClr val="white"/>
                </a:solidFill>
                <a:latin typeface="Arial"/>
              </a:rPr>
              <a:t>Доверенность на совершение дарения представителем дарителя должна содержать информацию об одаряемом и предмете дарения.</a:t>
            </a:r>
          </a:p>
          <a:p>
            <a:pPr algn="just">
              <a:defRPr/>
            </a:pPr>
            <a:endParaRPr lang="ru-RU" dirty="0">
              <a:solidFill>
                <a:prstClr val="white"/>
              </a:solidFill>
              <a:latin typeface="Arial"/>
            </a:endParaRPr>
          </a:p>
        </p:txBody>
      </p:sp>
      <p:sp>
        <p:nvSpPr>
          <p:cNvPr id="6" name="Заголовок 1"/>
          <p:cNvSpPr txBox="1">
            <a:spLocks noGrp="1"/>
          </p:cNvSpPr>
          <p:nvPr>
            <p:ph type="title"/>
          </p:nvPr>
        </p:nvSpPr>
        <p:spPr>
          <a:xfrm>
            <a:off x="827584" y="404664"/>
            <a:ext cx="7272808" cy="671736"/>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8600"/>
                </a:solidFill>
                <a:effectLst>
                  <a:outerShdw blurRad="50800" dist="38100" dir="2700000" algn="tl" rotWithShape="0">
                    <a:srgbClr val="000000">
                      <a:alpha val="43000"/>
                    </a:srgbClr>
                  </a:outerShdw>
                </a:effectLst>
              </a:rPr>
              <a:t>Ограничения</a:t>
            </a:r>
            <a:r>
              <a:rPr lang="ru-RU" sz="2200" b="1" dirty="0">
                <a:solidFill>
                  <a:srgbClr val="FF0000"/>
                </a:solidFill>
                <a:effectLst>
                  <a:outerShdw blurRad="50800" dist="38100" dir="2700000" algn="tl" rotWithShape="0">
                    <a:srgbClr val="000000">
                      <a:alpha val="43000"/>
                    </a:srgbClr>
                  </a:outerShdw>
                </a:effectLst>
              </a:rPr>
              <a:t> </a:t>
            </a:r>
            <a:r>
              <a:rPr lang="ru-RU" sz="2200" b="1" dirty="0">
                <a:solidFill>
                  <a:srgbClr val="FF8600"/>
                </a:solidFill>
                <a:effectLst>
                  <a:outerShdw blurRad="50800" dist="38100" dir="2700000" algn="tl" rotWithShape="0">
                    <a:srgbClr val="000000">
                      <a:alpha val="43000"/>
                    </a:srgbClr>
                  </a:outerShdw>
                </a:effectLst>
              </a:rPr>
              <a:t>дарения</a:t>
            </a:r>
            <a:br>
              <a:rPr lang="ru-RU" sz="2200" b="1" dirty="0">
                <a:solidFill>
                  <a:srgbClr val="FF8600"/>
                </a:solidFill>
                <a:effectLst>
                  <a:outerShdw blurRad="50800" dist="38100" dir="2700000" algn="tl" rotWithShape="0">
                    <a:srgbClr val="000000">
                      <a:alpha val="43000"/>
                    </a:srgbClr>
                  </a:outerShdw>
                </a:effectLst>
              </a:rPr>
            </a:br>
            <a:endParaRPr lang="ru-RU" sz="1600" b="1" dirty="0">
              <a:solidFill>
                <a:srgbClr val="FF8600"/>
              </a:solidFill>
              <a:effectLst>
                <a:outerShdw blurRad="50800" dist="38100" dir="2700000" algn="tl" rotWithShape="0">
                  <a:srgbClr val="000000">
                    <a:alpha val="43000"/>
                  </a:srgbClr>
                </a:outerShdw>
              </a:effectLst>
            </a:endParaRPr>
          </a:p>
        </p:txBody>
      </p:sp>
      <p:sp>
        <p:nvSpPr>
          <p:cNvPr id="7" name="TextBox 6"/>
          <p:cNvSpPr txBox="1"/>
          <p:nvPr/>
        </p:nvSpPr>
        <p:spPr>
          <a:xfrm>
            <a:off x="8460432" y="548680"/>
            <a:ext cx="827584" cy="584775"/>
          </a:xfrm>
          <a:prstGeom prst="rect">
            <a:avLst/>
          </a:prstGeom>
          <a:noFill/>
        </p:spPr>
        <p:txBody>
          <a:bodyPr wrap="square" rtlCol="0">
            <a:spAutoFit/>
          </a:bodyPr>
          <a:lstStyle/>
          <a:p>
            <a:r>
              <a:rPr lang="ru-RU" sz="3200" b="1" dirty="0">
                <a:solidFill>
                  <a:srgbClr val="40464F"/>
                </a:solidFill>
              </a:rPr>
              <a:t> 85</a:t>
            </a:r>
          </a:p>
        </p:txBody>
      </p:sp>
    </p:spTree>
    <p:extLst>
      <p:ext uri="{BB962C8B-B14F-4D97-AF65-F5344CB8AC3E}">
        <p14:creationId xmlns:p14="http://schemas.microsoft.com/office/powerpoint/2010/main" val="225970238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5"/>
          <p:cNvSpPr>
            <a:spLocks noChangeArrowheads="1"/>
          </p:cNvSpPr>
          <p:nvPr/>
        </p:nvSpPr>
        <p:spPr bwMode="auto">
          <a:xfrm>
            <a:off x="684213" y="3186113"/>
            <a:ext cx="3382962" cy="261937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sz="2000" b="1" u="sng" dirty="0">
                <a:solidFill>
                  <a:prstClr val="white"/>
                </a:solidFill>
                <a:latin typeface="Arial"/>
              </a:rPr>
              <a:t>От обещания дарения</a:t>
            </a:r>
          </a:p>
          <a:p>
            <a:pPr algn="ctr">
              <a:defRPr/>
            </a:pPr>
            <a:endParaRPr lang="ru-RU" sz="1400" b="1" u="sng" dirty="0">
              <a:solidFill>
                <a:prstClr val="white"/>
              </a:solidFill>
              <a:latin typeface="Arial"/>
            </a:endParaRPr>
          </a:p>
          <a:p>
            <a:pPr algn="ctr">
              <a:defRPr/>
            </a:pPr>
            <a:r>
              <a:rPr lang="ru-RU" dirty="0">
                <a:solidFill>
                  <a:prstClr val="white"/>
                </a:solidFill>
                <a:latin typeface="Arial"/>
              </a:rPr>
              <a:t>Изменение семейного, </a:t>
            </a:r>
          </a:p>
          <a:p>
            <a:pPr algn="ctr">
              <a:defRPr/>
            </a:pPr>
            <a:r>
              <a:rPr lang="ru-RU" dirty="0">
                <a:solidFill>
                  <a:prstClr val="white"/>
                </a:solidFill>
                <a:latin typeface="Arial"/>
              </a:rPr>
              <a:t>имущественного положения, </a:t>
            </a:r>
          </a:p>
          <a:p>
            <a:pPr algn="ctr">
              <a:defRPr/>
            </a:pPr>
            <a:r>
              <a:rPr lang="ru-RU" dirty="0">
                <a:solidFill>
                  <a:prstClr val="white"/>
                </a:solidFill>
                <a:latin typeface="Arial"/>
              </a:rPr>
              <a:t>состояния здоровья</a:t>
            </a:r>
          </a:p>
          <a:p>
            <a:pPr algn="ctr">
              <a:defRPr/>
            </a:pPr>
            <a:endParaRPr lang="ru-RU" dirty="0">
              <a:solidFill>
                <a:prstClr val="white"/>
              </a:solidFill>
              <a:latin typeface="Arial"/>
            </a:endParaRPr>
          </a:p>
          <a:p>
            <a:pPr algn="ctr">
              <a:defRPr/>
            </a:pPr>
            <a:r>
              <a:rPr lang="ru-RU" dirty="0">
                <a:solidFill>
                  <a:prstClr val="white"/>
                </a:solidFill>
                <a:latin typeface="Arial"/>
              </a:rPr>
              <a:t>(дарение ведет к снижению </a:t>
            </a:r>
          </a:p>
          <a:p>
            <a:pPr algn="ctr">
              <a:defRPr/>
            </a:pPr>
            <a:r>
              <a:rPr lang="ru-RU" dirty="0">
                <a:solidFill>
                  <a:prstClr val="white"/>
                </a:solidFill>
                <a:latin typeface="Arial"/>
              </a:rPr>
              <a:t>уровня жизни)</a:t>
            </a:r>
            <a:endParaRPr lang="ru-RU" sz="2000" dirty="0">
              <a:solidFill>
                <a:prstClr val="white"/>
              </a:solidFill>
              <a:latin typeface="Arial"/>
            </a:endParaRPr>
          </a:p>
        </p:txBody>
      </p:sp>
      <p:sp>
        <p:nvSpPr>
          <p:cNvPr id="7" name="AutoShape 5"/>
          <p:cNvSpPr>
            <a:spLocks noChangeArrowheads="1"/>
          </p:cNvSpPr>
          <p:nvPr/>
        </p:nvSpPr>
        <p:spPr bwMode="auto">
          <a:xfrm>
            <a:off x="900113" y="1628775"/>
            <a:ext cx="2951162" cy="100806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sz="2000" b="1" u="sng" dirty="0">
                <a:solidFill>
                  <a:srgbClr val="FF8600"/>
                </a:solidFill>
                <a:effectLst>
                  <a:outerShdw blurRad="50800" dist="38100" dir="2700000" algn="tl" rotWithShape="0">
                    <a:srgbClr val="000000">
                      <a:alpha val="43000"/>
                    </a:srgbClr>
                  </a:outerShdw>
                </a:effectLst>
                <a:latin typeface="Arial"/>
              </a:rPr>
              <a:t>Дарителем</a:t>
            </a:r>
            <a:endParaRPr lang="ru-RU" sz="2000" dirty="0">
              <a:solidFill>
                <a:srgbClr val="FF8600"/>
              </a:solidFill>
              <a:effectLst>
                <a:outerShdw blurRad="50800" dist="38100" dir="2700000" algn="tl" rotWithShape="0">
                  <a:srgbClr val="000000">
                    <a:alpha val="43000"/>
                  </a:srgbClr>
                </a:outerShdw>
              </a:effectLst>
              <a:latin typeface="Arial"/>
            </a:endParaRPr>
          </a:p>
        </p:txBody>
      </p:sp>
      <p:sp>
        <p:nvSpPr>
          <p:cNvPr id="8" name="AutoShape 5"/>
          <p:cNvSpPr>
            <a:spLocks noChangeArrowheads="1"/>
          </p:cNvSpPr>
          <p:nvPr/>
        </p:nvSpPr>
        <p:spPr bwMode="auto">
          <a:xfrm>
            <a:off x="5435600" y="1628775"/>
            <a:ext cx="2952750" cy="100806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sz="2000" b="1" u="sng" dirty="0">
                <a:solidFill>
                  <a:srgbClr val="FF8600"/>
                </a:solidFill>
                <a:effectLst>
                  <a:outerShdw blurRad="50800" dist="38100" dir="2700000" algn="tl" rotWithShape="0">
                    <a:srgbClr val="000000">
                      <a:alpha val="43000"/>
                    </a:srgbClr>
                  </a:outerShdw>
                </a:effectLst>
                <a:latin typeface="Arial"/>
              </a:rPr>
              <a:t>Одаряемым</a:t>
            </a:r>
            <a:endParaRPr lang="ru-RU" sz="2000" dirty="0">
              <a:solidFill>
                <a:srgbClr val="FF8600"/>
              </a:solidFill>
              <a:effectLst>
                <a:outerShdw blurRad="50800" dist="38100" dir="2700000" algn="tl" rotWithShape="0">
                  <a:srgbClr val="000000">
                    <a:alpha val="43000"/>
                  </a:srgbClr>
                </a:outerShdw>
              </a:effectLst>
              <a:latin typeface="Arial"/>
            </a:endParaRPr>
          </a:p>
        </p:txBody>
      </p:sp>
      <p:sp>
        <p:nvSpPr>
          <p:cNvPr id="9" name="AutoShape 5"/>
          <p:cNvSpPr>
            <a:spLocks noChangeArrowheads="1"/>
          </p:cNvSpPr>
          <p:nvPr/>
        </p:nvSpPr>
        <p:spPr bwMode="auto">
          <a:xfrm>
            <a:off x="4356100" y="4868863"/>
            <a:ext cx="3529013" cy="136842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sz="2000" b="1" u="sng" dirty="0">
                <a:solidFill>
                  <a:prstClr val="white"/>
                </a:solidFill>
                <a:latin typeface="Arial"/>
              </a:rPr>
              <a:t>От обещания дарения</a:t>
            </a:r>
          </a:p>
          <a:p>
            <a:pPr algn="ctr">
              <a:defRPr/>
            </a:pPr>
            <a:endParaRPr lang="ru-RU" sz="1400" b="1" u="sng" dirty="0">
              <a:solidFill>
                <a:prstClr val="white"/>
              </a:solidFill>
              <a:latin typeface="Arial"/>
            </a:endParaRPr>
          </a:p>
          <a:p>
            <a:pPr algn="ctr">
              <a:defRPr/>
            </a:pPr>
            <a:r>
              <a:rPr lang="ru-RU" dirty="0">
                <a:solidFill>
                  <a:prstClr val="white"/>
                </a:solidFill>
                <a:latin typeface="Arial"/>
              </a:rPr>
              <a:t>по основаниям отмены дарения</a:t>
            </a:r>
            <a:endParaRPr lang="ru-RU" sz="2000" dirty="0">
              <a:solidFill>
                <a:prstClr val="white"/>
              </a:solidFill>
              <a:latin typeface="Arial"/>
            </a:endParaRPr>
          </a:p>
        </p:txBody>
      </p:sp>
      <p:sp>
        <p:nvSpPr>
          <p:cNvPr id="10" name="AutoShape 5"/>
          <p:cNvSpPr>
            <a:spLocks noChangeArrowheads="1"/>
          </p:cNvSpPr>
          <p:nvPr/>
        </p:nvSpPr>
        <p:spPr bwMode="auto">
          <a:xfrm>
            <a:off x="5435600" y="3213100"/>
            <a:ext cx="2952750" cy="1008063"/>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dirty="0">
                <a:solidFill>
                  <a:prstClr val="white"/>
                </a:solidFill>
                <a:latin typeface="Arial"/>
              </a:rPr>
              <a:t>В любое время </a:t>
            </a:r>
          </a:p>
          <a:p>
            <a:pPr algn="ctr">
              <a:defRPr/>
            </a:pPr>
            <a:r>
              <a:rPr lang="ru-RU" dirty="0">
                <a:solidFill>
                  <a:prstClr val="white"/>
                </a:solidFill>
                <a:latin typeface="Arial"/>
              </a:rPr>
              <a:t>до передачи дара</a:t>
            </a:r>
          </a:p>
        </p:txBody>
      </p:sp>
      <p:sp>
        <p:nvSpPr>
          <p:cNvPr id="15" name="Заголовок 1"/>
          <p:cNvSpPr txBox="1">
            <a:spLocks noGrp="1"/>
          </p:cNvSpPr>
          <p:nvPr>
            <p:ph type="title"/>
          </p:nvPr>
        </p:nvSpPr>
        <p:spPr>
          <a:xfrm>
            <a:off x="827584" y="260648"/>
            <a:ext cx="7272808" cy="1008112"/>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8600"/>
                </a:solidFill>
                <a:effectLst>
                  <a:outerShdw blurRad="50800" dist="38100" dir="2700000" algn="tl" rotWithShape="0">
                    <a:srgbClr val="000000">
                      <a:alpha val="43000"/>
                    </a:srgbClr>
                  </a:outerShdw>
                </a:effectLst>
              </a:rPr>
              <a:t>Отказ от исполнения договора дарения </a:t>
            </a:r>
            <a:br>
              <a:rPr lang="ru-RU" sz="2200" b="1" dirty="0">
                <a:solidFill>
                  <a:srgbClr val="FF8600"/>
                </a:solidFill>
                <a:effectLst>
                  <a:outerShdw blurRad="50800" dist="38100" dir="2700000" algn="tl" rotWithShape="0">
                    <a:srgbClr val="000000">
                      <a:alpha val="43000"/>
                    </a:srgbClr>
                  </a:outerShdw>
                </a:effectLst>
              </a:rPr>
            </a:br>
            <a:r>
              <a:rPr lang="ru-RU" sz="2200" b="1" dirty="0">
                <a:solidFill>
                  <a:srgbClr val="FF8600"/>
                </a:solidFill>
                <a:effectLst>
                  <a:outerShdw blurRad="50800" dist="38100" dir="2700000" algn="tl" rotWithShape="0">
                    <a:srgbClr val="000000">
                      <a:alpha val="43000"/>
                    </a:srgbClr>
                  </a:outerShdw>
                </a:effectLst>
              </a:rPr>
              <a:t>(без возмещения убытков) </a:t>
            </a:r>
            <a:br>
              <a:rPr lang="ru-RU" sz="2200" b="1" dirty="0">
                <a:solidFill>
                  <a:srgbClr val="FF8600"/>
                </a:solidFill>
                <a:effectLst>
                  <a:outerShdw blurRad="50800" dist="38100" dir="2700000" algn="tl" rotWithShape="0">
                    <a:srgbClr val="000000">
                      <a:alpha val="43000"/>
                    </a:srgbClr>
                  </a:outerShdw>
                </a:effectLst>
              </a:rPr>
            </a:br>
            <a:endParaRPr lang="ru-RU" sz="1600" b="1" dirty="0">
              <a:solidFill>
                <a:srgbClr val="FF8600"/>
              </a:solidFill>
              <a:effectLst>
                <a:outerShdw blurRad="50800" dist="38100" dir="2700000" algn="tl" rotWithShape="0">
                  <a:srgbClr val="000000">
                    <a:alpha val="43000"/>
                  </a:srgbClr>
                </a:outerShdw>
              </a:effectLst>
            </a:endParaRPr>
          </a:p>
        </p:txBody>
      </p:sp>
      <p:cxnSp>
        <p:nvCxnSpPr>
          <p:cNvPr id="16" name="Прямая со стрелкой 15"/>
          <p:cNvCxnSpPr>
            <a:endCxn id="9" idx="0"/>
          </p:cNvCxnSpPr>
          <p:nvPr/>
        </p:nvCxnSpPr>
        <p:spPr bwMode="auto">
          <a:xfrm>
            <a:off x="3275856" y="2636912"/>
            <a:ext cx="2844751" cy="2231951"/>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8" name="Прямая со стрелкой 17"/>
          <p:cNvCxnSpPr>
            <a:stCxn id="8" idx="2"/>
            <a:endCxn id="10" idx="0"/>
          </p:cNvCxnSpPr>
          <p:nvPr/>
        </p:nvCxnSpPr>
        <p:spPr bwMode="auto">
          <a:xfrm>
            <a:off x="6911975" y="2636838"/>
            <a:ext cx="0" cy="576262"/>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9" name="Прямая со стрелкой 18"/>
          <p:cNvCxnSpPr>
            <a:stCxn id="7" idx="2"/>
            <a:endCxn id="6" idx="0"/>
          </p:cNvCxnSpPr>
          <p:nvPr/>
        </p:nvCxnSpPr>
        <p:spPr bwMode="auto">
          <a:xfrm>
            <a:off x="2375694" y="2636838"/>
            <a:ext cx="0" cy="549275"/>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2" name="TextBox 11"/>
          <p:cNvSpPr txBox="1"/>
          <p:nvPr/>
        </p:nvSpPr>
        <p:spPr>
          <a:xfrm>
            <a:off x="8396828" y="548680"/>
            <a:ext cx="827584" cy="584775"/>
          </a:xfrm>
          <a:prstGeom prst="rect">
            <a:avLst/>
          </a:prstGeom>
          <a:noFill/>
        </p:spPr>
        <p:txBody>
          <a:bodyPr wrap="square" rtlCol="0">
            <a:spAutoFit/>
          </a:bodyPr>
          <a:lstStyle/>
          <a:p>
            <a:r>
              <a:rPr lang="ru-RU" sz="3200" b="1" dirty="0">
                <a:solidFill>
                  <a:srgbClr val="40464F"/>
                </a:solidFill>
              </a:rPr>
              <a:t> 86</a:t>
            </a:r>
          </a:p>
        </p:txBody>
      </p:sp>
    </p:spTree>
    <p:extLst>
      <p:ext uri="{BB962C8B-B14F-4D97-AF65-F5344CB8AC3E}">
        <p14:creationId xmlns:p14="http://schemas.microsoft.com/office/powerpoint/2010/main" val="328874474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5"/>
          <p:cNvSpPr>
            <a:spLocks noChangeArrowheads="1"/>
          </p:cNvSpPr>
          <p:nvPr/>
        </p:nvSpPr>
        <p:spPr bwMode="auto">
          <a:xfrm>
            <a:off x="2916238" y="3429000"/>
            <a:ext cx="3527425" cy="863600"/>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sz="2000" b="1" u="sng" dirty="0">
                <a:solidFill>
                  <a:srgbClr val="FF8600"/>
                </a:solidFill>
                <a:effectLst>
                  <a:outerShdw blurRad="50800" dist="38100" dir="2700000" algn="tl" rotWithShape="0">
                    <a:srgbClr val="000000">
                      <a:alpha val="43000"/>
                    </a:srgbClr>
                  </a:outerShdw>
                </a:effectLst>
                <a:latin typeface="Arial"/>
              </a:rPr>
              <a:t>Основания</a:t>
            </a:r>
          </a:p>
          <a:p>
            <a:pPr algn="ctr">
              <a:defRPr/>
            </a:pPr>
            <a:r>
              <a:rPr lang="ru-RU" sz="2000" dirty="0">
                <a:solidFill>
                  <a:srgbClr val="FF8600"/>
                </a:solidFill>
                <a:effectLst>
                  <a:outerShdw blurRad="50800" dist="38100" dir="2700000" algn="tl" rotWithShape="0">
                    <a:srgbClr val="000000">
                      <a:alpha val="43000"/>
                    </a:srgbClr>
                  </a:outerShdw>
                </a:effectLst>
                <a:latin typeface="Arial"/>
              </a:rPr>
              <a:t>(ст. 578 ГК РФ)</a:t>
            </a:r>
          </a:p>
          <a:p>
            <a:pPr algn="ctr">
              <a:defRPr/>
            </a:pPr>
            <a:endParaRPr lang="ru-RU" sz="1400" b="1" u="sng" dirty="0">
              <a:solidFill>
                <a:prstClr val="white"/>
              </a:solidFill>
              <a:latin typeface="Tahoma" pitchFamily="34" charset="0"/>
            </a:endParaRPr>
          </a:p>
        </p:txBody>
      </p:sp>
      <p:sp>
        <p:nvSpPr>
          <p:cNvPr id="9" name="AutoShape 5"/>
          <p:cNvSpPr>
            <a:spLocks noChangeArrowheads="1"/>
          </p:cNvSpPr>
          <p:nvPr/>
        </p:nvSpPr>
        <p:spPr bwMode="auto">
          <a:xfrm>
            <a:off x="611188" y="4652963"/>
            <a:ext cx="3455987" cy="180022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dirty="0">
                <a:solidFill>
                  <a:prstClr val="white"/>
                </a:solidFill>
                <a:latin typeface="Arial"/>
              </a:rPr>
              <a:t>Даритель пережил одаряемого</a:t>
            </a:r>
          </a:p>
          <a:p>
            <a:pPr algn="ctr">
              <a:defRPr/>
            </a:pPr>
            <a:r>
              <a:rPr lang="ru-RU" dirty="0">
                <a:solidFill>
                  <a:prstClr val="white"/>
                </a:solidFill>
                <a:latin typeface="Arial"/>
              </a:rPr>
              <a:t>(при наличии условия </a:t>
            </a:r>
          </a:p>
          <a:p>
            <a:pPr algn="ctr">
              <a:defRPr/>
            </a:pPr>
            <a:r>
              <a:rPr lang="ru-RU" dirty="0">
                <a:solidFill>
                  <a:prstClr val="white"/>
                </a:solidFill>
                <a:latin typeface="Arial"/>
              </a:rPr>
              <a:t>в договоре)</a:t>
            </a:r>
          </a:p>
        </p:txBody>
      </p:sp>
      <p:sp>
        <p:nvSpPr>
          <p:cNvPr id="10" name="AutoShape 5"/>
          <p:cNvSpPr>
            <a:spLocks noChangeArrowheads="1"/>
          </p:cNvSpPr>
          <p:nvPr/>
        </p:nvSpPr>
        <p:spPr bwMode="auto">
          <a:xfrm>
            <a:off x="5219700" y="1197298"/>
            <a:ext cx="3455988" cy="1871662"/>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dirty="0">
                <a:solidFill>
                  <a:prstClr val="white"/>
                </a:solidFill>
                <a:latin typeface="Arial"/>
              </a:rPr>
              <a:t>Одаряемый создает </a:t>
            </a:r>
          </a:p>
          <a:p>
            <a:pPr algn="ctr">
              <a:defRPr/>
            </a:pPr>
            <a:r>
              <a:rPr lang="ru-RU" dirty="0">
                <a:solidFill>
                  <a:prstClr val="white"/>
                </a:solidFill>
                <a:latin typeface="Arial"/>
              </a:rPr>
              <a:t>угрозу безвозвратной </a:t>
            </a:r>
          </a:p>
          <a:p>
            <a:pPr algn="ctr">
              <a:defRPr/>
            </a:pPr>
            <a:r>
              <a:rPr lang="ru-RU" dirty="0">
                <a:solidFill>
                  <a:prstClr val="white"/>
                </a:solidFill>
                <a:latin typeface="Arial"/>
              </a:rPr>
              <a:t>утраты дара, </a:t>
            </a:r>
          </a:p>
          <a:p>
            <a:pPr algn="ctr">
              <a:defRPr/>
            </a:pPr>
            <a:r>
              <a:rPr lang="ru-RU" dirty="0">
                <a:solidFill>
                  <a:prstClr val="white"/>
                </a:solidFill>
                <a:latin typeface="Arial"/>
              </a:rPr>
              <a:t>представляющего </a:t>
            </a:r>
          </a:p>
          <a:p>
            <a:pPr algn="ctr">
              <a:defRPr/>
            </a:pPr>
            <a:r>
              <a:rPr lang="ru-RU" dirty="0">
                <a:solidFill>
                  <a:prstClr val="white"/>
                </a:solidFill>
                <a:latin typeface="Arial"/>
              </a:rPr>
              <a:t>неимущественную ценность </a:t>
            </a:r>
          </a:p>
          <a:p>
            <a:pPr algn="ctr">
              <a:defRPr/>
            </a:pPr>
            <a:r>
              <a:rPr lang="ru-RU" dirty="0">
                <a:solidFill>
                  <a:prstClr val="white"/>
                </a:solidFill>
                <a:latin typeface="Arial"/>
              </a:rPr>
              <a:t>для дарителя</a:t>
            </a:r>
          </a:p>
        </p:txBody>
      </p:sp>
      <p:sp>
        <p:nvSpPr>
          <p:cNvPr id="11" name="AutoShape 5"/>
          <p:cNvSpPr>
            <a:spLocks noChangeArrowheads="1"/>
          </p:cNvSpPr>
          <p:nvPr/>
        </p:nvSpPr>
        <p:spPr bwMode="auto">
          <a:xfrm>
            <a:off x="5219700" y="4581525"/>
            <a:ext cx="3455988" cy="180022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sz="2000" dirty="0">
                <a:solidFill>
                  <a:prstClr val="white"/>
                </a:solidFill>
                <a:latin typeface="Arial"/>
              </a:rPr>
              <a:t>Дарение совершено в </a:t>
            </a:r>
          </a:p>
          <a:p>
            <a:pPr algn="ctr">
              <a:defRPr/>
            </a:pPr>
            <a:r>
              <a:rPr lang="ru-RU" sz="2000" dirty="0">
                <a:solidFill>
                  <a:prstClr val="white"/>
                </a:solidFill>
                <a:latin typeface="Arial"/>
              </a:rPr>
              <a:t>нарушение </a:t>
            </a:r>
          </a:p>
          <a:p>
            <a:pPr algn="ctr">
              <a:defRPr/>
            </a:pPr>
            <a:r>
              <a:rPr lang="ru-RU" sz="2000" dirty="0">
                <a:solidFill>
                  <a:prstClr val="white"/>
                </a:solidFill>
                <a:latin typeface="Arial"/>
              </a:rPr>
              <a:t>законодательства </a:t>
            </a:r>
          </a:p>
          <a:p>
            <a:pPr algn="ctr">
              <a:defRPr/>
            </a:pPr>
            <a:r>
              <a:rPr lang="ru-RU" sz="2000" dirty="0">
                <a:solidFill>
                  <a:prstClr val="white"/>
                </a:solidFill>
                <a:latin typeface="Arial"/>
              </a:rPr>
              <a:t>о банкротстве</a:t>
            </a:r>
          </a:p>
        </p:txBody>
      </p:sp>
      <p:sp>
        <p:nvSpPr>
          <p:cNvPr id="12" name="AutoShape 5"/>
          <p:cNvSpPr>
            <a:spLocks noChangeArrowheads="1"/>
          </p:cNvSpPr>
          <p:nvPr/>
        </p:nvSpPr>
        <p:spPr bwMode="auto">
          <a:xfrm>
            <a:off x="611188" y="1196975"/>
            <a:ext cx="3455987" cy="1800225"/>
          </a:xfrm>
          <a:prstGeom prst="roundRect">
            <a:avLst>
              <a:gd name="adj" fmla="val 16667"/>
            </a:avLst>
          </a:prstGeom>
          <a:solidFill>
            <a:schemeClr val="accent1">
              <a:lumMod val="50000"/>
            </a:schemeClr>
          </a:solidFill>
          <a:ln w="38100">
            <a:solidFill>
              <a:srgbClr val="838D9B"/>
            </a:solidFill>
            <a:round/>
            <a:headEnd/>
            <a:tailEnd/>
          </a:ln>
          <a:effectLst/>
          <a:scene3d>
            <a:camera prst="orthographicFront"/>
            <a:lightRig rig="threePt" dir="t"/>
          </a:scene3d>
          <a:sp3d>
            <a:bevelT prst="convex"/>
          </a:sp3d>
        </p:spPr>
        <p:txBody>
          <a:bodyPr wrap="none" anchor="ctr"/>
          <a:lstStyle/>
          <a:p>
            <a:pPr algn="ctr">
              <a:defRPr/>
            </a:pPr>
            <a:r>
              <a:rPr lang="ru-RU" dirty="0">
                <a:solidFill>
                  <a:prstClr val="white"/>
                </a:solidFill>
                <a:latin typeface="Arial"/>
              </a:rPr>
              <a:t>Совершение одаряемым </a:t>
            </a:r>
          </a:p>
          <a:p>
            <a:pPr algn="ctr">
              <a:defRPr/>
            </a:pPr>
            <a:r>
              <a:rPr lang="ru-RU" dirty="0">
                <a:solidFill>
                  <a:prstClr val="white"/>
                </a:solidFill>
                <a:latin typeface="Arial"/>
              </a:rPr>
              <a:t>преступления против </a:t>
            </a:r>
          </a:p>
          <a:p>
            <a:pPr algn="ctr">
              <a:defRPr/>
            </a:pPr>
            <a:r>
              <a:rPr lang="ru-RU" dirty="0">
                <a:solidFill>
                  <a:prstClr val="white"/>
                </a:solidFill>
                <a:latin typeface="Arial"/>
              </a:rPr>
              <a:t>личности дарителя или </a:t>
            </a:r>
          </a:p>
          <a:p>
            <a:pPr algn="ctr">
              <a:defRPr/>
            </a:pPr>
            <a:r>
              <a:rPr lang="ru-RU" dirty="0">
                <a:solidFill>
                  <a:prstClr val="white"/>
                </a:solidFill>
                <a:latin typeface="Arial"/>
              </a:rPr>
              <a:t>его родственников</a:t>
            </a:r>
          </a:p>
        </p:txBody>
      </p:sp>
      <p:sp>
        <p:nvSpPr>
          <p:cNvPr id="17" name="Заголовок 1"/>
          <p:cNvSpPr txBox="1">
            <a:spLocks noGrp="1"/>
          </p:cNvSpPr>
          <p:nvPr>
            <p:ph type="title"/>
          </p:nvPr>
        </p:nvSpPr>
        <p:spPr>
          <a:xfrm>
            <a:off x="827584" y="260648"/>
            <a:ext cx="7272808" cy="720080"/>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r>
              <a:rPr lang="ru-RU" sz="2200" b="1" dirty="0">
                <a:solidFill>
                  <a:srgbClr val="FF8600"/>
                </a:solidFill>
                <a:effectLst>
                  <a:outerShdw blurRad="50800" dist="38100" dir="2700000" algn="tl" rotWithShape="0">
                    <a:srgbClr val="000000">
                      <a:alpha val="43000"/>
                    </a:srgbClr>
                  </a:outerShdw>
                </a:effectLst>
              </a:rPr>
              <a:t>Отмена дарения</a:t>
            </a:r>
            <a:br>
              <a:rPr lang="ru-RU" sz="2200" b="1" dirty="0">
                <a:solidFill>
                  <a:srgbClr val="FF8600"/>
                </a:solidFill>
                <a:effectLst>
                  <a:outerShdw blurRad="50800" dist="38100" dir="2700000" algn="tl" rotWithShape="0">
                    <a:srgbClr val="000000">
                      <a:alpha val="43000"/>
                    </a:srgbClr>
                  </a:outerShdw>
                </a:effectLst>
              </a:rPr>
            </a:br>
            <a:endParaRPr lang="ru-RU" sz="1600" b="1" dirty="0">
              <a:solidFill>
                <a:srgbClr val="FF8600"/>
              </a:solidFill>
              <a:effectLst>
                <a:outerShdw blurRad="50800" dist="38100" dir="2700000" algn="tl" rotWithShape="0">
                  <a:srgbClr val="000000">
                    <a:alpha val="43000"/>
                  </a:srgbClr>
                </a:outerShdw>
              </a:effectLst>
            </a:endParaRPr>
          </a:p>
        </p:txBody>
      </p:sp>
      <p:cxnSp>
        <p:nvCxnSpPr>
          <p:cNvPr id="18" name="Прямая со стрелкой 17"/>
          <p:cNvCxnSpPr>
            <a:stCxn id="8" idx="2"/>
            <a:endCxn id="9" idx="0"/>
          </p:cNvCxnSpPr>
          <p:nvPr/>
        </p:nvCxnSpPr>
        <p:spPr bwMode="auto">
          <a:xfrm flipH="1">
            <a:off x="2339182" y="4292600"/>
            <a:ext cx="2340769" cy="360363"/>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19" name="Прямая со стрелкой 18"/>
          <p:cNvCxnSpPr>
            <a:stCxn id="8" idx="2"/>
            <a:endCxn id="11" idx="0"/>
          </p:cNvCxnSpPr>
          <p:nvPr/>
        </p:nvCxnSpPr>
        <p:spPr bwMode="auto">
          <a:xfrm>
            <a:off x="4679951" y="4292600"/>
            <a:ext cx="2267743" cy="288925"/>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0" name="Прямая со стрелкой 19"/>
          <p:cNvCxnSpPr>
            <a:stCxn id="8" idx="0"/>
          </p:cNvCxnSpPr>
          <p:nvPr/>
        </p:nvCxnSpPr>
        <p:spPr bwMode="auto">
          <a:xfrm flipH="1" flipV="1">
            <a:off x="2339752" y="2996952"/>
            <a:ext cx="2340199" cy="432048"/>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21" name="Прямая со стрелкой 20"/>
          <p:cNvCxnSpPr>
            <a:stCxn id="8" idx="0"/>
            <a:endCxn id="10" idx="2"/>
          </p:cNvCxnSpPr>
          <p:nvPr/>
        </p:nvCxnSpPr>
        <p:spPr bwMode="auto">
          <a:xfrm flipV="1">
            <a:off x="4679951" y="3068960"/>
            <a:ext cx="2267743" cy="360040"/>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sp>
        <p:nvSpPr>
          <p:cNvPr id="16" name="TextBox 15"/>
          <p:cNvSpPr txBox="1"/>
          <p:nvPr/>
        </p:nvSpPr>
        <p:spPr>
          <a:xfrm>
            <a:off x="8396828" y="548680"/>
            <a:ext cx="827584" cy="584775"/>
          </a:xfrm>
          <a:prstGeom prst="rect">
            <a:avLst/>
          </a:prstGeom>
          <a:noFill/>
        </p:spPr>
        <p:txBody>
          <a:bodyPr wrap="square" rtlCol="0">
            <a:spAutoFit/>
          </a:bodyPr>
          <a:lstStyle/>
          <a:p>
            <a:r>
              <a:rPr lang="ru-RU" sz="3200" b="1" dirty="0">
                <a:solidFill>
                  <a:srgbClr val="40464F"/>
                </a:solidFill>
              </a:rPr>
              <a:t> 87</a:t>
            </a:r>
          </a:p>
        </p:txBody>
      </p:sp>
    </p:spTree>
    <p:extLst>
      <p:ext uri="{BB962C8B-B14F-4D97-AF65-F5344CB8AC3E}">
        <p14:creationId xmlns:p14="http://schemas.microsoft.com/office/powerpoint/2010/main" val="219361856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95536" y="116632"/>
            <a:ext cx="7879222" cy="4370427"/>
          </a:xfrm>
          <a:prstGeom prst="rect">
            <a:avLst/>
          </a:prstGeom>
        </p:spPr>
        <p:txBody>
          <a:bodyPr wrap="square">
            <a:spAutoFit/>
          </a:bodyPr>
          <a:lstStyle/>
          <a:p>
            <a:pPr algn="ctr" eaLnBrk="0" fontAlgn="base" hangingPunct="0">
              <a:spcBef>
                <a:spcPct val="0"/>
              </a:spcBef>
              <a:spcAft>
                <a:spcPct val="0"/>
              </a:spcAft>
              <a:defRPr/>
            </a:pPr>
            <a:endParaRPr lang="ru-RU" sz="1600" kern="0" dirty="0"/>
          </a:p>
          <a:p>
            <a:pPr algn="ctr" eaLnBrk="0" fontAlgn="base" hangingPunct="0">
              <a:spcBef>
                <a:spcPct val="0"/>
              </a:spcBef>
              <a:spcAft>
                <a:spcPct val="0"/>
              </a:spcAft>
              <a:defRPr/>
            </a:pPr>
            <a:r>
              <a:rPr lang="ru-RU" sz="1600" kern="0" dirty="0"/>
              <a:t>Гражданское право (особенная часть)</a:t>
            </a:r>
          </a:p>
          <a:p>
            <a:pPr algn="ctr" eaLnBrk="0" fontAlgn="base" hangingPunct="0">
              <a:spcBef>
                <a:spcPct val="0"/>
              </a:spcBef>
              <a:spcAft>
                <a:spcPct val="0"/>
              </a:spcAft>
              <a:defRPr/>
            </a:pPr>
            <a:r>
              <a:rPr lang="ru-RU" sz="1600" kern="0" dirty="0"/>
              <a:t>направление подготовки </a:t>
            </a:r>
          </a:p>
          <a:p>
            <a:pPr algn="ctr" eaLnBrk="0" fontAlgn="base" hangingPunct="0">
              <a:spcBef>
                <a:spcPct val="0"/>
              </a:spcBef>
              <a:spcAft>
                <a:spcPct val="0"/>
              </a:spcAft>
              <a:defRPr/>
            </a:pPr>
            <a:r>
              <a:rPr lang="ru-RU" sz="1600" kern="0" dirty="0"/>
              <a:t>«Правовое обеспечение национальной безопасности»</a:t>
            </a:r>
          </a:p>
          <a:p>
            <a:pPr algn="ctr" eaLnBrk="0" fontAlgn="base" hangingPunct="0">
              <a:spcBef>
                <a:spcPct val="0"/>
              </a:spcBef>
              <a:spcAft>
                <a:spcPct val="0"/>
              </a:spcAft>
              <a:defRPr/>
            </a:pPr>
            <a:r>
              <a:rPr lang="ru-RU" sz="1600" kern="0" dirty="0"/>
              <a:t>(уровень </a:t>
            </a:r>
            <a:r>
              <a:rPr lang="ru-RU" sz="1600" kern="0" dirty="0" err="1"/>
              <a:t>специалитета</a:t>
            </a:r>
            <a:r>
              <a:rPr lang="ru-RU" sz="1600" kern="0" dirty="0"/>
              <a:t>)</a:t>
            </a: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Модуль </a:t>
            </a:r>
            <a:r>
              <a:rPr lang="en-US" sz="2400" b="1" kern="0" dirty="0">
                <a:solidFill>
                  <a:srgbClr val="FF8600"/>
                </a:solidFill>
                <a:effectLst>
                  <a:outerShdw blurRad="38100" dist="38100" dir="2700000" algn="tl">
                    <a:srgbClr val="000000"/>
                  </a:outerShdw>
                </a:effectLst>
              </a:rPr>
              <a:t>1</a:t>
            </a:r>
            <a:r>
              <a:rPr lang="ru-RU" sz="2400" b="1" kern="0" dirty="0">
                <a:solidFill>
                  <a:srgbClr val="FF8600"/>
                </a:solidFill>
                <a:effectLst>
                  <a:outerShdw blurRad="38100" dist="38100" dir="2700000" algn="tl">
                    <a:srgbClr val="000000"/>
                  </a:outerShdw>
                </a:effectLst>
              </a:rPr>
              <a:t>. </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Обязательства по передаче имущества в собственность</a:t>
            </a:r>
          </a:p>
          <a:p>
            <a:pPr algn="ctr" eaLnBrk="0" fontAlgn="base" hangingPunct="0">
              <a:spcBef>
                <a:spcPct val="0"/>
              </a:spcBef>
              <a:spcAft>
                <a:spcPct val="0"/>
              </a:spcAft>
              <a:defRPr/>
            </a:pP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Лекция. Тема 3.</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Рента.</a:t>
            </a:r>
            <a:endParaRPr lang="ru-RU" sz="2800" b="1" kern="0" dirty="0">
              <a:solidFill>
                <a:srgbClr val="FF8600"/>
              </a:solidFill>
              <a:effectLst>
                <a:outerShdw blurRad="38100" dist="38100" dir="2700000" algn="tl">
                  <a:srgbClr val="000000"/>
                </a:outerShdw>
              </a:effectLst>
            </a:endParaRPr>
          </a:p>
        </p:txBody>
      </p:sp>
      <p:sp>
        <p:nvSpPr>
          <p:cNvPr id="4" name="TextBox 3"/>
          <p:cNvSpPr txBox="1"/>
          <p:nvPr/>
        </p:nvSpPr>
        <p:spPr>
          <a:xfrm>
            <a:off x="8467640" y="548680"/>
            <a:ext cx="827584" cy="492443"/>
          </a:xfrm>
          <a:prstGeom prst="rect">
            <a:avLst/>
          </a:prstGeom>
          <a:noFill/>
        </p:spPr>
        <p:txBody>
          <a:bodyPr wrap="square" rtlCol="0">
            <a:spAutoFit/>
          </a:bodyPr>
          <a:lstStyle/>
          <a:p>
            <a:pPr algn="ctr" fontAlgn="base">
              <a:spcBef>
                <a:spcPct val="0"/>
              </a:spcBef>
              <a:spcAft>
                <a:spcPct val="0"/>
              </a:spcAft>
            </a:pPr>
            <a:r>
              <a:rPr lang="ru-RU" sz="2600" b="1" dirty="0">
                <a:solidFill>
                  <a:srgbClr val="40464F"/>
                </a:solidFill>
              </a:rPr>
              <a:t>238</a:t>
            </a:r>
          </a:p>
        </p:txBody>
      </p:sp>
      <p:sp>
        <p:nvSpPr>
          <p:cNvPr id="2" name="Прямоугольник 1">
            <a:extLst>
              <a:ext uri="{FF2B5EF4-FFF2-40B4-BE49-F238E27FC236}">
                <a16:creationId xmlns:a16="http://schemas.microsoft.com/office/drawing/2014/main" xmlns="" id="{BAF947E1-F662-2947-B638-E7DE2ED7AE65}"/>
              </a:ext>
            </a:extLst>
          </p:cNvPr>
          <p:cNvSpPr/>
          <p:nvPr/>
        </p:nvSpPr>
        <p:spPr>
          <a:xfrm>
            <a:off x="4132707" y="4984171"/>
            <a:ext cx="4572000" cy="1323439"/>
          </a:xfrm>
          <a:prstGeom prst="rect">
            <a:avLst/>
          </a:prstGeom>
        </p:spPr>
        <p:txBody>
          <a:bodyPr>
            <a:spAutoFit/>
          </a:bodyPr>
          <a:lstStyle/>
          <a:p>
            <a:pPr algn="r">
              <a:defRPr/>
            </a:pPr>
            <a:r>
              <a:rPr lang="ru-RU" sz="1600" b="1" dirty="0">
                <a:effectLst>
                  <a:outerShdw blurRad="38100" dist="38100" dir="2700000" algn="tl">
                    <a:srgbClr val="000000">
                      <a:alpha val="43137"/>
                    </a:srgbClr>
                  </a:outerShdw>
                </a:effectLst>
              </a:rPr>
              <a:t>Козлова Елена Борисовна</a:t>
            </a:r>
            <a:r>
              <a:rPr lang="ru-RU" sz="1600" dirty="0">
                <a:effectLst>
                  <a:outerShdw blurRad="38100" dist="38100" dir="2700000" algn="tl">
                    <a:srgbClr val="000000">
                      <a:alpha val="43137"/>
                    </a:srgbClr>
                  </a:outerShdw>
                </a:effectLst>
              </a:rPr>
              <a:t> </a:t>
            </a:r>
          </a:p>
          <a:p>
            <a:pPr algn="r">
              <a:defRPr/>
            </a:pPr>
            <a:r>
              <a:rPr lang="ru-RU" sz="1600" dirty="0">
                <a:effectLst>
                  <a:outerShdw blurRad="38100" dist="38100" dir="2700000" algn="tl">
                    <a:srgbClr val="000000">
                      <a:alpha val="43137"/>
                    </a:srgbClr>
                  </a:outerShdw>
                </a:effectLst>
              </a:rPr>
              <a:t>профессор кафедры  гражданского и предпринимательского права</a:t>
            </a:r>
          </a:p>
          <a:p>
            <a:pPr algn="r">
              <a:defRPr/>
            </a:pPr>
            <a:r>
              <a:rPr lang="ru-RU" sz="1600" dirty="0">
                <a:effectLst>
                  <a:outerShdw blurRad="38100" dist="38100" dir="2700000" algn="tl">
                    <a:srgbClr val="000000">
                      <a:alpha val="43137"/>
                    </a:srgbClr>
                  </a:outerShdw>
                </a:effectLst>
              </a:rPr>
              <a:t>ВГУЮ (РПА Минюста России),</a:t>
            </a:r>
          </a:p>
          <a:p>
            <a:pPr algn="r">
              <a:defRPr/>
            </a:pPr>
            <a:r>
              <a:rPr lang="ru-RU" sz="1600" dirty="0">
                <a:effectLst>
                  <a:outerShdw blurRad="38100" dist="38100" dir="2700000" algn="tl">
                    <a:srgbClr val="000000">
                      <a:alpha val="43137"/>
                    </a:srgbClr>
                  </a:outerShdw>
                </a:effectLst>
              </a:rPr>
              <a:t>доктор юридических наук, доцент</a:t>
            </a:r>
          </a:p>
        </p:txBody>
      </p:sp>
      <p:sp>
        <p:nvSpPr>
          <p:cNvPr id="3" name="Прямоугольник 2">
            <a:extLst>
              <a:ext uri="{FF2B5EF4-FFF2-40B4-BE49-F238E27FC236}">
                <a16:creationId xmlns:a16="http://schemas.microsoft.com/office/drawing/2014/main" xmlns="" id="{73200973-370E-4D49-826C-79771E85D82B}"/>
              </a:ext>
            </a:extLst>
          </p:cNvPr>
          <p:cNvSpPr/>
          <p:nvPr/>
        </p:nvSpPr>
        <p:spPr>
          <a:xfrm>
            <a:off x="676809" y="6190734"/>
            <a:ext cx="2436564" cy="369332"/>
          </a:xfrm>
          <a:prstGeom prst="rect">
            <a:avLst/>
          </a:prstGeom>
        </p:spPr>
        <p:txBody>
          <a:bodyPr wrap="none">
            <a:spAutoFit/>
          </a:bodyPr>
          <a:lstStyle/>
          <a:p>
            <a:r>
              <a:rPr lang="ru-RU" dirty="0"/>
              <a:t>© Козлова Е.Б., 2019</a:t>
            </a:r>
          </a:p>
        </p:txBody>
      </p:sp>
    </p:spTree>
    <p:extLst>
      <p:ext uri="{BB962C8B-B14F-4D97-AF65-F5344CB8AC3E}">
        <p14:creationId xmlns:p14="http://schemas.microsoft.com/office/powerpoint/2010/main" val="36565481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bwMode="auto">
          <a:xfrm>
            <a:off x="251520" y="332656"/>
            <a:ext cx="7992888" cy="3455988"/>
          </a:xfrm>
          <a:prstGeom prst="rect">
            <a:avLst/>
          </a:prstGeom>
          <a:solidFill>
            <a:schemeClr val="accent1">
              <a:lumMod val="50000"/>
            </a:schemeClr>
          </a:solidFill>
          <a:ln w="38100">
            <a:solidFill>
              <a:srgbClr val="869AA9"/>
            </a:solidFill>
            <a:prstDash val="dash"/>
            <a:miter lim="800000"/>
            <a:headEnd/>
            <a:tailEnd/>
          </a:ln>
          <a:effectLst/>
        </p:spPr>
        <p:txBody>
          <a:bodyPr anchor="ctr"/>
          <a:lstStyle/>
          <a:p>
            <a:pPr algn="ctr" eaLnBrk="0" hangingPunct="0">
              <a:defRPr/>
            </a:pPr>
            <a:endParaRPr lang="ru-RU" sz="2400" b="1" u="sng" kern="0" dirty="0">
              <a:solidFill>
                <a:srgbClr val="FFC000"/>
              </a:solidFill>
              <a:effectLst>
                <a:outerShdw blurRad="38100" dist="38100" dir="2700000" algn="tl">
                  <a:srgbClr val="000000"/>
                </a:outerShdw>
              </a:effectLst>
              <a:latin typeface="Arial"/>
              <a:ea typeface="+mj-ea"/>
              <a:cs typeface="+mj-cs"/>
            </a:endParaRPr>
          </a:p>
          <a:p>
            <a:pPr algn="ctr" eaLnBrk="0" hangingPunct="0">
              <a:defRPr/>
            </a:pPr>
            <a:r>
              <a:rPr lang="ru-RU" sz="2400" b="1" u="sng" kern="0" dirty="0">
                <a:solidFill>
                  <a:srgbClr val="FF8600"/>
                </a:solidFill>
                <a:effectLst>
                  <a:outerShdw blurRad="38100" dist="38100" dir="2700000" algn="tl">
                    <a:srgbClr val="000000"/>
                  </a:outerShdw>
                </a:effectLst>
                <a:latin typeface="Arial"/>
                <a:ea typeface="+mj-ea"/>
                <a:cs typeface="+mj-cs"/>
              </a:rPr>
              <a:t>Договор ренты </a:t>
            </a:r>
            <a:r>
              <a:rPr lang="ru-RU" sz="2400" b="1" kern="0" dirty="0">
                <a:solidFill>
                  <a:srgbClr val="FF8600"/>
                </a:solidFill>
                <a:effectLst>
                  <a:outerShdw blurRad="38100" dist="38100" dir="2700000" algn="tl">
                    <a:srgbClr val="000000"/>
                  </a:outerShdw>
                </a:effectLst>
                <a:latin typeface="Arial"/>
                <a:ea typeface="+mj-ea"/>
                <a:cs typeface="+mj-cs"/>
              </a:rPr>
              <a:t>– </a:t>
            </a:r>
            <a:endParaRPr lang="ru-RU" sz="1400" b="1" kern="0" dirty="0">
              <a:solidFill>
                <a:srgbClr val="FF8600"/>
              </a:solidFill>
              <a:effectLst>
                <a:outerShdw blurRad="38100" dist="38100" dir="2700000" algn="tl">
                  <a:srgbClr val="000000"/>
                </a:outerShdw>
              </a:effectLst>
              <a:latin typeface="Arial"/>
              <a:ea typeface="+mj-ea"/>
              <a:cs typeface="+mj-cs"/>
            </a:endParaRPr>
          </a:p>
          <a:p>
            <a:pPr algn="ctr" eaLnBrk="0" hangingPunct="0">
              <a:defRPr/>
            </a:pPr>
            <a:endParaRPr lang="ru-RU" sz="2400" b="1" kern="0" dirty="0">
              <a:solidFill>
                <a:srgbClr val="FFC000"/>
              </a:solidFill>
              <a:effectLst>
                <a:outerShdw blurRad="38100" dist="38100" dir="2700000" algn="tl">
                  <a:srgbClr val="000000"/>
                </a:outerShdw>
              </a:effectLst>
              <a:latin typeface="Arial"/>
              <a:ea typeface="+mj-ea"/>
              <a:cs typeface="+mj-cs"/>
            </a:endParaRPr>
          </a:p>
          <a:p>
            <a:pPr algn="ctr" eaLnBrk="0" hangingPunct="0">
              <a:defRPr/>
            </a:pPr>
            <a:r>
              <a:rPr lang="ru-RU" sz="2400" b="1" kern="0" dirty="0">
                <a:solidFill>
                  <a:prstClr val="white"/>
                </a:solidFill>
                <a:effectLst>
                  <a:outerShdw blurRad="38100" dist="38100" dir="2700000" algn="tl">
                    <a:srgbClr val="000000"/>
                  </a:outerShdw>
                </a:effectLst>
                <a:latin typeface="Arial"/>
                <a:ea typeface="+mj-ea"/>
                <a:cs typeface="+mj-cs"/>
              </a:rPr>
              <a:t> </a:t>
            </a:r>
            <a:r>
              <a:rPr lang="ru-RU" sz="2200" kern="0" dirty="0">
                <a:solidFill>
                  <a:prstClr val="white"/>
                </a:solidFill>
                <a:effectLst>
                  <a:outerShdw blurRad="38100" dist="38100" dir="2700000" algn="tl">
                    <a:srgbClr val="000000"/>
                  </a:outerShdw>
                </a:effectLst>
                <a:latin typeface="Arial"/>
                <a:ea typeface="+mj-ea"/>
                <a:cs typeface="+mj-cs"/>
              </a:rPr>
              <a:t>договор, по которому одна сторона (получатель ренты) передает другой стороне (плательщику ренты) в собственность имущество, а плательщик ренты обязуется в обмен на полученное имущество периодически выплачивать получателю ренту в виде определенной денежной суммы либо предоставления средств на его содержание в иной форме  (ст. 583 ГК РФ)</a:t>
            </a:r>
          </a:p>
          <a:p>
            <a:pPr algn="ctr" eaLnBrk="0" hangingPunct="0">
              <a:defRPr/>
            </a:pPr>
            <a:endParaRPr lang="ru-RU" sz="2400" kern="0" dirty="0">
              <a:solidFill>
                <a:prstClr val="white"/>
              </a:solidFill>
              <a:effectLst>
                <a:outerShdw blurRad="38100" dist="38100" dir="2700000" algn="tl">
                  <a:srgbClr val="000000"/>
                </a:outerShdw>
              </a:effectLst>
              <a:latin typeface="Arial"/>
              <a:ea typeface="+mj-ea"/>
              <a:cs typeface="+mj-cs"/>
            </a:endParaRPr>
          </a:p>
        </p:txBody>
      </p:sp>
      <p:sp>
        <p:nvSpPr>
          <p:cNvPr id="4" name="Прямоугольник 3"/>
          <p:cNvSpPr/>
          <p:nvPr/>
        </p:nvSpPr>
        <p:spPr bwMode="auto">
          <a:xfrm>
            <a:off x="251521" y="4005064"/>
            <a:ext cx="7992888" cy="2447925"/>
          </a:xfrm>
          <a:prstGeom prst="rect">
            <a:avLst/>
          </a:prstGeom>
          <a:solidFill>
            <a:schemeClr val="accent1">
              <a:lumMod val="50000"/>
            </a:schemeClr>
          </a:solidFill>
          <a:ln w="38100" cap="flat" cmpd="sng" algn="ctr">
            <a:solidFill>
              <a:srgbClr val="869AA9"/>
            </a:solidFill>
            <a:prstDash val="dash"/>
            <a:round/>
            <a:headEnd type="none" w="med" len="med"/>
            <a:tailEnd type="none" w="med" len="med"/>
          </a:ln>
          <a:effectLst/>
        </p:spPr>
        <p:txBody>
          <a:bodyPr/>
          <a:lstStyle/>
          <a:p>
            <a:pPr algn="ctr">
              <a:defRPr/>
            </a:pPr>
            <a:r>
              <a:rPr lang="ru-RU" sz="2400" b="1" u="sng" dirty="0">
                <a:solidFill>
                  <a:srgbClr val="FF8600"/>
                </a:solidFill>
                <a:effectLst>
                  <a:outerShdw blurRad="38100" dist="38100" dir="2700000" algn="tl">
                    <a:srgbClr val="000000">
                      <a:alpha val="43137"/>
                    </a:srgbClr>
                  </a:outerShdw>
                </a:effectLst>
                <a:latin typeface="Arial"/>
              </a:rPr>
              <a:t>Правовая квалификация договора –</a:t>
            </a:r>
          </a:p>
          <a:p>
            <a:pPr>
              <a:defRPr/>
            </a:pPr>
            <a:endParaRPr lang="ru-RU" dirty="0">
              <a:solidFill>
                <a:srgbClr val="FF8600"/>
              </a:solidFill>
              <a:effectLst>
                <a:outerShdw blurRad="38100" dist="38100" dir="2700000" algn="tl">
                  <a:srgbClr val="000000">
                    <a:alpha val="43137"/>
                  </a:srgbClr>
                </a:outerShdw>
              </a:effectLst>
              <a:latin typeface="Arial"/>
            </a:endParaRPr>
          </a:p>
          <a:p>
            <a:pPr>
              <a:buFont typeface="Wingdings" pitchFamily="2" charset="2"/>
              <a:buChar char="ü"/>
              <a:defRPr/>
            </a:pPr>
            <a:r>
              <a:rPr lang="ru-RU" dirty="0">
                <a:solidFill>
                  <a:prstClr val="white"/>
                </a:solidFill>
                <a:effectLst>
                  <a:outerShdw blurRad="38100" dist="38100" dir="2700000" algn="tl">
                    <a:srgbClr val="000000">
                      <a:alpha val="43137"/>
                    </a:srgbClr>
                  </a:outerShdw>
                </a:effectLst>
                <a:latin typeface="Arial"/>
              </a:rPr>
              <a:t> </a:t>
            </a:r>
            <a:r>
              <a:rPr lang="ru-RU" sz="2200" dirty="0">
                <a:solidFill>
                  <a:prstClr val="white"/>
                </a:solidFill>
                <a:effectLst>
                  <a:outerShdw blurRad="38100" dist="38100" dir="2700000" algn="tl">
                    <a:srgbClr val="000000">
                      <a:alpha val="43137"/>
                    </a:srgbClr>
                  </a:outerShdw>
                </a:effectLst>
                <a:latin typeface="Arial"/>
              </a:rPr>
              <a:t>отраслевой</a:t>
            </a:r>
          </a:p>
          <a:p>
            <a:pPr marL="266700" indent="-266700">
              <a:buFont typeface="Wingdings" pitchFamily="2" charset="2"/>
              <a:buChar char="ü"/>
              <a:defRPr/>
            </a:pPr>
            <a:r>
              <a:rPr lang="ru-RU" sz="2200" dirty="0">
                <a:solidFill>
                  <a:prstClr val="white"/>
                </a:solidFill>
                <a:effectLst>
                  <a:outerShdw blurRad="38100" dist="38100" dir="2700000" algn="tl">
                    <a:srgbClr val="000000">
                      <a:alpha val="43137"/>
                    </a:srgbClr>
                  </a:outerShdw>
                </a:effectLst>
                <a:latin typeface="Arial"/>
              </a:rPr>
              <a:t>реальный</a:t>
            </a:r>
          </a:p>
          <a:p>
            <a:pPr>
              <a:buFont typeface="Wingdings" pitchFamily="2" charset="2"/>
              <a:buChar char="ü"/>
              <a:defRPr/>
            </a:pPr>
            <a:r>
              <a:rPr lang="ru-RU" sz="2200" dirty="0">
                <a:solidFill>
                  <a:prstClr val="white"/>
                </a:solidFill>
                <a:effectLst>
                  <a:outerShdw blurRad="38100" dist="38100" dir="2700000" algn="tl">
                    <a:srgbClr val="000000">
                      <a:alpha val="43137"/>
                    </a:srgbClr>
                  </a:outerShdw>
                </a:effectLst>
                <a:latin typeface="Arial"/>
              </a:rPr>
              <a:t> возмездный, рисковый (</a:t>
            </a:r>
            <a:r>
              <a:rPr lang="ru-RU" sz="2200" dirty="0" err="1">
                <a:solidFill>
                  <a:prstClr val="white"/>
                </a:solidFill>
                <a:effectLst>
                  <a:outerShdw blurRad="38100" dist="38100" dir="2700000" algn="tl">
                    <a:srgbClr val="000000">
                      <a:alpha val="43137"/>
                    </a:srgbClr>
                  </a:outerShdw>
                </a:effectLst>
                <a:latin typeface="Arial"/>
              </a:rPr>
              <a:t>алеаторный</a:t>
            </a:r>
            <a:r>
              <a:rPr lang="ru-RU" sz="2200" dirty="0">
                <a:solidFill>
                  <a:prstClr val="white"/>
                </a:solidFill>
                <a:effectLst>
                  <a:outerShdw blurRad="38100" dist="38100" dir="2700000" algn="tl">
                    <a:srgbClr val="000000">
                      <a:alpha val="43137"/>
                    </a:srgbClr>
                  </a:outerShdw>
                </a:effectLst>
                <a:latin typeface="Arial"/>
              </a:rPr>
              <a:t>)</a:t>
            </a:r>
          </a:p>
          <a:p>
            <a:pPr>
              <a:buFont typeface="Wingdings" pitchFamily="2" charset="2"/>
              <a:buChar char="ü"/>
              <a:defRPr/>
            </a:pPr>
            <a:r>
              <a:rPr lang="ru-RU" sz="2200" dirty="0">
                <a:solidFill>
                  <a:prstClr val="white"/>
                </a:solidFill>
                <a:effectLst>
                  <a:outerShdw blurRad="38100" dist="38100" dir="2700000" algn="tl">
                    <a:srgbClr val="000000">
                      <a:alpha val="43137"/>
                    </a:srgbClr>
                  </a:outerShdw>
                </a:effectLst>
                <a:latin typeface="Arial"/>
              </a:rPr>
              <a:t> односторонний</a:t>
            </a:r>
          </a:p>
        </p:txBody>
      </p:sp>
      <p:sp>
        <p:nvSpPr>
          <p:cNvPr id="2" name="TextBox 1"/>
          <p:cNvSpPr txBox="1"/>
          <p:nvPr/>
        </p:nvSpPr>
        <p:spPr>
          <a:xfrm>
            <a:off x="8509675" y="548680"/>
            <a:ext cx="641121" cy="584776"/>
          </a:xfrm>
          <a:prstGeom prst="rect">
            <a:avLst/>
          </a:prstGeom>
          <a:noFill/>
        </p:spPr>
        <p:txBody>
          <a:bodyPr wrap="none" rtlCol="0">
            <a:spAutoFit/>
          </a:bodyPr>
          <a:lstStyle/>
          <a:p>
            <a:r>
              <a:rPr lang="ru-RU" sz="3200" b="1" dirty="0">
                <a:solidFill>
                  <a:srgbClr val="40464F"/>
                </a:solidFill>
              </a:rPr>
              <a:t>89</a:t>
            </a:r>
          </a:p>
        </p:txBody>
      </p:sp>
    </p:spTree>
    <p:extLst>
      <p:ext uri="{BB962C8B-B14F-4D97-AF65-F5344CB8AC3E}">
        <p14:creationId xmlns:p14="http://schemas.microsoft.com/office/powerpoint/2010/main" val="165322636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57200" y="381001"/>
            <a:ext cx="8229600" cy="671736"/>
          </a:xfrm>
        </p:spPr>
        <p:txBody>
          <a:bodyPr/>
          <a:lstStyle/>
          <a:p>
            <a:pPr algn="ctr">
              <a:defRPr/>
            </a:pPr>
            <a:r>
              <a:rPr lang="ru-RU" sz="2800" b="1" u="sng" dirty="0"/>
              <a:t>Виды ренты</a:t>
            </a:r>
            <a:endParaRPr lang="ru-RU" sz="2800" dirty="0"/>
          </a:p>
        </p:txBody>
      </p:sp>
      <p:sp>
        <p:nvSpPr>
          <p:cNvPr id="4" name="Скругленный прямоугольник 3"/>
          <p:cNvSpPr/>
          <p:nvPr/>
        </p:nvSpPr>
        <p:spPr bwMode="auto">
          <a:xfrm>
            <a:off x="684213" y="2205038"/>
            <a:ext cx="3382962" cy="1439862"/>
          </a:xfrm>
          <a:prstGeom prst="roundRect">
            <a:avLst/>
          </a:prstGeom>
          <a:solidFill>
            <a:schemeClr val="accent1">
              <a:lumMod val="50000"/>
            </a:schemeClr>
          </a:solidFill>
          <a:ln w="38100" cap="flat" cmpd="sng" algn="ctr">
            <a:solidFill>
              <a:srgbClr val="869AA9"/>
            </a:solidFill>
            <a:prstDash val="dash"/>
            <a:round/>
            <a:headEnd type="none" w="med" len="med"/>
            <a:tailEnd type="none" w="med" len="med"/>
          </a:ln>
          <a:effectLst/>
        </p:spPr>
        <p:txBody>
          <a:bodyPr/>
          <a:lstStyle/>
          <a:p>
            <a:pPr algn="ctr">
              <a:defRPr/>
            </a:pPr>
            <a:endParaRPr lang="ru-RU" sz="2000" b="1" u="sng" dirty="0">
              <a:solidFill>
                <a:prstClr val="white"/>
              </a:solidFill>
              <a:effectLst>
                <a:outerShdw blurRad="38100" dist="38100" dir="2700000" algn="tl">
                  <a:srgbClr val="000000">
                    <a:alpha val="43137"/>
                  </a:srgbClr>
                </a:outerShdw>
              </a:effectLst>
              <a:latin typeface="Arial"/>
            </a:endParaRPr>
          </a:p>
          <a:p>
            <a:pPr algn="ctr">
              <a:defRPr/>
            </a:pPr>
            <a:r>
              <a:rPr lang="ru-RU" sz="2800" b="1" u="sng" dirty="0">
                <a:solidFill>
                  <a:prstClr val="white"/>
                </a:solidFill>
                <a:effectLst>
                  <a:outerShdw blurRad="38100" dist="38100" dir="2700000" algn="tl">
                    <a:srgbClr val="000000">
                      <a:alpha val="43137"/>
                    </a:srgbClr>
                  </a:outerShdw>
                </a:effectLst>
                <a:latin typeface="Arial"/>
              </a:rPr>
              <a:t>Рента</a:t>
            </a:r>
          </a:p>
        </p:txBody>
      </p:sp>
      <p:sp>
        <p:nvSpPr>
          <p:cNvPr id="5" name="AutoShape 5"/>
          <p:cNvSpPr>
            <a:spLocks noChangeArrowheads="1"/>
          </p:cNvSpPr>
          <p:nvPr/>
        </p:nvSpPr>
        <p:spPr bwMode="auto">
          <a:xfrm>
            <a:off x="4932363" y="1557338"/>
            <a:ext cx="3816350" cy="1008062"/>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dirty="0">
                <a:solidFill>
                  <a:prstClr val="white"/>
                </a:solidFill>
                <a:latin typeface="Arial"/>
              </a:rPr>
              <a:t>Постоянная рента</a:t>
            </a:r>
            <a:endParaRPr lang="ru-RU" sz="2000" dirty="0">
              <a:solidFill>
                <a:prstClr val="white"/>
              </a:solidFill>
              <a:latin typeface="Arial"/>
            </a:endParaRPr>
          </a:p>
        </p:txBody>
      </p:sp>
      <p:sp>
        <p:nvSpPr>
          <p:cNvPr id="6" name="AutoShape 5"/>
          <p:cNvSpPr>
            <a:spLocks noChangeArrowheads="1"/>
          </p:cNvSpPr>
          <p:nvPr/>
        </p:nvSpPr>
        <p:spPr bwMode="auto">
          <a:xfrm>
            <a:off x="4932363" y="4868863"/>
            <a:ext cx="3816350" cy="1008062"/>
          </a:xfrm>
          <a:prstGeom prst="roundRect">
            <a:avLst>
              <a:gd name="adj" fmla="val 16667"/>
            </a:avLst>
          </a:prstGeom>
          <a:solidFill>
            <a:schemeClr val="accent1">
              <a:lumMod val="50000"/>
            </a:schemeClr>
          </a:solidFill>
          <a:ln w="38100" cmpd="sng">
            <a:solidFill>
              <a:srgbClr val="869AA9"/>
            </a:solidFill>
            <a:round/>
            <a:headEnd/>
            <a:tailEnd/>
          </a:ln>
          <a:effectLst/>
        </p:spPr>
        <p:txBody>
          <a:bodyPr wrap="none" anchor="ctr"/>
          <a:lstStyle/>
          <a:p>
            <a:pPr algn="ctr">
              <a:defRPr/>
            </a:pPr>
            <a:r>
              <a:rPr lang="ru-RU" sz="2000" b="1" dirty="0">
                <a:solidFill>
                  <a:prstClr val="white"/>
                </a:solidFill>
                <a:latin typeface="Arial"/>
              </a:rPr>
              <a:t>Пожизненное </a:t>
            </a:r>
          </a:p>
          <a:p>
            <a:pPr algn="ctr">
              <a:defRPr/>
            </a:pPr>
            <a:r>
              <a:rPr lang="ru-RU" sz="2000" b="1" dirty="0">
                <a:solidFill>
                  <a:prstClr val="white"/>
                </a:solidFill>
                <a:latin typeface="Arial"/>
              </a:rPr>
              <a:t>содержание с иждивением</a:t>
            </a:r>
            <a:endParaRPr lang="ru-RU" sz="2000" dirty="0">
              <a:solidFill>
                <a:prstClr val="white"/>
              </a:solidFill>
              <a:latin typeface="Arial"/>
            </a:endParaRPr>
          </a:p>
        </p:txBody>
      </p:sp>
      <p:sp>
        <p:nvSpPr>
          <p:cNvPr id="7" name="AutoShape 5"/>
          <p:cNvSpPr>
            <a:spLocks noChangeArrowheads="1"/>
          </p:cNvSpPr>
          <p:nvPr/>
        </p:nvSpPr>
        <p:spPr bwMode="auto">
          <a:xfrm>
            <a:off x="4932363" y="3284538"/>
            <a:ext cx="3816350" cy="1008062"/>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dirty="0">
                <a:solidFill>
                  <a:prstClr val="white"/>
                </a:solidFill>
                <a:latin typeface="Arial"/>
              </a:rPr>
              <a:t>Пожизненная рента</a:t>
            </a:r>
            <a:endParaRPr lang="ru-RU" sz="2000" dirty="0">
              <a:solidFill>
                <a:prstClr val="white"/>
              </a:solidFill>
              <a:latin typeface="Arial"/>
            </a:endParaRPr>
          </a:p>
        </p:txBody>
      </p:sp>
      <p:cxnSp>
        <p:nvCxnSpPr>
          <p:cNvPr id="8" name="Прямая со стрелкой 7"/>
          <p:cNvCxnSpPr>
            <a:stCxn id="4" idx="3"/>
            <a:endCxn id="5" idx="1"/>
          </p:cNvCxnSpPr>
          <p:nvPr/>
        </p:nvCxnSpPr>
        <p:spPr bwMode="auto">
          <a:xfrm flipV="1">
            <a:off x="4067175" y="2060575"/>
            <a:ext cx="865188" cy="863600"/>
          </a:xfrm>
          <a:prstGeom prst="straightConnector1">
            <a:avLst/>
          </a:prstGeom>
          <a:ln w="38100" cmpd="sng">
            <a:solidFill>
              <a:srgbClr val="869AA9"/>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9" name="Прямая со стрелкой 8"/>
          <p:cNvCxnSpPr>
            <a:stCxn id="4" idx="3"/>
            <a:endCxn id="7" idx="1"/>
          </p:cNvCxnSpPr>
          <p:nvPr/>
        </p:nvCxnSpPr>
        <p:spPr bwMode="auto">
          <a:xfrm>
            <a:off x="4067175" y="2924175"/>
            <a:ext cx="865188" cy="865188"/>
          </a:xfrm>
          <a:prstGeom prst="straightConnector1">
            <a:avLst/>
          </a:prstGeom>
          <a:ln w="38100" cmpd="sng">
            <a:solidFill>
              <a:srgbClr val="869AA9"/>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0" name="Прямая со стрелкой 9"/>
          <p:cNvCxnSpPr>
            <a:stCxn id="7" idx="2"/>
            <a:endCxn id="6" idx="0"/>
          </p:cNvCxnSpPr>
          <p:nvPr/>
        </p:nvCxnSpPr>
        <p:spPr bwMode="auto">
          <a:xfrm>
            <a:off x="6840538" y="4292600"/>
            <a:ext cx="0" cy="576263"/>
          </a:xfrm>
          <a:prstGeom prst="straightConnector1">
            <a:avLst/>
          </a:prstGeom>
          <a:ln w="38100" cmpd="sng">
            <a:solidFill>
              <a:srgbClr val="869AA9"/>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2" name="TextBox 11"/>
          <p:cNvSpPr txBox="1"/>
          <p:nvPr/>
        </p:nvSpPr>
        <p:spPr>
          <a:xfrm>
            <a:off x="8502879" y="548680"/>
            <a:ext cx="641121" cy="584776"/>
          </a:xfrm>
          <a:prstGeom prst="rect">
            <a:avLst/>
          </a:prstGeom>
          <a:noFill/>
        </p:spPr>
        <p:txBody>
          <a:bodyPr wrap="none" rtlCol="0">
            <a:spAutoFit/>
          </a:bodyPr>
          <a:lstStyle/>
          <a:p>
            <a:r>
              <a:rPr lang="ru-RU" sz="3200" b="1" dirty="0">
                <a:solidFill>
                  <a:srgbClr val="40464F"/>
                </a:solidFill>
              </a:rPr>
              <a:t>90</a:t>
            </a:r>
          </a:p>
        </p:txBody>
      </p:sp>
    </p:spTree>
    <p:extLst>
      <p:ext uri="{BB962C8B-B14F-4D97-AF65-F5344CB8AC3E}">
        <p14:creationId xmlns:p14="http://schemas.microsoft.com/office/powerpoint/2010/main" val="342976947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755576" y="548680"/>
            <a:ext cx="7315200" cy="1154097"/>
          </a:xfrm>
        </p:spPr>
        <p:txBody>
          <a:bodyPr>
            <a:normAutofit fontScale="90000"/>
          </a:bodyPr>
          <a:lstStyle/>
          <a:p>
            <a:pPr algn="ctr">
              <a:defRPr/>
            </a:pPr>
            <a:r>
              <a:rPr lang="ru-RU" sz="2800" b="1" u="sng" dirty="0"/>
              <a:t>Существенные условия </a:t>
            </a:r>
            <a:br>
              <a:rPr lang="ru-RU" sz="2800" b="1" u="sng" dirty="0"/>
            </a:br>
            <a:r>
              <a:rPr lang="ru-RU" sz="2800" b="1" u="sng" dirty="0"/>
              <a:t>договора ренты</a:t>
            </a:r>
            <a:br>
              <a:rPr lang="ru-RU" sz="2800" b="1" u="sng" dirty="0"/>
            </a:br>
            <a:r>
              <a:rPr lang="ru-RU" sz="2800" b="1" u="sng" dirty="0"/>
              <a:t>(общие)</a:t>
            </a:r>
            <a:endParaRPr lang="ru-RU" sz="2800" dirty="0"/>
          </a:p>
        </p:txBody>
      </p:sp>
      <p:sp>
        <p:nvSpPr>
          <p:cNvPr id="4" name="Скругленный прямоугольник 3"/>
          <p:cNvSpPr/>
          <p:nvPr/>
        </p:nvSpPr>
        <p:spPr bwMode="auto">
          <a:xfrm>
            <a:off x="395288" y="3213100"/>
            <a:ext cx="3384550" cy="1439863"/>
          </a:xfrm>
          <a:prstGeom prst="roundRect">
            <a:avLst/>
          </a:prstGeom>
          <a:solidFill>
            <a:schemeClr val="accent1">
              <a:lumMod val="50000"/>
            </a:schemeClr>
          </a:solidFill>
          <a:ln w="38100" cap="flat" cmpd="sng" algn="ctr">
            <a:solidFill>
              <a:srgbClr val="869AA9"/>
            </a:solidFill>
            <a:prstDash val="dash"/>
            <a:round/>
            <a:headEnd type="none" w="med" len="med"/>
            <a:tailEnd type="none" w="med" len="med"/>
          </a:ln>
          <a:effectLst/>
        </p:spPr>
        <p:txBody>
          <a:bodyPr/>
          <a:lstStyle/>
          <a:p>
            <a:pPr algn="ctr">
              <a:defRPr/>
            </a:pPr>
            <a:endParaRPr lang="ru-RU" sz="2000" b="1" u="sng" dirty="0">
              <a:solidFill>
                <a:prstClr val="white"/>
              </a:solidFill>
              <a:effectLst>
                <a:outerShdw blurRad="38100" dist="38100" dir="2700000" algn="tl">
                  <a:srgbClr val="000000">
                    <a:alpha val="43137"/>
                  </a:srgbClr>
                </a:outerShdw>
              </a:effectLst>
              <a:latin typeface="Arial"/>
            </a:endParaRPr>
          </a:p>
          <a:p>
            <a:pPr algn="ctr">
              <a:defRPr/>
            </a:pPr>
            <a:r>
              <a:rPr lang="ru-RU" sz="2000" b="1" u="sng" dirty="0">
                <a:solidFill>
                  <a:prstClr val="white"/>
                </a:solidFill>
                <a:effectLst>
                  <a:outerShdw blurRad="38100" dist="38100" dir="2700000" algn="tl">
                    <a:srgbClr val="000000">
                      <a:alpha val="43137"/>
                    </a:srgbClr>
                  </a:outerShdw>
                </a:effectLst>
                <a:latin typeface="Arial"/>
              </a:rPr>
              <a:t>Предмет</a:t>
            </a:r>
            <a:r>
              <a:rPr lang="ru-RU" sz="2000" b="1" dirty="0">
                <a:solidFill>
                  <a:prstClr val="white"/>
                </a:solidFill>
                <a:effectLst>
                  <a:outerShdw blurRad="38100" dist="38100" dir="2700000" algn="tl">
                    <a:srgbClr val="000000">
                      <a:alpha val="43137"/>
                    </a:srgbClr>
                  </a:outerShdw>
                </a:effectLst>
                <a:latin typeface="Arial"/>
              </a:rPr>
              <a:t> договора ренты </a:t>
            </a:r>
            <a:endParaRPr lang="ru-RU" dirty="0">
              <a:solidFill>
                <a:prstClr val="white"/>
              </a:solidFill>
              <a:effectLst>
                <a:outerShdw blurRad="38100" dist="38100" dir="2700000" algn="tl">
                  <a:srgbClr val="000000">
                    <a:alpha val="43137"/>
                  </a:srgbClr>
                </a:outerShdw>
              </a:effectLst>
              <a:latin typeface="Arial"/>
            </a:endParaRPr>
          </a:p>
        </p:txBody>
      </p:sp>
      <p:sp>
        <p:nvSpPr>
          <p:cNvPr id="5" name="AutoShape 5"/>
          <p:cNvSpPr>
            <a:spLocks noChangeArrowheads="1"/>
          </p:cNvSpPr>
          <p:nvPr/>
        </p:nvSpPr>
        <p:spPr bwMode="auto">
          <a:xfrm>
            <a:off x="4932363" y="2420938"/>
            <a:ext cx="3816350" cy="1368425"/>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dirty="0">
                <a:solidFill>
                  <a:prstClr val="white"/>
                </a:solidFill>
                <a:latin typeface="Arial"/>
              </a:rPr>
              <a:t>Рента</a:t>
            </a:r>
            <a:r>
              <a:rPr lang="ru-RU" sz="2000" dirty="0">
                <a:solidFill>
                  <a:prstClr val="white"/>
                </a:solidFill>
                <a:latin typeface="Arial"/>
              </a:rPr>
              <a:t> </a:t>
            </a:r>
          </a:p>
          <a:p>
            <a:pPr algn="ctr">
              <a:defRPr/>
            </a:pPr>
            <a:r>
              <a:rPr lang="ru-RU" sz="2000" dirty="0">
                <a:solidFill>
                  <a:prstClr val="white"/>
                </a:solidFill>
                <a:latin typeface="Arial"/>
              </a:rPr>
              <a:t>(как в денежной, </a:t>
            </a:r>
          </a:p>
          <a:p>
            <a:pPr algn="ctr">
              <a:defRPr/>
            </a:pPr>
            <a:r>
              <a:rPr lang="ru-RU" sz="2000" dirty="0">
                <a:solidFill>
                  <a:prstClr val="white"/>
                </a:solidFill>
                <a:latin typeface="Arial"/>
              </a:rPr>
              <a:t>так и в натуральной форме)</a:t>
            </a:r>
          </a:p>
        </p:txBody>
      </p:sp>
      <p:sp>
        <p:nvSpPr>
          <p:cNvPr id="6" name="AutoShape 5"/>
          <p:cNvSpPr>
            <a:spLocks noChangeArrowheads="1"/>
          </p:cNvSpPr>
          <p:nvPr/>
        </p:nvSpPr>
        <p:spPr bwMode="auto">
          <a:xfrm>
            <a:off x="4932363" y="4221163"/>
            <a:ext cx="3816350" cy="1368425"/>
          </a:xfrm>
          <a:prstGeom prst="roundRect">
            <a:avLst>
              <a:gd name="adj" fmla="val 16667"/>
            </a:avLst>
          </a:prstGeom>
          <a:solidFill>
            <a:schemeClr val="accent1">
              <a:lumMod val="50000"/>
            </a:schemeClr>
          </a:solidFill>
          <a:ln w="38100">
            <a:solidFill>
              <a:schemeClr val="tx1"/>
            </a:solidFill>
            <a:round/>
            <a:headEnd/>
            <a:tailEnd/>
          </a:ln>
          <a:effectLst/>
        </p:spPr>
        <p:txBody>
          <a:bodyPr wrap="none" anchor="ctr"/>
          <a:lstStyle/>
          <a:p>
            <a:pPr algn="ctr">
              <a:defRPr/>
            </a:pPr>
            <a:r>
              <a:rPr lang="ru-RU" sz="2000" b="1" dirty="0">
                <a:solidFill>
                  <a:prstClr val="white"/>
                </a:solidFill>
                <a:latin typeface="Arial"/>
              </a:rPr>
              <a:t>Имущество, </a:t>
            </a:r>
          </a:p>
          <a:p>
            <a:pPr algn="ctr">
              <a:defRPr/>
            </a:pPr>
            <a:r>
              <a:rPr lang="ru-RU" sz="2000" dirty="0">
                <a:solidFill>
                  <a:prstClr val="white"/>
                </a:solidFill>
                <a:latin typeface="Arial"/>
              </a:rPr>
              <a:t>передаваемое </a:t>
            </a:r>
          </a:p>
          <a:p>
            <a:pPr algn="ctr">
              <a:defRPr/>
            </a:pPr>
            <a:r>
              <a:rPr lang="ru-RU" sz="2000" dirty="0">
                <a:solidFill>
                  <a:prstClr val="white"/>
                </a:solidFill>
                <a:latin typeface="Arial"/>
              </a:rPr>
              <a:t>под выплату ренты</a:t>
            </a:r>
          </a:p>
        </p:txBody>
      </p:sp>
      <p:cxnSp>
        <p:nvCxnSpPr>
          <p:cNvPr id="7" name="Прямая со стрелкой 6"/>
          <p:cNvCxnSpPr>
            <a:stCxn id="4" idx="3"/>
            <a:endCxn id="5" idx="1"/>
          </p:cNvCxnSpPr>
          <p:nvPr/>
        </p:nvCxnSpPr>
        <p:spPr bwMode="auto">
          <a:xfrm flipV="1">
            <a:off x="3779838" y="3105150"/>
            <a:ext cx="1152525" cy="828675"/>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8" name="Прямая со стрелкой 7"/>
          <p:cNvCxnSpPr>
            <a:stCxn id="4" idx="3"/>
            <a:endCxn id="6" idx="1"/>
          </p:cNvCxnSpPr>
          <p:nvPr/>
        </p:nvCxnSpPr>
        <p:spPr bwMode="auto">
          <a:xfrm>
            <a:off x="3779838" y="3933825"/>
            <a:ext cx="1152525" cy="971550"/>
          </a:xfrm>
          <a:prstGeom prst="straightConnector1">
            <a:avLst/>
          </a:prstGeom>
          <a:ln>
            <a:solidFill>
              <a:schemeClr val="tx1"/>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8502879" y="548680"/>
            <a:ext cx="641121" cy="584776"/>
          </a:xfrm>
          <a:prstGeom prst="rect">
            <a:avLst/>
          </a:prstGeom>
          <a:noFill/>
        </p:spPr>
        <p:txBody>
          <a:bodyPr wrap="none" rtlCol="0">
            <a:spAutoFit/>
          </a:bodyPr>
          <a:lstStyle/>
          <a:p>
            <a:r>
              <a:rPr lang="ru-RU" sz="3200" b="1" dirty="0">
                <a:solidFill>
                  <a:srgbClr val="40464F"/>
                </a:solidFill>
              </a:rPr>
              <a:t>91</a:t>
            </a:r>
          </a:p>
        </p:txBody>
      </p:sp>
    </p:spTree>
    <p:extLst>
      <p:ext uri="{BB962C8B-B14F-4D97-AF65-F5344CB8AC3E}">
        <p14:creationId xmlns:p14="http://schemas.microsoft.com/office/powerpoint/2010/main" val="46637372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251520" y="260648"/>
            <a:ext cx="8229600" cy="887413"/>
          </a:xfrm>
        </p:spPr>
        <p:txBody>
          <a:bodyPr/>
          <a:lstStyle/>
          <a:p>
            <a:pPr algn="ctr">
              <a:defRPr/>
            </a:pPr>
            <a:r>
              <a:rPr lang="ru-RU" sz="2800" b="1" u="sng" dirty="0"/>
              <a:t>Особенности постоянной ренты</a:t>
            </a:r>
            <a:endParaRPr lang="ru-RU" sz="2800" dirty="0"/>
          </a:p>
        </p:txBody>
      </p:sp>
      <p:sp>
        <p:nvSpPr>
          <p:cNvPr id="5" name="AutoShape 5"/>
          <p:cNvSpPr>
            <a:spLocks noChangeArrowheads="1"/>
          </p:cNvSpPr>
          <p:nvPr/>
        </p:nvSpPr>
        <p:spPr bwMode="auto">
          <a:xfrm>
            <a:off x="323850" y="1557338"/>
            <a:ext cx="3816350" cy="1008062"/>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Субъектный состав</a:t>
            </a:r>
          </a:p>
          <a:p>
            <a:pPr algn="ctr">
              <a:defRPr/>
            </a:pPr>
            <a:r>
              <a:rPr lang="ru-RU" sz="2000" b="1" dirty="0">
                <a:solidFill>
                  <a:prstClr val="white"/>
                </a:solidFill>
                <a:latin typeface="Arial"/>
              </a:rPr>
              <a:t>(получатель ренты)</a:t>
            </a:r>
            <a:endParaRPr lang="ru-RU" sz="2000" dirty="0">
              <a:solidFill>
                <a:prstClr val="white"/>
              </a:solidFill>
              <a:latin typeface="Arial"/>
            </a:endParaRPr>
          </a:p>
        </p:txBody>
      </p:sp>
      <p:sp>
        <p:nvSpPr>
          <p:cNvPr id="6" name="AutoShape 5"/>
          <p:cNvSpPr>
            <a:spLocks noChangeArrowheads="1"/>
          </p:cNvSpPr>
          <p:nvPr/>
        </p:nvSpPr>
        <p:spPr bwMode="auto">
          <a:xfrm>
            <a:off x="5076825" y="1557338"/>
            <a:ext cx="3816350" cy="1008062"/>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dirty="0">
                <a:solidFill>
                  <a:prstClr val="white"/>
                </a:solidFill>
                <a:latin typeface="Arial"/>
              </a:rPr>
              <a:t>Граждане</a:t>
            </a:r>
          </a:p>
          <a:p>
            <a:pPr algn="ctr">
              <a:defRPr/>
            </a:pPr>
            <a:r>
              <a:rPr lang="ru-RU" sz="2000" dirty="0">
                <a:solidFill>
                  <a:prstClr val="white"/>
                </a:solidFill>
                <a:latin typeface="Arial"/>
              </a:rPr>
              <a:t>Юридические лица (НКО)</a:t>
            </a:r>
          </a:p>
        </p:txBody>
      </p:sp>
      <p:sp>
        <p:nvSpPr>
          <p:cNvPr id="7" name="Стрелка вправо 6"/>
          <p:cNvSpPr/>
          <p:nvPr/>
        </p:nvSpPr>
        <p:spPr bwMode="auto">
          <a:xfrm>
            <a:off x="4140200" y="1916113"/>
            <a:ext cx="936625" cy="288925"/>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endParaRPr>
          </a:p>
        </p:txBody>
      </p:sp>
      <p:sp>
        <p:nvSpPr>
          <p:cNvPr id="8" name="AutoShape 5"/>
          <p:cNvSpPr>
            <a:spLocks noChangeArrowheads="1"/>
          </p:cNvSpPr>
          <p:nvPr/>
        </p:nvSpPr>
        <p:spPr bwMode="auto">
          <a:xfrm>
            <a:off x="323850" y="2997200"/>
            <a:ext cx="3816350" cy="1008063"/>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Переход прав получателя </a:t>
            </a:r>
          </a:p>
          <a:p>
            <a:pPr algn="ctr">
              <a:defRPr/>
            </a:pPr>
            <a:r>
              <a:rPr lang="ru-RU" sz="2000" b="1" u="sng" dirty="0">
                <a:solidFill>
                  <a:prstClr val="white"/>
                </a:solidFill>
                <a:latin typeface="Arial"/>
              </a:rPr>
              <a:t>ренты к другому лицу</a:t>
            </a:r>
            <a:endParaRPr lang="ru-RU" sz="2000" dirty="0">
              <a:solidFill>
                <a:prstClr val="white"/>
              </a:solidFill>
              <a:latin typeface="Arial"/>
            </a:endParaRPr>
          </a:p>
        </p:txBody>
      </p:sp>
      <p:sp>
        <p:nvSpPr>
          <p:cNvPr id="9" name="AutoShape 5"/>
          <p:cNvSpPr>
            <a:spLocks noChangeArrowheads="1"/>
          </p:cNvSpPr>
          <p:nvPr/>
        </p:nvSpPr>
        <p:spPr bwMode="auto">
          <a:xfrm>
            <a:off x="5076825" y="2997200"/>
            <a:ext cx="3816350" cy="1008063"/>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dirty="0">
                <a:solidFill>
                  <a:prstClr val="white"/>
                </a:solidFill>
                <a:latin typeface="Arial"/>
              </a:rPr>
              <a:t>Допускается </a:t>
            </a:r>
          </a:p>
          <a:p>
            <a:pPr algn="ctr">
              <a:defRPr/>
            </a:pPr>
            <a:r>
              <a:rPr lang="ru-RU" sz="2000" dirty="0">
                <a:solidFill>
                  <a:prstClr val="white"/>
                </a:solidFill>
                <a:latin typeface="Arial"/>
              </a:rPr>
              <a:t>(по любым предусмотренным </a:t>
            </a:r>
          </a:p>
          <a:p>
            <a:pPr algn="ctr">
              <a:defRPr/>
            </a:pPr>
            <a:r>
              <a:rPr lang="ru-RU" sz="2000" dirty="0">
                <a:solidFill>
                  <a:prstClr val="white"/>
                </a:solidFill>
                <a:latin typeface="Arial"/>
              </a:rPr>
              <a:t>законом основаниям)</a:t>
            </a:r>
          </a:p>
        </p:txBody>
      </p:sp>
      <p:sp>
        <p:nvSpPr>
          <p:cNvPr id="10" name="Стрелка вправо 9"/>
          <p:cNvSpPr/>
          <p:nvPr/>
        </p:nvSpPr>
        <p:spPr bwMode="auto">
          <a:xfrm>
            <a:off x="4140200" y="3357563"/>
            <a:ext cx="936625" cy="287337"/>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endParaRPr>
          </a:p>
        </p:txBody>
      </p:sp>
      <p:sp>
        <p:nvSpPr>
          <p:cNvPr id="11" name="AutoShape 5"/>
          <p:cNvSpPr>
            <a:spLocks noChangeArrowheads="1"/>
          </p:cNvSpPr>
          <p:nvPr/>
        </p:nvSpPr>
        <p:spPr bwMode="auto">
          <a:xfrm>
            <a:off x="323850" y="4652963"/>
            <a:ext cx="3816350" cy="1008062"/>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Выражение ренты</a:t>
            </a:r>
            <a:endParaRPr lang="ru-RU" sz="2000" dirty="0">
              <a:solidFill>
                <a:prstClr val="white"/>
              </a:solidFill>
              <a:latin typeface="Arial"/>
            </a:endParaRPr>
          </a:p>
        </p:txBody>
      </p:sp>
      <p:sp>
        <p:nvSpPr>
          <p:cNvPr id="12" name="AutoShape 5"/>
          <p:cNvSpPr>
            <a:spLocks noChangeArrowheads="1"/>
          </p:cNvSpPr>
          <p:nvPr/>
        </p:nvSpPr>
        <p:spPr bwMode="auto">
          <a:xfrm>
            <a:off x="5076825" y="4365625"/>
            <a:ext cx="3816350" cy="1655763"/>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dirty="0">
                <a:solidFill>
                  <a:prstClr val="white"/>
                </a:solidFill>
                <a:latin typeface="Arial"/>
              </a:rPr>
              <a:t>Денежное</a:t>
            </a:r>
          </a:p>
          <a:p>
            <a:pPr algn="ctr">
              <a:defRPr/>
            </a:pPr>
            <a:r>
              <a:rPr lang="ru-RU" sz="2000" dirty="0">
                <a:solidFill>
                  <a:prstClr val="white"/>
                </a:solidFill>
                <a:latin typeface="Arial"/>
              </a:rPr>
              <a:t>(договором может допускаться</a:t>
            </a:r>
          </a:p>
          <a:p>
            <a:pPr algn="ctr">
              <a:defRPr/>
            </a:pPr>
            <a:r>
              <a:rPr lang="ru-RU" sz="2000" dirty="0">
                <a:solidFill>
                  <a:prstClr val="white"/>
                </a:solidFill>
                <a:latin typeface="Arial"/>
              </a:rPr>
              <a:t> замена натуральной формой, </a:t>
            </a:r>
          </a:p>
          <a:p>
            <a:pPr algn="ctr">
              <a:defRPr/>
            </a:pPr>
            <a:r>
              <a:rPr lang="ru-RU" sz="2000" dirty="0">
                <a:solidFill>
                  <a:prstClr val="white"/>
                </a:solidFill>
                <a:latin typeface="Arial"/>
              </a:rPr>
              <a:t>эквивалентной денежной)</a:t>
            </a:r>
          </a:p>
        </p:txBody>
      </p:sp>
      <p:sp>
        <p:nvSpPr>
          <p:cNvPr id="13" name="Стрелка вправо 12"/>
          <p:cNvSpPr/>
          <p:nvPr/>
        </p:nvSpPr>
        <p:spPr bwMode="auto">
          <a:xfrm>
            <a:off x="4140200" y="5013325"/>
            <a:ext cx="936625" cy="287338"/>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endParaRPr>
          </a:p>
        </p:txBody>
      </p:sp>
      <p:sp>
        <p:nvSpPr>
          <p:cNvPr id="2" name="TextBox 1"/>
          <p:cNvSpPr txBox="1"/>
          <p:nvPr/>
        </p:nvSpPr>
        <p:spPr>
          <a:xfrm>
            <a:off x="8502879" y="548680"/>
            <a:ext cx="641121" cy="584776"/>
          </a:xfrm>
          <a:prstGeom prst="rect">
            <a:avLst/>
          </a:prstGeom>
          <a:noFill/>
        </p:spPr>
        <p:txBody>
          <a:bodyPr wrap="none" rtlCol="0">
            <a:spAutoFit/>
          </a:bodyPr>
          <a:lstStyle/>
          <a:p>
            <a:r>
              <a:rPr lang="ru-RU" sz="3200" b="1" dirty="0">
                <a:solidFill>
                  <a:srgbClr val="40464F"/>
                </a:solidFill>
              </a:rPr>
              <a:t>92</a:t>
            </a:r>
          </a:p>
        </p:txBody>
      </p:sp>
    </p:spTree>
    <p:extLst>
      <p:ext uri="{BB962C8B-B14F-4D97-AF65-F5344CB8AC3E}">
        <p14:creationId xmlns:p14="http://schemas.microsoft.com/office/powerpoint/2010/main" val="37867216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кругленный прямоугольник 7"/>
          <p:cNvSpPr/>
          <p:nvPr/>
        </p:nvSpPr>
        <p:spPr bwMode="auto">
          <a:xfrm>
            <a:off x="214282" y="1644190"/>
            <a:ext cx="3857652" cy="1928826"/>
          </a:xfrm>
          <a:prstGeom prst="roundRect">
            <a:avLst/>
          </a:prstGeom>
          <a:solidFill>
            <a:srgbClr val="40464F"/>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solidFill>
                  <a:srgbClr val="FF8600"/>
                </a:solidFill>
                <a:effectLst>
                  <a:outerShdw blurRad="38100" dist="38100" dir="2700000" algn="tl">
                    <a:srgbClr val="000000">
                      <a:alpha val="43137"/>
                    </a:srgbClr>
                  </a:outerShdw>
                </a:effectLst>
                <a:latin typeface="+mn-lt"/>
              </a:rPr>
              <a:t>Безвозмездные договоры </a:t>
            </a:r>
            <a:endParaRPr lang="ru-RU" sz="2000" b="1" dirty="0">
              <a:solidFill>
                <a:srgbClr val="FF8600"/>
              </a:solidFill>
              <a:effectLst>
                <a:outerShdw blurRad="38100" dist="38100" dir="2700000" algn="tl">
                  <a:srgbClr val="000000">
                    <a:alpha val="43137"/>
                  </a:srgbClr>
                </a:outerShdw>
              </a:effectLst>
              <a:latin typeface="+mn-lt"/>
            </a:endParaRPr>
          </a:p>
          <a:p>
            <a:pPr algn="ctr">
              <a:defRPr/>
            </a:pPr>
            <a:endParaRPr lang="ru-RU" dirty="0">
              <a:effectLst>
                <a:outerShdw blurRad="38100" dist="38100" dir="2700000" algn="tl">
                  <a:srgbClr val="000000">
                    <a:alpha val="43137"/>
                  </a:srgbClr>
                </a:outerShdw>
              </a:effectLst>
              <a:latin typeface="+mn-lt"/>
            </a:endParaRPr>
          </a:p>
          <a:p>
            <a:pPr algn="ctr">
              <a:defRPr/>
            </a:pPr>
            <a:r>
              <a:rPr lang="ru-RU" dirty="0">
                <a:effectLst>
                  <a:outerShdw blurRad="38100" dist="38100" dir="2700000" algn="tl">
                    <a:srgbClr val="000000">
                      <a:alpha val="43137"/>
                    </a:srgbClr>
                  </a:outerShdw>
                </a:effectLst>
                <a:latin typeface="+mn-lt"/>
              </a:rPr>
              <a:t>(встречное предоставление исключается)</a:t>
            </a:r>
          </a:p>
          <a:p>
            <a:pPr algn="ctr">
              <a:defRPr/>
            </a:pPr>
            <a:endParaRPr lang="ru-RU" dirty="0">
              <a:effectLst>
                <a:outerShdw blurRad="38100" dist="38100" dir="2700000" algn="tl">
                  <a:srgbClr val="000000">
                    <a:alpha val="43137"/>
                  </a:srgbClr>
                </a:outerShdw>
              </a:effectLst>
              <a:latin typeface="+mn-lt"/>
            </a:endParaRPr>
          </a:p>
          <a:p>
            <a:pPr algn="ctr">
              <a:defRPr/>
            </a:pPr>
            <a:r>
              <a:rPr lang="ru-RU" u="sng" dirty="0">
                <a:effectLst>
                  <a:outerShdw blurRad="38100" dist="38100" dir="2700000" algn="tl">
                    <a:srgbClr val="000000">
                      <a:alpha val="43137"/>
                    </a:srgbClr>
                  </a:outerShdw>
                </a:effectLst>
                <a:latin typeface="+mn-lt"/>
              </a:rPr>
              <a:t>(п. 2 ст. </a:t>
            </a:r>
            <a:r>
              <a:rPr lang="ru-RU" u="sng" dirty="0" smtClean="0">
                <a:effectLst>
                  <a:outerShdw blurRad="38100" dist="38100" dir="2700000" algn="tl">
                    <a:srgbClr val="000000">
                      <a:alpha val="43137"/>
                    </a:srgbClr>
                  </a:outerShdw>
                </a:effectLst>
                <a:latin typeface="+mn-lt"/>
              </a:rPr>
              <a:t>525 ГКДНРФ)</a:t>
            </a:r>
            <a:endParaRPr lang="ru-RU" u="sng" dirty="0">
              <a:effectLst>
                <a:outerShdw blurRad="38100" dist="38100" dir="2700000" algn="tl">
                  <a:srgbClr val="000000">
                    <a:alpha val="43137"/>
                  </a:srgbClr>
                </a:outerShdw>
              </a:effectLst>
              <a:latin typeface="+mn-lt"/>
            </a:endParaRPr>
          </a:p>
        </p:txBody>
      </p:sp>
      <p:sp>
        <p:nvSpPr>
          <p:cNvPr id="9" name="Скругленный прямоугольник 8"/>
          <p:cNvSpPr/>
          <p:nvPr/>
        </p:nvSpPr>
        <p:spPr bwMode="auto">
          <a:xfrm>
            <a:off x="251520" y="3861048"/>
            <a:ext cx="3858792" cy="1928826"/>
          </a:xfrm>
          <a:prstGeom prst="roundRect">
            <a:avLst/>
          </a:prstGeom>
          <a:solidFill>
            <a:schemeClr val="bg2">
              <a:lumMod val="50000"/>
              <a:lumOff val="50000"/>
            </a:schemeClr>
          </a:solidFill>
          <a:ln w="38100" cap="flat" cmpd="sng" algn="ctr">
            <a:solidFill>
              <a:srgbClr val="C00000"/>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solidFill>
                  <a:schemeClr val="tx2">
                    <a:lumMod val="75000"/>
                  </a:schemeClr>
                </a:solidFill>
                <a:latin typeface="+mn-lt"/>
              </a:rPr>
              <a:t>Вариативные </a:t>
            </a:r>
            <a:r>
              <a:rPr lang="ru-RU" sz="2000" b="1" dirty="0">
                <a:solidFill>
                  <a:schemeClr val="tx2">
                    <a:lumMod val="75000"/>
                  </a:schemeClr>
                </a:solidFill>
                <a:latin typeface="+mn-lt"/>
              </a:rPr>
              <a:t>– </a:t>
            </a:r>
          </a:p>
          <a:p>
            <a:pPr algn="ctr">
              <a:defRPr/>
            </a:pPr>
            <a:endParaRPr lang="ru-RU" sz="1200" b="1" dirty="0">
              <a:solidFill>
                <a:srgbClr val="002060"/>
              </a:solidFill>
              <a:effectLst>
                <a:outerShdw blurRad="38100" dist="38100" dir="2700000" algn="tl">
                  <a:srgbClr val="000000">
                    <a:alpha val="43137"/>
                  </a:srgbClr>
                </a:outerShdw>
              </a:effectLst>
              <a:latin typeface="+mn-lt"/>
            </a:endParaRPr>
          </a:p>
          <a:p>
            <a:pPr algn="ctr">
              <a:defRPr/>
            </a:pPr>
            <a:r>
              <a:rPr lang="ru-RU" dirty="0">
                <a:solidFill>
                  <a:schemeClr val="accent4">
                    <a:lumMod val="10000"/>
                  </a:schemeClr>
                </a:solidFill>
                <a:latin typeface="+mn-lt"/>
              </a:rPr>
              <a:t>(договоры, которые могут быть построены как по модели возмездного, так и безвозмездного договора)</a:t>
            </a:r>
          </a:p>
          <a:p>
            <a:pPr algn="ctr">
              <a:defRPr/>
            </a:pPr>
            <a:endParaRPr lang="ru-RU" sz="1600" u="sng" dirty="0">
              <a:effectLst>
                <a:outerShdw blurRad="38100" dist="38100" dir="2700000" algn="tl">
                  <a:srgbClr val="000000">
                    <a:alpha val="43137"/>
                  </a:srgbClr>
                </a:outerShdw>
              </a:effectLst>
              <a:latin typeface="+mn-lt"/>
            </a:endParaRPr>
          </a:p>
        </p:txBody>
      </p:sp>
      <p:sp>
        <p:nvSpPr>
          <p:cNvPr id="10" name="Скругленный прямоугольник 9"/>
          <p:cNvSpPr/>
          <p:nvPr/>
        </p:nvSpPr>
        <p:spPr bwMode="auto">
          <a:xfrm>
            <a:off x="5220072" y="1572182"/>
            <a:ext cx="3672408" cy="1928826"/>
          </a:xfrm>
          <a:prstGeom prst="roundRect">
            <a:avLst/>
          </a:prstGeom>
          <a:solidFill>
            <a:srgbClr val="40464F"/>
          </a:solidFill>
          <a:ln w="38100" cap="flat" cmpd="sng" algn="ctr">
            <a:solidFill>
              <a:srgbClr val="869AA9"/>
            </a:solidFill>
            <a:prstDash val="solid"/>
            <a:round/>
            <a:headEnd type="none" w="med" len="med"/>
            <a:tailEnd type="none" w="med" len="med"/>
          </a:ln>
          <a:effectLst/>
          <a:scene3d>
            <a:camera prst="orthographicFront"/>
            <a:lightRig rig="threePt" dir="t"/>
          </a:scene3d>
          <a:sp3d>
            <a:bevelT prst="convex"/>
          </a:sp3d>
        </p:spPr>
        <p:txBody>
          <a:bodyPr/>
          <a:lstStyle/>
          <a:p>
            <a:pPr algn="ctr">
              <a:defRPr/>
            </a:pPr>
            <a:r>
              <a:rPr lang="ru-RU" sz="2000" b="1" u="sng" dirty="0">
                <a:solidFill>
                  <a:srgbClr val="FF8600"/>
                </a:solidFill>
                <a:effectLst>
                  <a:outerShdw blurRad="38100" dist="38100" dir="2700000" algn="tl">
                    <a:srgbClr val="000000">
                      <a:alpha val="43137"/>
                    </a:srgbClr>
                  </a:outerShdw>
                </a:effectLst>
                <a:latin typeface="+mn-lt"/>
              </a:rPr>
              <a:t>Возмездные  договоры</a:t>
            </a:r>
          </a:p>
          <a:p>
            <a:pPr algn="ctr">
              <a:defRPr/>
            </a:pPr>
            <a:endParaRPr lang="ru-RU" sz="2000" b="1" dirty="0">
              <a:solidFill>
                <a:srgbClr val="FF8600"/>
              </a:solidFill>
              <a:effectLst>
                <a:outerShdw blurRad="38100" dist="38100" dir="2700000" algn="tl">
                  <a:srgbClr val="000000">
                    <a:alpha val="43137"/>
                  </a:srgbClr>
                </a:outerShdw>
              </a:effectLst>
              <a:latin typeface="+mn-lt"/>
            </a:endParaRPr>
          </a:p>
          <a:p>
            <a:pPr algn="ctr">
              <a:defRPr/>
            </a:pPr>
            <a:r>
              <a:rPr lang="ru-RU" dirty="0">
                <a:effectLst>
                  <a:outerShdw blurRad="38100" dist="38100" dir="2700000" algn="tl">
                    <a:srgbClr val="000000">
                      <a:alpha val="43137"/>
                    </a:srgbClr>
                  </a:outerShdw>
                </a:effectLst>
                <a:latin typeface="+mn-lt"/>
              </a:rPr>
              <a:t>(встречное предоставление обязательно)</a:t>
            </a:r>
          </a:p>
          <a:p>
            <a:pPr algn="ctr">
              <a:defRPr/>
            </a:pPr>
            <a:endParaRPr lang="ru-RU" sz="1600" dirty="0">
              <a:effectLst>
                <a:outerShdw blurRad="38100" dist="38100" dir="2700000" algn="tl">
                  <a:srgbClr val="000000">
                    <a:alpha val="43137"/>
                  </a:srgbClr>
                </a:outerShdw>
              </a:effectLst>
              <a:latin typeface="+mn-lt"/>
            </a:endParaRPr>
          </a:p>
          <a:p>
            <a:pPr algn="ctr">
              <a:defRPr/>
            </a:pPr>
            <a:r>
              <a:rPr lang="ru-RU" u="sng" dirty="0">
                <a:effectLst>
                  <a:outerShdw blurRad="38100" dist="38100" dir="2700000" algn="tl">
                    <a:srgbClr val="000000">
                      <a:alpha val="43137"/>
                    </a:srgbClr>
                  </a:outerShdw>
                </a:effectLst>
                <a:latin typeface="+mn-lt"/>
              </a:rPr>
              <a:t>(п. 1 ст. </a:t>
            </a:r>
            <a:r>
              <a:rPr lang="ru-RU" u="sng" dirty="0" smtClean="0">
                <a:effectLst>
                  <a:outerShdw blurRad="38100" dist="38100" dir="2700000" algn="tl">
                    <a:srgbClr val="000000">
                      <a:alpha val="43137"/>
                    </a:srgbClr>
                  </a:outerShdw>
                </a:effectLst>
                <a:latin typeface="+mn-lt"/>
              </a:rPr>
              <a:t>525 ГК ДНР)</a:t>
            </a:r>
            <a:endParaRPr lang="ru-RU" u="sng" dirty="0">
              <a:effectLst>
                <a:outerShdw blurRad="38100" dist="38100" dir="2700000" algn="tl">
                  <a:srgbClr val="000000">
                    <a:alpha val="43137"/>
                  </a:srgbClr>
                </a:outerShdw>
              </a:effectLst>
              <a:latin typeface="+mn-lt"/>
            </a:endParaRPr>
          </a:p>
        </p:txBody>
      </p:sp>
      <p:sp>
        <p:nvSpPr>
          <p:cNvPr id="25" name="AutoShape 11"/>
          <p:cNvSpPr>
            <a:spLocks noChangeArrowheads="1"/>
          </p:cNvSpPr>
          <p:nvPr/>
        </p:nvSpPr>
        <p:spPr bwMode="auto">
          <a:xfrm>
            <a:off x="4929190" y="3717032"/>
            <a:ext cx="3459234" cy="1152128"/>
          </a:xfrm>
          <a:prstGeom prst="roundRect">
            <a:avLst>
              <a:gd name="adj" fmla="val 16667"/>
            </a:avLst>
          </a:prstGeom>
          <a:solidFill>
            <a:srgbClr val="40464F"/>
          </a:solidFill>
          <a:ln w="38100">
            <a:solidFill>
              <a:srgbClr val="869AA9"/>
            </a:solidFill>
            <a:round/>
            <a:headEnd/>
            <a:tailEnd/>
          </a:ln>
          <a:effectLst/>
          <a:scene3d>
            <a:camera prst="orthographicFront"/>
            <a:lightRig rig="threePt" dir="t"/>
          </a:scene3d>
          <a:sp3d>
            <a:bevelT prst="convex"/>
          </a:sp3d>
        </p:spPr>
        <p:txBody>
          <a:bodyPr wrap="none" anchor="ctr"/>
          <a:lstStyle/>
          <a:p>
            <a:pPr algn="ctr"/>
            <a:r>
              <a:rPr lang="ru-RU" b="1" u="sng" dirty="0">
                <a:latin typeface="+mn-lt"/>
              </a:rPr>
              <a:t>Меновые</a:t>
            </a:r>
            <a:r>
              <a:rPr lang="ru-RU" b="1" dirty="0">
                <a:latin typeface="+mn-lt"/>
              </a:rPr>
              <a:t> </a:t>
            </a:r>
          </a:p>
          <a:p>
            <a:pPr algn="ctr"/>
            <a:r>
              <a:rPr lang="ru-RU" sz="1700" dirty="0">
                <a:latin typeface="+mn-lt"/>
              </a:rPr>
              <a:t>(в момент заключения договора </a:t>
            </a:r>
          </a:p>
          <a:p>
            <a:pPr algn="ctr"/>
            <a:r>
              <a:rPr lang="ru-RU" sz="1700" dirty="0">
                <a:latin typeface="+mn-lt"/>
              </a:rPr>
              <a:t>известен объем обязательств </a:t>
            </a:r>
          </a:p>
          <a:p>
            <a:pPr algn="ctr"/>
            <a:r>
              <a:rPr lang="ru-RU" sz="1700" dirty="0">
                <a:latin typeface="+mn-lt"/>
              </a:rPr>
              <a:t>контрагентов)</a:t>
            </a:r>
          </a:p>
        </p:txBody>
      </p:sp>
      <p:sp>
        <p:nvSpPr>
          <p:cNvPr id="26" name="AutoShape 11"/>
          <p:cNvSpPr>
            <a:spLocks noChangeArrowheads="1"/>
          </p:cNvSpPr>
          <p:nvPr/>
        </p:nvSpPr>
        <p:spPr bwMode="auto">
          <a:xfrm>
            <a:off x="4929190" y="5000636"/>
            <a:ext cx="3459234" cy="1308684"/>
          </a:xfrm>
          <a:prstGeom prst="roundRect">
            <a:avLst>
              <a:gd name="adj" fmla="val 16667"/>
            </a:avLst>
          </a:prstGeom>
          <a:solidFill>
            <a:srgbClr val="40464F"/>
          </a:solidFill>
          <a:ln w="38100">
            <a:solidFill>
              <a:srgbClr val="869AA9"/>
            </a:solidFill>
            <a:round/>
            <a:headEnd/>
            <a:tailEnd/>
          </a:ln>
          <a:effectLst/>
          <a:scene3d>
            <a:camera prst="orthographicFront"/>
            <a:lightRig rig="threePt" dir="t"/>
          </a:scene3d>
          <a:sp3d>
            <a:bevelT prst="convex"/>
          </a:sp3d>
        </p:spPr>
        <p:txBody>
          <a:bodyPr wrap="none" anchor="ctr"/>
          <a:lstStyle/>
          <a:p>
            <a:pPr algn="ctr"/>
            <a:r>
              <a:rPr lang="ru-RU" sz="1600" dirty="0">
                <a:latin typeface="Tahoma" pitchFamily="34" charset="0"/>
              </a:rPr>
              <a:t> </a:t>
            </a:r>
            <a:r>
              <a:rPr lang="ru-RU" sz="1700" b="1" u="sng" dirty="0">
                <a:latin typeface="+mn-lt"/>
              </a:rPr>
              <a:t>Рисковые (</a:t>
            </a:r>
            <a:r>
              <a:rPr lang="ru-RU" sz="1700" b="1" u="sng" dirty="0" err="1">
                <a:latin typeface="+mn-lt"/>
              </a:rPr>
              <a:t>алеаторные</a:t>
            </a:r>
            <a:r>
              <a:rPr lang="ru-RU" sz="1700" b="1" u="sng" dirty="0">
                <a:latin typeface="+mn-lt"/>
              </a:rPr>
              <a:t>)</a:t>
            </a:r>
          </a:p>
          <a:p>
            <a:pPr algn="ctr"/>
            <a:r>
              <a:rPr lang="ru-RU" sz="1700" dirty="0">
                <a:latin typeface="+mn-lt"/>
              </a:rPr>
              <a:t>(экономический результат на </a:t>
            </a:r>
          </a:p>
          <a:p>
            <a:pPr algn="ctr"/>
            <a:r>
              <a:rPr lang="ru-RU" sz="1700" dirty="0">
                <a:latin typeface="+mn-lt"/>
              </a:rPr>
              <a:t>момент заключения договора </a:t>
            </a:r>
          </a:p>
          <a:p>
            <a:pPr algn="ctr"/>
            <a:r>
              <a:rPr lang="ru-RU" sz="1700" dirty="0">
                <a:latin typeface="+mn-lt"/>
              </a:rPr>
              <a:t>неизвестен)</a:t>
            </a:r>
          </a:p>
        </p:txBody>
      </p:sp>
      <p:cxnSp>
        <p:nvCxnSpPr>
          <p:cNvPr id="15" name="Прямая соединительная линия 14"/>
          <p:cNvCxnSpPr/>
          <p:nvPr/>
        </p:nvCxnSpPr>
        <p:spPr bwMode="auto">
          <a:xfrm>
            <a:off x="3923928" y="1196752"/>
            <a:ext cx="1440160" cy="0"/>
          </a:xfrm>
          <a:prstGeom prst="line">
            <a:avLst/>
          </a:prstGeom>
          <a:solidFill>
            <a:schemeClr val="accent1"/>
          </a:solidFill>
          <a:ln w="38100" cap="flat" cmpd="sng" algn="ctr">
            <a:solidFill>
              <a:srgbClr val="869AA9"/>
            </a:solidFill>
            <a:prstDash val="solid"/>
            <a:round/>
            <a:headEnd type="none" w="med" len="med"/>
            <a:tailEnd type="none" w="med" len="med"/>
          </a:ln>
          <a:effectLst/>
        </p:spPr>
      </p:cxnSp>
      <p:sp>
        <p:nvSpPr>
          <p:cNvPr id="19" name="TextBox 18"/>
          <p:cNvSpPr txBox="1"/>
          <p:nvPr/>
        </p:nvSpPr>
        <p:spPr>
          <a:xfrm>
            <a:off x="8676456" y="548680"/>
            <a:ext cx="234547" cy="861774"/>
          </a:xfrm>
          <a:prstGeom prst="rect">
            <a:avLst/>
          </a:prstGeom>
          <a:noFill/>
        </p:spPr>
        <p:txBody>
          <a:bodyPr wrap="none" rtlCol="0">
            <a:spAutoFit/>
          </a:bodyPr>
          <a:lstStyle/>
          <a:p>
            <a:endParaRPr lang="ru-RU" sz="3200" b="1" dirty="0">
              <a:solidFill>
                <a:srgbClr val="40464F"/>
              </a:solidFill>
            </a:endParaRPr>
          </a:p>
          <a:p>
            <a:endParaRPr lang="ru-RU" dirty="0"/>
          </a:p>
        </p:txBody>
      </p:sp>
      <p:sp>
        <p:nvSpPr>
          <p:cNvPr id="17" name="Заголовок 1"/>
          <p:cNvSpPr txBox="1">
            <a:spLocks/>
          </p:cNvSpPr>
          <p:nvPr/>
        </p:nvSpPr>
        <p:spPr>
          <a:xfrm>
            <a:off x="827584" y="116632"/>
            <a:ext cx="7416824" cy="936104"/>
          </a:xfrm>
          <a:prstGeom prst="rect">
            <a:avLst/>
          </a:prstGeom>
          <a:solidFill>
            <a:schemeClr val="accent1">
              <a:lumMod val="50000"/>
            </a:schemeClr>
          </a:solidFill>
          <a:ln w="38100" cmpd="sng">
            <a:solidFill>
              <a:srgbClr val="FF8600"/>
            </a:solidFill>
            <a:prstDash val="solid"/>
          </a:ln>
          <a:scene3d>
            <a:camera prst="orthographicFront"/>
            <a:lightRig rig="threePt" dir="t"/>
          </a:scene3d>
          <a:sp3d>
            <a:bevelT w="120650" prst="convex"/>
          </a:sp3d>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715963" algn="ctr">
              <a:defRPr/>
            </a:pPr>
            <a:r>
              <a:rPr lang="ru-RU" sz="2200" b="1" dirty="0">
                <a:solidFill>
                  <a:srgbClr val="FF0000"/>
                </a:solidFill>
              </a:rPr>
              <a:t/>
            </a:r>
            <a:br>
              <a:rPr lang="ru-RU" sz="2200" b="1" dirty="0">
                <a:solidFill>
                  <a:srgbClr val="FF0000"/>
                </a:solidFill>
              </a:rPr>
            </a:br>
            <a:r>
              <a:rPr lang="ru-RU" sz="2200" b="1" dirty="0">
                <a:solidFill>
                  <a:srgbClr val="FF0000"/>
                </a:solidFill>
              </a:rPr>
              <a:t/>
            </a:r>
            <a:br>
              <a:rPr lang="ru-RU" sz="2200" b="1" dirty="0">
                <a:solidFill>
                  <a:srgbClr val="FF0000"/>
                </a:solidFill>
              </a:rPr>
            </a:b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0000"/>
              </a:solidFill>
            </a:endParaRPr>
          </a:p>
          <a:p>
            <a:pPr indent="715963" algn="ctr">
              <a:defRPr/>
            </a:pPr>
            <a:endParaRPr lang="ru-RU" sz="2200" b="1" dirty="0">
              <a:solidFill>
                <a:srgbClr val="FF8600"/>
              </a:solidFill>
            </a:endParaRPr>
          </a:p>
          <a:p>
            <a:pPr indent="715963" algn="ctr">
              <a:defRPr/>
            </a:pPr>
            <a:endParaRPr lang="ru-RU" sz="2000" b="1" dirty="0">
              <a:solidFill>
                <a:srgbClr val="FF8600"/>
              </a:solidFill>
              <a:effectLst>
                <a:outerShdw blurRad="50800" dist="38100" dir="2700000" algn="tl" rotWithShape="0">
                  <a:srgbClr val="000000">
                    <a:alpha val="43000"/>
                  </a:srgbClr>
                </a:outerShdw>
              </a:effectLst>
            </a:endParaRPr>
          </a:p>
          <a:p>
            <a:pPr indent="715963" algn="ctr">
              <a:defRPr/>
            </a:pPr>
            <a:r>
              <a:rPr lang="ru-RU" sz="2000" b="1" dirty="0">
                <a:solidFill>
                  <a:srgbClr val="FF8600"/>
                </a:solidFill>
                <a:effectLst>
                  <a:outerShdw blurRad="50800" dist="38100" dir="2700000" algn="tl" rotWithShape="0">
                    <a:srgbClr val="000000">
                      <a:alpha val="43000"/>
                    </a:srgbClr>
                  </a:outerShdw>
                </a:effectLst>
              </a:rPr>
              <a:t>Гражданско-правовые договоры по наличию встречного предоставления</a:t>
            </a:r>
          </a:p>
          <a:p>
            <a:pPr indent="715963" algn="ctr">
              <a:defRPr/>
            </a:pPr>
            <a:endParaRPr lang="ru-RU" sz="800" b="1" dirty="0">
              <a:solidFill>
                <a:srgbClr val="FF8600"/>
              </a:solidFill>
              <a:effectLst>
                <a:outerShdw blurRad="50800" dist="38100" dir="2700000" algn="tl" rotWithShape="0">
                  <a:srgbClr val="000000">
                    <a:alpha val="43000"/>
                  </a:srgbClr>
                </a:outerShdw>
              </a:effectLst>
            </a:endParaRPr>
          </a:p>
        </p:txBody>
      </p:sp>
      <p:sp>
        <p:nvSpPr>
          <p:cNvPr id="20" name="Line 26"/>
          <p:cNvSpPr>
            <a:spLocks noChangeShapeType="1"/>
          </p:cNvSpPr>
          <p:nvPr/>
        </p:nvSpPr>
        <p:spPr bwMode="auto">
          <a:xfrm>
            <a:off x="8892480" y="3140968"/>
            <a:ext cx="0" cy="2520280"/>
          </a:xfrm>
          <a:prstGeom prst="line">
            <a:avLst/>
          </a:prstGeom>
          <a:ln w="57150" cmpd="sng">
            <a:solidFill>
              <a:srgbClr val="869AA9"/>
            </a:solidFill>
            <a:headEnd/>
            <a:tailEnd/>
          </a:ln>
        </p:spPr>
        <p:style>
          <a:lnRef idx="3">
            <a:schemeClr val="accent1"/>
          </a:lnRef>
          <a:fillRef idx="0">
            <a:schemeClr val="accent1"/>
          </a:fillRef>
          <a:effectRef idx="2">
            <a:schemeClr val="accent1"/>
          </a:effectRef>
          <a:fontRef idx="minor">
            <a:schemeClr val="tx1"/>
          </a:fontRef>
        </p:style>
        <p:txBody>
          <a:bodyPr/>
          <a:lstStyle/>
          <a:p>
            <a:pPr>
              <a:defRPr/>
            </a:pPr>
            <a:endParaRPr lang="ru-RU"/>
          </a:p>
        </p:txBody>
      </p:sp>
      <p:cxnSp>
        <p:nvCxnSpPr>
          <p:cNvPr id="24" name="Прямая со стрелкой 23"/>
          <p:cNvCxnSpPr>
            <a:endCxn id="25" idx="3"/>
          </p:cNvCxnSpPr>
          <p:nvPr/>
        </p:nvCxnSpPr>
        <p:spPr bwMode="auto">
          <a:xfrm flipH="1">
            <a:off x="8388424" y="4293096"/>
            <a:ext cx="504056" cy="0"/>
          </a:xfrm>
          <a:prstGeom prst="straightConnector1">
            <a:avLst/>
          </a:prstGeom>
          <a:ln w="57150" cmpd="sng">
            <a:solidFill>
              <a:srgbClr val="869AA9"/>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29" name="Прямая со стрелкой 28"/>
          <p:cNvCxnSpPr>
            <a:endCxn id="10" idx="0"/>
          </p:cNvCxnSpPr>
          <p:nvPr/>
        </p:nvCxnSpPr>
        <p:spPr bwMode="auto">
          <a:xfrm>
            <a:off x="4572000" y="1196752"/>
            <a:ext cx="2484276" cy="375430"/>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30" name="Прямая со стрелкой 29"/>
          <p:cNvCxnSpPr>
            <a:endCxn id="8" idx="0"/>
          </p:cNvCxnSpPr>
          <p:nvPr/>
        </p:nvCxnSpPr>
        <p:spPr bwMode="auto">
          <a:xfrm flipH="1">
            <a:off x="2143108" y="1196752"/>
            <a:ext cx="2428892" cy="447438"/>
          </a:xfrm>
          <a:prstGeom prst="straightConnector1">
            <a:avLst/>
          </a:prstGeom>
          <a:ln w="38100" cmpd="sng">
            <a:solidFill>
              <a:srgbClr val="869AA9"/>
            </a:solidFill>
            <a:headEnd type="none" w="med" len="med"/>
            <a:tailEnd type="arrow"/>
          </a:ln>
          <a:scene3d>
            <a:camera prst="orthographicFront">
              <a:rot lat="0" lon="0" rev="0"/>
            </a:camera>
            <a:lightRig rig="twoPt" dir="br">
              <a:rot lat="0" lon="0" rev="8700000"/>
            </a:lightRig>
          </a:scene3d>
          <a:sp3d prstMaterial="matte">
            <a:bevelT w="25400" h="53975" prst="convex"/>
          </a:sp3d>
        </p:spPr>
        <p:style>
          <a:lnRef idx="3">
            <a:schemeClr val="accent1"/>
          </a:lnRef>
          <a:fillRef idx="0">
            <a:schemeClr val="accent1"/>
          </a:fillRef>
          <a:effectRef idx="2">
            <a:schemeClr val="accent1"/>
          </a:effectRef>
          <a:fontRef idx="minor">
            <a:schemeClr val="tx1"/>
          </a:fontRef>
        </p:style>
      </p:cxnSp>
      <p:cxnSp>
        <p:nvCxnSpPr>
          <p:cNvPr id="31" name="Прямая со стрелкой 30"/>
          <p:cNvCxnSpPr/>
          <p:nvPr/>
        </p:nvCxnSpPr>
        <p:spPr bwMode="auto">
          <a:xfrm flipH="1">
            <a:off x="8388424" y="5661248"/>
            <a:ext cx="504056" cy="0"/>
          </a:xfrm>
          <a:prstGeom prst="straightConnector1">
            <a:avLst/>
          </a:prstGeom>
          <a:ln w="57150" cmpd="sng">
            <a:solidFill>
              <a:srgbClr val="869AA9"/>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34" name="TextBox 33"/>
          <p:cNvSpPr txBox="1"/>
          <p:nvPr/>
        </p:nvSpPr>
        <p:spPr>
          <a:xfrm>
            <a:off x="8506374" y="548680"/>
            <a:ext cx="526907" cy="584776"/>
          </a:xfrm>
          <a:prstGeom prst="rect">
            <a:avLst/>
          </a:prstGeom>
          <a:noFill/>
        </p:spPr>
        <p:txBody>
          <a:bodyPr wrap="none" rtlCol="0">
            <a:spAutoFit/>
          </a:bodyPr>
          <a:lstStyle/>
          <a:p>
            <a:r>
              <a:rPr lang="ru-RU" sz="3200" b="1" dirty="0">
                <a:solidFill>
                  <a:srgbClr val="40464F"/>
                </a:solidFill>
              </a:rPr>
              <a:t> 9</a:t>
            </a:r>
          </a:p>
        </p:txBody>
      </p:sp>
    </p:spTree>
    <p:extLst>
      <p:ext uri="{BB962C8B-B14F-4D97-AF65-F5344CB8AC3E}">
        <p14:creationId xmlns:p14="http://schemas.microsoft.com/office/powerpoint/2010/main" val="198362799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57200" y="188913"/>
            <a:ext cx="8229600" cy="791815"/>
          </a:xfrm>
        </p:spPr>
        <p:txBody>
          <a:bodyPr/>
          <a:lstStyle/>
          <a:p>
            <a:pPr algn="ctr">
              <a:defRPr/>
            </a:pPr>
            <a:r>
              <a:rPr lang="ru-RU" sz="2800" b="1" u="sng" dirty="0"/>
              <a:t>Особенности постоянной ренты</a:t>
            </a:r>
            <a:endParaRPr lang="ru-RU" sz="2800" dirty="0"/>
          </a:p>
        </p:txBody>
      </p:sp>
      <p:sp>
        <p:nvSpPr>
          <p:cNvPr id="4" name="AutoShape 5"/>
          <p:cNvSpPr>
            <a:spLocks noChangeArrowheads="1"/>
          </p:cNvSpPr>
          <p:nvPr/>
        </p:nvSpPr>
        <p:spPr bwMode="auto">
          <a:xfrm>
            <a:off x="323850" y="1341438"/>
            <a:ext cx="3816350" cy="1008062"/>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«Слабая»</a:t>
            </a:r>
          </a:p>
          <a:p>
            <a:pPr algn="ctr">
              <a:defRPr/>
            </a:pPr>
            <a:r>
              <a:rPr lang="ru-RU" sz="2000" b="1" u="sng" dirty="0">
                <a:solidFill>
                  <a:prstClr val="white"/>
                </a:solidFill>
                <a:latin typeface="Arial"/>
              </a:rPr>
              <a:t>сторона договора</a:t>
            </a:r>
            <a:endParaRPr lang="ru-RU" sz="2000" dirty="0">
              <a:solidFill>
                <a:prstClr val="white"/>
              </a:solidFill>
              <a:latin typeface="Arial"/>
            </a:endParaRPr>
          </a:p>
        </p:txBody>
      </p:sp>
      <p:sp>
        <p:nvSpPr>
          <p:cNvPr id="5" name="AutoShape 5"/>
          <p:cNvSpPr>
            <a:spLocks noChangeArrowheads="1"/>
          </p:cNvSpPr>
          <p:nvPr/>
        </p:nvSpPr>
        <p:spPr bwMode="auto">
          <a:xfrm>
            <a:off x="5076825" y="1341438"/>
            <a:ext cx="3816350" cy="1008062"/>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dirty="0">
                <a:solidFill>
                  <a:prstClr val="white"/>
                </a:solidFill>
                <a:latin typeface="Arial"/>
              </a:rPr>
              <a:t>Не определяется</a:t>
            </a:r>
          </a:p>
        </p:txBody>
      </p:sp>
      <p:sp>
        <p:nvSpPr>
          <p:cNvPr id="6" name="Стрелка вправо 5"/>
          <p:cNvSpPr/>
          <p:nvPr/>
        </p:nvSpPr>
        <p:spPr bwMode="auto">
          <a:xfrm>
            <a:off x="4140200" y="1700213"/>
            <a:ext cx="936625" cy="288925"/>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endParaRPr>
          </a:p>
        </p:txBody>
      </p:sp>
      <p:sp>
        <p:nvSpPr>
          <p:cNvPr id="7" name="AutoShape 5"/>
          <p:cNvSpPr>
            <a:spLocks noChangeArrowheads="1"/>
          </p:cNvSpPr>
          <p:nvPr/>
        </p:nvSpPr>
        <p:spPr bwMode="auto">
          <a:xfrm>
            <a:off x="323850" y="2852738"/>
            <a:ext cx="3816350" cy="1008062"/>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Сроки выплаты ренты</a:t>
            </a:r>
            <a:endParaRPr lang="ru-RU" sz="2000" dirty="0">
              <a:solidFill>
                <a:prstClr val="white"/>
              </a:solidFill>
              <a:latin typeface="Arial"/>
            </a:endParaRPr>
          </a:p>
        </p:txBody>
      </p:sp>
      <p:sp>
        <p:nvSpPr>
          <p:cNvPr id="8" name="AutoShape 5"/>
          <p:cNvSpPr>
            <a:spLocks noChangeArrowheads="1"/>
          </p:cNvSpPr>
          <p:nvPr/>
        </p:nvSpPr>
        <p:spPr bwMode="auto">
          <a:xfrm>
            <a:off x="5076825" y="2708275"/>
            <a:ext cx="3816350" cy="1368425"/>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dirty="0">
                <a:solidFill>
                  <a:prstClr val="white"/>
                </a:solidFill>
                <a:latin typeface="Arial"/>
              </a:rPr>
              <a:t>Ежеквартально </a:t>
            </a:r>
          </a:p>
          <a:p>
            <a:pPr algn="ctr">
              <a:defRPr/>
            </a:pPr>
            <a:r>
              <a:rPr lang="ru-RU" sz="2000" dirty="0">
                <a:solidFill>
                  <a:prstClr val="white"/>
                </a:solidFill>
                <a:latin typeface="Arial"/>
              </a:rPr>
              <a:t>(если иное на закреплено </a:t>
            </a:r>
          </a:p>
          <a:p>
            <a:pPr algn="ctr">
              <a:defRPr/>
            </a:pPr>
            <a:r>
              <a:rPr lang="ru-RU" sz="2000" dirty="0">
                <a:solidFill>
                  <a:prstClr val="white"/>
                </a:solidFill>
                <a:latin typeface="Arial"/>
              </a:rPr>
              <a:t>договором)</a:t>
            </a:r>
          </a:p>
          <a:p>
            <a:pPr algn="ctr">
              <a:defRPr/>
            </a:pPr>
            <a:r>
              <a:rPr lang="ru-RU" sz="2000" dirty="0">
                <a:solidFill>
                  <a:prstClr val="white"/>
                </a:solidFill>
                <a:latin typeface="Arial"/>
              </a:rPr>
              <a:t>(ст. 591 ГК РФ)</a:t>
            </a:r>
          </a:p>
        </p:txBody>
      </p:sp>
      <p:sp>
        <p:nvSpPr>
          <p:cNvPr id="9" name="Стрелка вправо 8"/>
          <p:cNvSpPr/>
          <p:nvPr/>
        </p:nvSpPr>
        <p:spPr bwMode="auto">
          <a:xfrm>
            <a:off x="4140200" y="3213100"/>
            <a:ext cx="936625" cy="287338"/>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endParaRPr>
          </a:p>
        </p:txBody>
      </p:sp>
      <p:sp>
        <p:nvSpPr>
          <p:cNvPr id="10" name="AutoShape 5"/>
          <p:cNvSpPr>
            <a:spLocks noChangeArrowheads="1"/>
          </p:cNvSpPr>
          <p:nvPr/>
        </p:nvSpPr>
        <p:spPr bwMode="auto">
          <a:xfrm>
            <a:off x="323850" y="4437063"/>
            <a:ext cx="3816350" cy="1008062"/>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Размер ренты</a:t>
            </a:r>
            <a:endParaRPr lang="ru-RU" sz="2000" dirty="0">
              <a:solidFill>
                <a:prstClr val="white"/>
              </a:solidFill>
              <a:latin typeface="Arial"/>
            </a:endParaRPr>
          </a:p>
        </p:txBody>
      </p:sp>
      <p:sp>
        <p:nvSpPr>
          <p:cNvPr id="11" name="AutoShape 5"/>
          <p:cNvSpPr>
            <a:spLocks noChangeArrowheads="1"/>
          </p:cNvSpPr>
          <p:nvPr/>
        </p:nvSpPr>
        <p:spPr bwMode="auto">
          <a:xfrm>
            <a:off x="5076825" y="4292600"/>
            <a:ext cx="3816350" cy="2449513"/>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dirty="0">
                <a:solidFill>
                  <a:prstClr val="white"/>
                </a:solidFill>
                <a:latin typeface="Arial"/>
              </a:rPr>
              <a:t>Не менее установленной</a:t>
            </a:r>
          </a:p>
          <a:p>
            <a:pPr algn="ctr">
              <a:defRPr/>
            </a:pPr>
            <a:r>
              <a:rPr lang="ru-RU" dirty="0">
                <a:solidFill>
                  <a:prstClr val="white"/>
                </a:solidFill>
                <a:latin typeface="Arial"/>
              </a:rPr>
              <a:t>величины прожиточного </a:t>
            </a:r>
          </a:p>
          <a:p>
            <a:pPr algn="ctr">
              <a:defRPr/>
            </a:pPr>
            <a:r>
              <a:rPr lang="ru-RU" dirty="0">
                <a:solidFill>
                  <a:prstClr val="white"/>
                </a:solidFill>
                <a:latin typeface="Arial"/>
              </a:rPr>
              <a:t>минимума в соответствующем </a:t>
            </a:r>
          </a:p>
          <a:p>
            <a:pPr algn="ctr">
              <a:defRPr/>
            </a:pPr>
            <a:r>
              <a:rPr lang="ru-RU" dirty="0">
                <a:solidFill>
                  <a:prstClr val="white"/>
                </a:solidFill>
                <a:latin typeface="Arial"/>
              </a:rPr>
              <a:t>субъекте РФ по месту </a:t>
            </a:r>
          </a:p>
          <a:p>
            <a:pPr algn="ctr">
              <a:defRPr/>
            </a:pPr>
            <a:r>
              <a:rPr lang="ru-RU" dirty="0">
                <a:solidFill>
                  <a:prstClr val="white"/>
                </a:solidFill>
                <a:latin typeface="Arial"/>
              </a:rPr>
              <a:t>нахождения имущества, </a:t>
            </a:r>
          </a:p>
          <a:p>
            <a:pPr algn="ctr">
              <a:defRPr/>
            </a:pPr>
            <a:r>
              <a:rPr lang="ru-RU" dirty="0">
                <a:solidFill>
                  <a:prstClr val="white"/>
                </a:solidFill>
                <a:latin typeface="Arial"/>
              </a:rPr>
              <a:t>являющегося </a:t>
            </a:r>
          </a:p>
          <a:p>
            <a:pPr algn="ctr">
              <a:defRPr/>
            </a:pPr>
            <a:r>
              <a:rPr lang="ru-RU" dirty="0">
                <a:solidFill>
                  <a:prstClr val="white"/>
                </a:solidFill>
                <a:latin typeface="Arial"/>
              </a:rPr>
              <a:t>предметом договора</a:t>
            </a:r>
          </a:p>
          <a:p>
            <a:pPr algn="ctr">
              <a:defRPr/>
            </a:pPr>
            <a:r>
              <a:rPr lang="ru-RU" dirty="0">
                <a:solidFill>
                  <a:prstClr val="white"/>
                </a:solidFill>
                <a:latin typeface="Arial"/>
              </a:rPr>
              <a:t>(ст. 590 ГК РФ)</a:t>
            </a:r>
          </a:p>
        </p:txBody>
      </p:sp>
      <p:sp>
        <p:nvSpPr>
          <p:cNvPr id="12" name="Стрелка вправо 11"/>
          <p:cNvSpPr/>
          <p:nvPr/>
        </p:nvSpPr>
        <p:spPr bwMode="auto">
          <a:xfrm>
            <a:off x="4140200" y="4797425"/>
            <a:ext cx="936625" cy="287338"/>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endParaRPr>
          </a:p>
        </p:txBody>
      </p:sp>
      <p:sp>
        <p:nvSpPr>
          <p:cNvPr id="15" name="TextBox 14"/>
          <p:cNvSpPr txBox="1"/>
          <p:nvPr/>
        </p:nvSpPr>
        <p:spPr>
          <a:xfrm>
            <a:off x="8502879" y="548680"/>
            <a:ext cx="641121" cy="584776"/>
          </a:xfrm>
          <a:prstGeom prst="rect">
            <a:avLst/>
          </a:prstGeom>
          <a:noFill/>
        </p:spPr>
        <p:txBody>
          <a:bodyPr wrap="none" rtlCol="0">
            <a:spAutoFit/>
          </a:bodyPr>
          <a:lstStyle/>
          <a:p>
            <a:r>
              <a:rPr lang="ru-RU" sz="3200" b="1" dirty="0">
                <a:solidFill>
                  <a:srgbClr val="40464F"/>
                </a:solidFill>
              </a:rPr>
              <a:t>93</a:t>
            </a:r>
          </a:p>
        </p:txBody>
      </p:sp>
    </p:spTree>
    <p:extLst>
      <p:ext uri="{BB962C8B-B14F-4D97-AF65-F5344CB8AC3E}">
        <p14:creationId xmlns:p14="http://schemas.microsoft.com/office/powerpoint/2010/main" val="403521928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179512" y="-99392"/>
            <a:ext cx="8229600" cy="1008062"/>
          </a:xfrm>
        </p:spPr>
        <p:txBody>
          <a:bodyPr/>
          <a:lstStyle/>
          <a:p>
            <a:pPr algn="ctr">
              <a:defRPr/>
            </a:pPr>
            <a:r>
              <a:rPr lang="ru-RU" sz="2800" b="1" u="sng" dirty="0"/>
              <a:t>Выкуп постоянной ренты</a:t>
            </a:r>
            <a:endParaRPr lang="ru-RU" sz="2800" dirty="0"/>
          </a:p>
        </p:txBody>
      </p:sp>
      <p:sp>
        <p:nvSpPr>
          <p:cNvPr id="4" name="AutoShape 5"/>
          <p:cNvSpPr>
            <a:spLocks noChangeArrowheads="1"/>
          </p:cNvSpPr>
          <p:nvPr/>
        </p:nvSpPr>
        <p:spPr bwMode="auto">
          <a:xfrm>
            <a:off x="323850" y="3141663"/>
            <a:ext cx="3816350" cy="719137"/>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Плательщик ренты</a:t>
            </a:r>
            <a:endParaRPr lang="ru-RU" sz="2000" dirty="0">
              <a:solidFill>
                <a:prstClr val="white"/>
              </a:solidFill>
              <a:latin typeface="Arial"/>
            </a:endParaRPr>
          </a:p>
        </p:txBody>
      </p:sp>
      <p:sp>
        <p:nvSpPr>
          <p:cNvPr id="5" name="AutoShape 5"/>
          <p:cNvSpPr>
            <a:spLocks noChangeArrowheads="1"/>
          </p:cNvSpPr>
          <p:nvPr/>
        </p:nvSpPr>
        <p:spPr bwMode="auto">
          <a:xfrm>
            <a:off x="4716463" y="3141663"/>
            <a:ext cx="3816350" cy="719137"/>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Получатель ренты</a:t>
            </a:r>
            <a:endParaRPr lang="ru-RU" sz="2000" dirty="0">
              <a:solidFill>
                <a:prstClr val="white"/>
              </a:solidFill>
              <a:latin typeface="Arial"/>
            </a:endParaRPr>
          </a:p>
        </p:txBody>
      </p:sp>
      <p:sp>
        <p:nvSpPr>
          <p:cNvPr id="6" name="AutoShape 5"/>
          <p:cNvSpPr>
            <a:spLocks noChangeArrowheads="1"/>
          </p:cNvSpPr>
          <p:nvPr/>
        </p:nvSpPr>
        <p:spPr bwMode="auto">
          <a:xfrm>
            <a:off x="323850" y="4581525"/>
            <a:ext cx="3816350" cy="1943819"/>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dirty="0">
                <a:solidFill>
                  <a:prstClr val="white"/>
                </a:solidFill>
                <a:latin typeface="Arial"/>
              </a:rPr>
              <a:t>Отказ - в письменной форме</a:t>
            </a:r>
          </a:p>
          <a:p>
            <a:pPr algn="ctr">
              <a:defRPr/>
            </a:pPr>
            <a:r>
              <a:rPr lang="ru-RU" sz="2000" dirty="0">
                <a:solidFill>
                  <a:prstClr val="white"/>
                </a:solidFill>
                <a:latin typeface="Arial"/>
              </a:rPr>
              <a:t> не позднее чем за 3 мес. до</a:t>
            </a:r>
          </a:p>
          <a:p>
            <a:pPr algn="ctr">
              <a:defRPr/>
            </a:pPr>
            <a:r>
              <a:rPr lang="ru-RU" sz="2000" dirty="0">
                <a:solidFill>
                  <a:prstClr val="white"/>
                </a:solidFill>
                <a:latin typeface="Arial"/>
              </a:rPr>
              <a:t> прекращения выплаты ренты </a:t>
            </a:r>
          </a:p>
          <a:p>
            <a:pPr algn="ctr">
              <a:defRPr/>
            </a:pPr>
            <a:r>
              <a:rPr lang="ru-RU" sz="2000" dirty="0">
                <a:solidFill>
                  <a:prstClr val="white"/>
                </a:solidFill>
                <a:latin typeface="Arial"/>
              </a:rPr>
              <a:t>(если иной срок </a:t>
            </a:r>
          </a:p>
          <a:p>
            <a:pPr algn="ctr">
              <a:defRPr/>
            </a:pPr>
            <a:r>
              <a:rPr lang="ru-RU" sz="2000" dirty="0">
                <a:solidFill>
                  <a:prstClr val="white"/>
                </a:solidFill>
                <a:latin typeface="Arial"/>
              </a:rPr>
              <a:t>не предусмотрен договором)</a:t>
            </a:r>
          </a:p>
          <a:p>
            <a:pPr algn="ctr">
              <a:defRPr/>
            </a:pPr>
            <a:r>
              <a:rPr lang="ru-RU" sz="2000" dirty="0">
                <a:solidFill>
                  <a:prstClr val="white"/>
                </a:solidFill>
                <a:latin typeface="Arial"/>
              </a:rPr>
              <a:t>(ст. 592 ГК РФ)</a:t>
            </a:r>
          </a:p>
        </p:txBody>
      </p:sp>
      <p:sp>
        <p:nvSpPr>
          <p:cNvPr id="7" name="TextBox 6"/>
          <p:cNvSpPr txBox="1"/>
          <p:nvPr/>
        </p:nvSpPr>
        <p:spPr>
          <a:xfrm>
            <a:off x="395288" y="1211263"/>
            <a:ext cx="8353425" cy="1570037"/>
          </a:xfrm>
          <a:prstGeom prst="rect">
            <a:avLst/>
          </a:prstGeom>
          <a:noFill/>
          <a:ln w="38100">
            <a:solidFill>
              <a:srgbClr val="869AA9"/>
            </a:solidFill>
            <a:prstDash val="dash"/>
          </a:ln>
        </p:spPr>
        <p:txBody>
          <a:bodyPr>
            <a:spAutoFit/>
          </a:bodyPr>
          <a:lstStyle/>
          <a:p>
            <a:pPr algn="ctr">
              <a:defRPr/>
            </a:pPr>
            <a:endParaRPr lang="ru-RU" sz="800" b="1" u="sng" dirty="0">
              <a:solidFill>
                <a:prstClr val="white"/>
              </a:solidFill>
              <a:latin typeface="Arial"/>
            </a:endParaRPr>
          </a:p>
          <a:p>
            <a:pPr algn="ctr">
              <a:defRPr/>
            </a:pPr>
            <a:r>
              <a:rPr lang="ru-RU" sz="2000" b="1" u="sng" dirty="0">
                <a:solidFill>
                  <a:srgbClr val="FF8600"/>
                </a:solidFill>
                <a:latin typeface="Arial"/>
              </a:rPr>
              <a:t>Выкуп ренты </a:t>
            </a:r>
            <a:r>
              <a:rPr lang="ru-RU" sz="2000" dirty="0">
                <a:solidFill>
                  <a:srgbClr val="FF8600"/>
                </a:solidFill>
                <a:latin typeface="Arial"/>
              </a:rPr>
              <a:t>– </a:t>
            </a:r>
          </a:p>
          <a:p>
            <a:pPr algn="ctr">
              <a:defRPr/>
            </a:pPr>
            <a:endParaRPr lang="ru-RU" sz="800" dirty="0">
              <a:solidFill>
                <a:prstClr val="white"/>
              </a:solidFill>
              <a:latin typeface="Arial"/>
            </a:endParaRPr>
          </a:p>
          <a:p>
            <a:pPr algn="ctr">
              <a:defRPr/>
            </a:pPr>
            <a:r>
              <a:rPr lang="ru-RU" sz="2000" dirty="0">
                <a:solidFill>
                  <a:prstClr val="white"/>
                </a:solidFill>
                <a:latin typeface="Arial"/>
              </a:rPr>
              <a:t>особый способ расторжения договора, </a:t>
            </a:r>
          </a:p>
          <a:p>
            <a:pPr algn="ctr">
              <a:defRPr/>
            </a:pPr>
            <a:r>
              <a:rPr lang="ru-RU" sz="2000" dirty="0">
                <a:solidFill>
                  <a:prstClr val="white"/>
                </a:solidFill>
                <a:latin typeface="Arial"/>
              </a:rPr>
              <a:t>отказ от дальнейшей выплаты ренты с уплатой выкупной цены</a:t>
            </a:r>
          </a:p>
          <a:p>
            <a:pPr algn="ctr">
              <a:defRPr/>
            </a:pPr>
            <a:endParaRPr lang="ru-RU" sz="2000" dirty="0">
              <a:solidFill>
                <a:prstClr val="white"/>
              </a:solidFill>
              <a:latin typeface="Arial"/>
            </a:endParaRPr>
          </a:p>
        </p:txBody>
      </p:sp>
      <p:sp>
        <p:nvSpPr>
          <p:cNvPr id="9" name="Стрелка вниз 8"/>
          <p:cNvSpPr/>
          <p:nvPr/>
        </p:nvSpPr>
        <p:spPr bwMode="auto">
          <a:xfrm>
            <a:off x="1979613" y="3860800"/>
            <a:ext cx="484187" cy="647700"/>
          </a:xfrm>
          <a:prstGeom prst="down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endParaRPr>
          </a:p>
        </p:txBody>
      </p:sp>
      <p:sp>
        <p:nvSpPr>
          <p:cNvPr id="10" name="AutoShape 5"/>
          <p:cNvSpPr>
            <a:spLocks noChangeArrowheads="1"/>
          </p:cNvSpPr>
          <p:nvPr/>
        </p:nvSpPr>
        <p:spPr bwMode="auto">
          <a:xfrm>
            <a:off x="4716463" y="4581525"/>
            <a:ext cx="3816350" cy="1943819"/>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dirty="0">
                <a:solidFill>
                  <a:prstClr val="white"/>
                </a:solidFill>
                <a:latin typeface="Arial"/>
              </a:rPr>
              <a:t>Право требовать – только в </a:t>
            </a:r>
          </a:p>
          <a:p>
            <a:pPr algn="ctr">
              <a:defRPr/>
            </a:pPr>
            <a:r>
              <a:rPr lang="ru-RU" sz="2000" dirty="0">
                <a:solidFill>
                  <a:prstClr val="white"/>
                </a:solidFill>
                <a:latin typeface="Arial"/>
              </a:rPr>
              <a:t>случаях, предусмотренных </a:t>
            </a:r>
          </a:p>
          <a:p>
            <a:pPr algn="ctr">
              <a:defRPr/>
            </a:pPr>
            <a:r>
              <a:rPr lang="ru-RU" sz="2000" dirty="0">
                <a:solidFill>
                  <a:prstClr val="white"/>
                </a:solidFill>
                <a:latin typeface="Arial"/>
              </a:rPr>
              <a:t>ст. 593 ГК РФ  и договором </a:t>
            </a:r>
          </a:p>
        </p:txBody>
      </p:sp>
      <p:sp>
        <p:nvSpPr>
          <p:cNvPr id="11" name="Стрелка вниз 10"/>
          <p:cNvSpPr/>
          <p:nvPr/>
        </p:nvSpPr>
        <p:spPr bwMode="auto">
          <a:xfrm>
            <a:off x="6372225" y="3860800"/>
            <a:ext cx="484188" cy="647700"/>
          </a:xfrm>
          <a:prstGeom prst="down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endParaRPr>
          </a:p>
        </p:txBody>
      </p:sp>
      <p:sp>
        <p:nvSpPr>
          <p:cNvPr id="14" name="TextBox 13"/>
          <p:cNvSpPr txBox="1"/>
          <p:nvPr/>
        </p:nvSpPr>
        <p:spPr>
          <a:xfrm>
            <a:off x="8502879" y="548680"/>
            <a:ext cx="641121" cy="584776"/>
          </a:xfrm>
          <a:prstGeom prst="rect">
            <a:avLst/>
          </a:prstGeom>
          <a:noFill/>
        </p:spPr>
        <p:txBody>
          <a:bodyPr wrap="none" rtlCol="0">
            <a:spAutoFit/>
          </a:bodyPr>
          <a:lstStyle/>
          <a:p>
            <a:r>
              <a:rPr lang="ru-RU" sz="3200" b="1" dirty="0">
                <a:solidFill>
                  <a:srgbClr val="40464F"/>
                </a:solidFill>
              </a:rPr>
              <a:t>94</a:t>
            </a:r>
          </a:p>
        </p:txBody>
      </p:sp>
    </p:spTree>
    <p:extLst>
      <p:ext uri="{BB962C8B-B14F-4D97-AF65-F5344CB8AC3E}">
        <p14:creationId xmlns:p14="http://schemas.microsoft.com/office/powerpoint/2010/main" val="23317339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5"/>
          <p:cNvSpPr>
            <a:spLocks noChangeArrowheads="1"/>
          </p:cNvSpPr>
          <p:nvPr/>
        </p:nvSpPr>
        <p:spPr bwMode="auto">
          <a:xfrm>
            <a:off x="323850" y="2492375"/>
            <a:ext cx="3816350" cy="720725"/>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Платная рента</a:t>
            </a:r>
            <a:endParaRPr lang="ru-RU" sz="2000" dirty="0">
              <a:solidFill>
                <a:prstClr val="white"/>
              </a:solidFill>
              <a:latin typeface="Arial"/>
            </a:endParaRPr>
          </a:p>
        </p:txBody>
      </p:sp>
      <p:sp>
        <p:nvSpPr>
          <p:cNvPr id="5" name="AutoShape 5"/>
          <p:cNvSpPr>
            <a:spLocks noChangeArrowheads="1"/>
          </p:cNvSpPr>
          <p:nvPr/>
        </p:nvSpPr>
        <p:spPr bwMode="auto">
          <a:xfrm>
            <a:off x="4932363" y="2492375"/>
            <a:ext cx="3816350" cy="720725"/>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Бесплатная рента</a:t>
            </a:r>
            <a:endParaRPr lang="ru-RU" sz="2000" dirty="0">
              <a:solidFill>
                <a:prstClr val="white"/>
              </a:solidFill>
              <a:latin typeface="Arial"/>
            </a:endParaRPr>
          </a:p>
        </p:txBody>
      </p:sp>
      <p:sp>
        <p:nvSpPr>
          <p:cNvPr id="6" name="AutoShape 5"/>
          <p:cNvSpPr>
            <a:spLocks noChangeArrowheads="1"/>
          </p:cNvSpPr>
          <p:nvPr/>
        </p:nvSpPr>
        <p:spPr bwMode="auto">
          <a:xfrm>
            <a:off x="323850" y="4005263"/>
            <a:ext cx="3816350" cy="1944687"/>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dirty="0">
                <a:solidFill>
                  <a:prstClr val="white"/>
                </a:solidFill>
                <a:latin typeface="Arial"/>
              </a:rPr>
              <a:t>Сумма годовых </a:t>
            </a:r>
          </a:p>
          <a:p>
            <a:pPr algn="ctr">
              <a:defRPr/>
            </a:pPr>
            <a:r>
              <a:rPr lang="ru-RU" sz="2000" dirty="0">
                <a:solidFill>
                  <a:prstClr val="white"/>
                </a:solidFill>
                <a:latin typeface="Arial"/>
              </a:rPr>
              <a:t>рентных платежей</a:t>
            </a:r>
          </a:p>
          <a:p>
            <a:pPr algn="ctr">
              <a:defRPr/>
            </a:pPr>
            <a:r>
              <a:rPr lang="ru-RU" sz="2000" dirty="0">
                <a:solidFill>
                  <a:prstClr val="white"/>
                </a:solidFill>
                <a:latin typeface="Arial"/>
              </a:rPr>
              <a:t>(ст. 594 ГК РФ)</a:t>
            </a:r>
          </a:p>
        </p:txBody>
      </p:sp>
      <p:sp>
        <p:nvSpPr>
          <p:cNvPr id="9" name="Стрелка вниз 8"/>
          <p:cNvSpPr/>
          <p:nvPr/>
        </p:nvSpPr>
        <p:spPr bwMode="auto">
          <a:xfrm>
            <a:off x="1979613" y="3284538"/>
            <a:ext cx="484187" cy="649287"/>
          </a:xfrm>
          <a:prstGeom prst="down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endParaRPr>
          </a:p>
        </p:txBody>
      </p:sp>
      <p:sp>
        <p:nvSpPr>
          <p:cNvPr id="10" name="AutoShape 5"/>
          <p:cNvSpPr>
            <a:spLocks noChangeArrowheads="1"/>
          </p:cNvSpPr>
          <p:nvPr/>
        </p:nvSpPr>
        <p:spPr bwMode="auto">
          <a:xfrm>
            <a:off x="4932363" y="4005263"/>
            <a:ext cx="3816350" cy="2016125"/>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dirty="0">
                <a:solidFill>
                  <a:prstClr val="white"/>
                </a:solidFill>
                <a:latin typeface="Arial"/>
              </a:rPr>
              <a:t>Сумма годовых </a:t>
            </a:r>
          </a:p>
          <a:p>
            <a:pPr algn="ctr">
              <a:defRPr/>
            </a:pPr>
            <a:r>
              <a:rPr lang="ru-RU" sz="2000" dirty="0">
                <a:solidFill>
                  <a:prstClr val="white"/>
                </a:solidFill>
                <a:latin typeface="Arial"/>
              </a:rPr>
              <a:t>рентных платежей и цена </a:t>
            </a:r>
          </a:p>
          <a:p>
            <a:pPr algn="ctr">
              <a:defRPr/>
            </a:pPr>
            <a:r>
              <a:rPr lang="ru-RU" sz="2000" dirty="0">
                <a:solidFill>
                  <a:prstClr val="white"/>
                </a:solidFill>
                <a:latin typeface="Arial"/>
              </a:rPr>
              <a:t>переданного под выплату </a:t>
            </a:r>
          </a:p>
          <a:p>
            <a:pPr algn="ctr">
              <a:defRPr/>
            </a:pPr>
            <a:r>
              <a:rPr lang="ru-RU" sz="2000" dirty="0">
                <a:solidFill>
                  <a:prstClr val="white"/>
                </a:solidFill>
                <a:latin typeface="Arial"/>
              </a:rPr>
              <a:t>ренты имущества, </a:t>
            </a:r>
          </a:p>
          <a:p>
            <a:pPr algn="ctr">
              <a:defRPr/>
            </a:pPr>
            <a:r>
              <a:rPr lang="ru-RU" sz="2000" dirty="0">
                <a:solidFill>
                  <a:prstClr val="white"/>
                </a:solidFill>
                <a:latin typeface="Arial"/>
              </a:rPr>
              <a:t>определяемая по ст. 424 ГК РФ</a:t>
            </a:r>
          </a:p>
          <a:p>
            <a:pPr algn="ctr">
              <a:defRPr/>
            </a:pPr>
            <a:r>
              <a:rPr lang="ru-RU" sz="2000" dirty="0">
                <a:solidFill>
                  <a:prstClr val="white"/>
                </a:solidFill>
                <a:latin typeface="Arial"/>
              </a:rPr>
              <a:t>(ст. 594 ГК РФ)</a:t>
            </a:r>
          </a:p>
        </p:txBody>
      </p:sp>
      <p:sp>
        <p:nvSpPr>
          <p:cNvPr id="11" name="Стрелка вниз 10"/>
          <p:cNvSpPr/>
          <p:nvPr/>
        </p:nvSpPr>
        <p:spPr bwMode="auto">
          <a:xfrm>
            <a:off x="6588125" y="3284538"/>
            <a:ext cx="484188" cy="649287"/>
          </a:xfrm>
          <a:prstGeom prst="down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endParaRPr>
          </a:p>
        </p:txBody>
      </p:sp>
      <p:sp>
        <p:nvSpPr>
          <p:cNvPr id="12" name="AutoShape 5"/>
          <p:cNvSpPr>
            <a:spLocks noChangeArrowheads="1"/>
          </p:cNvSpPr>
          <p:nvPr/>
        </p:nvSpPr>
        <p:spPr bwMode="auto">
          <a:xfrm>
            <a:off x="1763713" y="836613"/>
            <a:ext cx="5472112" cy="720725"/>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Выкупная цена </a:t>
            </a:r>
          </a:p>
          <a:p>
            <a:pPr algn="ctr">
              <a:defRPr/>
            </a:pPr>
            <a:r>
              <a:rPr lang="ru-RU" sz="2000" dirty="0">
                <a:solidFill>
                  <a:prstClr val="white"/>
                </a:solidFill>
                <a:latin typeface="Arial"/>
              </a:rPr>
              <a:t>(при ее неопределенности в договоре)</a:t>
            </a:r>
          </a:p>
        </p:txBody>
      </p:sp>
      <p:cxnSp>
        <p:nvCxnSpPr>
          <p:cNvPr id="13" name="Прямая со стрелкой 12"/>
          <p:cNvCxnSpPr>
            <a:stCxn id="12" idx="2"/>
            <a:endCxn id="4" idx="0"/>
          </p:cNvCxnSpPr>
          <p:nvPr/>
        </p:nvCxnSpPr>
        <p:spPr bwMode="auto">
          <a:xfrm flipH="1">
            <a:off x="2232025" y="1557338"/>
            <a:ext cx="2268538" cy="935037"/>
          </a:xfrm>
          <a:prstGeom prst="straightConnector1">
            <a:avLst/>
          </a:prstGeom>
          <a:ln w="38100" cmpd="sng">
            <a:solidFill>
              <a:srgbClr val="869AA9"/>
            </a:solidFill>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17" name="Прямая со стрелкой 16"/>
          <p:cNvCxnSpPr>
            <a:stCxn id="12" idx="2"/>
            <a:endCxn id="5" idx="0"/>
          </p:cNvCxnSpPr>
          <p:nvPr/>
        </p:nvCxnSpPr>
        <p:spPr bwMode="auto">
          <a:xfrm>
            <a:off x="4500563" y="1557338"/>
            <a:ext cx="2339975" cy="935037"/>
          </a:xfrm>
          <a:prstGeom prst="straightConnector1">
            <a:avLst/>
          </a:prstGeom>
          <a:ln w="38100" cmpd="sng">
            <a:solidFill>
              <a:srgbClr val="869AA9"/>
            </a:solidFill>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2" name="TextBox 1"/>
          <p:cNvSpPr txBox="1"/>
          <p:nvPr/>
        </p:nvSpPr>
        <p:spPr>
          <a:xfrm>
            <a:off x="8532440" y="548680"/>
            <a:ext cx="922481" cy="584776"/>
          </a:xfrm>
          <a:prstGeom prst="rect">
            <a:avLst/>
          </a:prstGeom>
          <a:noFill/>
        </p:spPr>
        <p:txBody>
          <a:bodyPr wrap="square" rtlCol="0">
            <a:spAutoFit/>
          </a:bodyPr>
          <a:lstStyle/>
          <a:p>
            <a:r>
              <a:rPr lang="ru-RU" sz="3200" b="1" dirty="0">
                <a:solidFill>
                  <a:srgbClr val="40464F"/>
                </a:solidFill>
              </a:rPr>
              <a:t>95</a:t>
            </a:r>
          </a:p>
        </p:txBody>
      </p:sp>
    </p:spTree>
    <p:extLst>
      <p:ext uri="{BB962C8B-B14F-4D97-AF65-F5344CB8AC3E}">
        <p14:creationId xmlns:p14="http://schemas.microsoft.com/office/powerpoint/2010/main" val="113944467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57200" y="115888"/>
            <a:ext cx="8229600" cy="1009650"/>
          </a:xfrm>
        </p:spPr>
        <p:txBody>
          <a:bodyPr/>
          <a:lstStyle/>
          <a:p>
            <a:pPr algn="ctr">
              <a:defRPr/>
            </a:pPr>
            <a:r>
              <a:rPr lang="ru-RU" sz="2800" b="1" u="sng" dirty="0"/>
              <a:t>Пожизненная рента</a:t>
            </a:r>
            <a:endParaRPr lang="ru-RU" sz="2800" dirty="0"/>
          </a:p>
        </p:txBody>
      </p:sp>
      <p:sp>
        <p:nvSpPr>
          <p:cNvPr id="4" name="AutoShape 5"/>
          <p:cNvSpPr>
            <a:spLocks noChangeArrowheads="1"/>
          </p:cNvSpPr>
          <p:nvPr/>
        </p:nvSpPr>
        <p:spPr bwMode="auto">
          <a:xfrm>
            <a:off x="323850" y="1628775"/>
            <a:ext cx="3816350" cy="1008063"/>
          </a:xfrm>
          <a:prstGeom prst="roundRect">
            <a:avLst>
              <a:gd name="adj" fmla="val 16667"/>
            </a:avLst>
          </a:prstGeom>
          <a:solidFill>
            <a:schemeClr val="accent1">
              <a:lumMod val="50000"/>
            </a:schemeClr>
          </a:solidFill>
          <a:ln w="38100">
            <a:solidFill>
              <a:schemeClr val="bg2">
                <a:lumMod val="50000"/>
                <a:lumOff val="50000"/>
              </a:schemeClr>
            </a:solidFill>
            <a:round/>
            <a:headEnd/>
            <a:tailEnd/>
          </a:ln>
          <a:effectLst/>
        </p:spPr>
        <p:txBody>
          <a:bodyPr wrap="none" anchor="ctr"/>
          <a:lstStyle/>
          <a:p>
            <a:pPr algn="ctr">
              <a:defRPr/>
            </a:pPr>
            <a:r>
              <a:rPr lang="ru-RU" sz="2000" b="1" u="sng" dirty="0">
                <a:solidFill>
                  <a:prstClr val="white"/>
                </a:solidFill>
                <a:latin typeface="Arial"/>
              </a:rPr>
              <a:t>Срок действия договора</a:t>
            </a:r>
            <a:endParaRPr lang="ru-RU" sz="2000" dirty="0">
              <a:solidFill>
                <a:prstClr val="white"/>
              </a:solidFill>
              <a:latin typeface="Arial"/>
            </a:endParaRPr>
          </a:p>
        </p:txBody>
      </p:sp>
      <p:sp>
        <p:nvSpPr>
          <p:cNvPr id="5" name="AutoShape 5"/>
          <p:cNvSpPr>
            <a:spLocks noChangeArrowheads="1"/>
          </p:cNvSpPr>
          <p:nvPr/>
        </p:nvSpPr>
        <p:spPr bwMode="auto">
          <a:xfrm>
            <a:off x="5003800" y="1484313"/>
            <a:ext cx="3889375" cy="1296987"/>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dirty="0">
                <a:solidFill>
                  <a:prstClr val="white"/>
                </a:solidFill>
                <a:latin typeface="Arial"/>
              </a:rPr>
              <a:t> Время жизни получателя ренты </a:t>
            </a:r>
          </a:p>
          <a:p>
            <a:pPr algn="ctr">
              <a:defRPr/>
            </a:pPr>
            <a:r>
              <a:rPr lang="ru-RU" sz="2000" dirty="0">
                <a:solidFill>
                  <a:prstClr val="white"/>
                </a:solidFill>
                <a:latin typeface="Arial"/>
              </a:rPr>
              <a:t>(или </a:t>
            </a:r>
            <a:r>
              <a:rPr lang="ru-RU" sz="2000" dirty="0" err="1">
                <a:solidFill>
                  <a:prstClr val="white"/>
                </a:solidFill>
                <a:latin typeface="Arial"/>
              </a:rPr>
              <a:t>выгодоприобретателя</a:t>
            </a:r>
            <a:r>
              <a:rPr lang="ru-RU" sz="2000" dirty="0">
                <a:solidFill>
                  <a:prstClr val="white"/>
                </a:solidFill>
                <a:latin typeface="Arial"/>
              </a:rPr>
              <a:t>)</a:t>
            </a:r>
          </a:p>
          <a:p>
            <a:pPr algn="ctr">
              <a:defRPr/>
            </a:pPr>
            <a:r>
              <a:rPr lang="ru-RU" sz="2000" dirty="0">
                <a:solidFill>
                  <a:prstClr val="white"/>
                </a:solidFill>
                <a:latin typeface="Arial"/>
              </a:rPr>
              <a:t>(ст. 596 ГК РФ)</a:t>
            </a:r>
          </a:p>
        </p:txBody>
      </p:sp>
      <p:sp>
        <p:nvSpPr>
          <p:cNvPr id="6" name="AutoShape 5"/>
          <p:cNvSpPr>
            <a:spLocks noChangeArrowheads="1"/>
          </p:cNvSpPr>
          <p:nvPr/>
        </p:nvSpPr>
        <p:spPr bwMode="auto">
          <a:xfrm>
            <a:off x="323850" y="3068638"/>
            <a:ext cx="3816350" cy="1008062"/>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Субъектный состав</a:t>
            </a:r>
          </a:p>
          <a:p>
            <a:pPr algn="ctr">
              <a:defRPr/>
            </a:pPr>
            <a:r>
              <a:rPr lang="ru-RU" sz="2000" b="1" dirty="0">
                <a:solidFill>
                  <a:prstClr val="white"/>
                </a:solidFill>
                <a:latin typeface="Arial"/>
              </a:rPr>
              <a:t>(получатель ренты)</a:t>
            </a:r>
            <a:endParaRPr lang="ru-RU" sz="2000" dirty="0">
              <a:solidFill>
                <a:prstClr val="white"/>
              </a:solidFill>
              <a:latin typeface="Arial"/>
            </a:endParaRPr>
          </a:p>
        </p:txBody>
      </p:sp>
      <p:sp>
        <p:nvSpPr>
          <p:cNvPr id="7" name="AutoShape 5"/>
          <p:cNvSpPr>
            <a:spLocks noChangeArrowheads="1"/>
          </p:cNvSpPr>
          <p:nvPr/>
        </p:nvSpPr>
        <p:spPr bwMode="auto">
          <a:xfrm>
            <a:off x="5003800" y="3068638"/>
            <a:ext cx="3889375" cy="1008062"/>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dirty="0">
                <a:solidFill>
                  <a:prstClr val="white"/>
                </a:solidFill>
                <a:latin typeface="Arial"/>
              </a:rPr>
              <a:t>Граждане</a:t>
            </a:r>
          </a:p>
        </p:txBody>
      </p:sp>
      <p:sp>
        <p:nvSpPr>
          <p:cNvPr id="8" name="AutoShape 5"/>
          <p:cNvSpPr>
            <a:spLocks noChangeArrowheads="1"/>
          </p:cNvSpPr>
          <p:nvPr/>
        </p:nvSpPr>
        <p:spPr bwMode="auto">
          <a:xfrm>
            <a:off x="323850" y="4437063"/>
            <a:ext cx="3816350" cy="1008062"/>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Переход прав получателя </a:t>
            </a:r>
          </a:p>
          <a:p>
            <a:pPr algn="ctr">
              <a:defRPr/>
            </a:pPr>
            <a:r>
              <a:rPr lang="ru-RU" sz="2000" b="1" u="sng" dirty="0">
                <a:solidFill>
                  <a:prstClr val="white"/>
                </a:solidFill>
                <a:latin typeface="Arial"/>
              </a:rPr>
              <a:t>ренты к другому лицу</a:t>
            </a:r>
            <a:endParaRPr lang="ru-RU" sz="2000" dirty="0">
              <a:solidFill>
                <a:prstClr val="white"/>
              </a:solidFill>
              <a:latin typeface="Arial"/>
            </a:endParaRPr>
          </a:p>
        </p:txBody>
      </p:sp>
      <p:sp>
        <p:nvSpPr>
          <p:cNvPr id="9" name="AutoShape 5"/>
          <p:cNvSpPr>
            <a:spLocks noChangeArrowheads="1"/>
          </p:cNvSpPr>
          <p:nvPr/>
        </p:nvSpPr>
        <p:spPr bwMode="auto">
          <a:xfrm>
            <a:off x="5003800" y="4437063"/>
            <a:ext cx="3889375" cy="1008062"/>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dirty="0">
                <a:solidFill>
                  <a:prstClr val="white"/>
                </a:solidFill>
                <a:latin typeface="Arial"/>
              </a:rPr>
              <a:t>Не допускается </a:t>
            </a:r>
          </a:p>
        </p:txBody>
      </p:sp>
      <p:sp>
        <p:nvSpPr>
          <p:cNvPr id="10" name="Стрелка вправо 9"/>
          <p:cNvSpPr/>
          <p:nvPr/>
        </p:nvSpPr>
        <p:spPr bwMode="auto">
          <a:xfrm>
            <a:off x="4140200" y="3429000"/>
            <a:ext cx="863600" cy="287338"/>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endParaRPr>
          </a:p>
        </p:txBody>
      </p:sp>
      <p:sp>
        <p:nvSpPr>
          <p:cNvPr id="11" name="Стрелка вправо 10"/>
          <p:cNvSpPr/>
          <p:nvPr/>
        </p:nvSpPr>
        <p:spPr bwMode="auto">
          <a:xfrm>
            <a:off x="4140200" y="4797425"/>
            <a:ext cx="863600" cy="287338"/>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endParaRPr>
          </a:p>
        </p:txBody>
      </p:sp>
      <p:sp>
        <p:nvSpPr>
          <p:cNvPr id="12" name="Стрелка вправо 11"/>
          <p:cNvSpPr/>
          <p:nvPr/>
        </p:nvSpPr>
        <p:spPr bwMode="auto">
          <a:xfrm>
            <a:off x="4140200" y="1989138"/>
            <a:ext cx="863600" cy="287337"/>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endParaRPr>
          </a:p>
        </p:txBody>
      </p:sp>
      <p:sp>
        <p:nvSpPr>
          <p:cNvPr id="15" name="TextBox 14"/>
          <p:cNvSpPr txBox="1"/>
          <p:nvPr/>
        </p:nvSpPr>
        <p:spPr>
          <a:xfrm>
            <a:off x="8509427" y="548680"/>
            <a:ext cx="641121" cy="584776"/>
          </a:xfrm>
          <a:prstGeom prst="rect">
            <a:avLst/>
          </a:prstGeom>
          <a:noFill/>
        </p:spPr>
        <p:txBody>
          <a:bodyPr wrap="none" rtlCol="0">
            <a:spAutoFit/>
          </a:bodyPr>
          <a:lstStyle/>
          <a:p>
            <a:r>
              <a:rPr lang="ru-RU" sz="3200" b="1" dirty="0">
                <a:solidFill>
                  <a:srgbClr val="40464F"/>
                </a:solidFill>
              </a:rPr>
              <a:t>96</a:t>
            </a:r>
          </a:p>
        </p:txBody>
      </p:sp>
    </p:spTree>
    <p:extLst>
      <p:ext uri="{BB962C8B-B14F-4D97-AF65-F5344CB8AC3E}">
        <p14:creationId xmlns:p14="http://schemas.microsoft.com/office/powerpoint/2010/main" val="380706068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5"/>
          <p:cNvSpPr>
            <a:spLocks noChangeArrowheads="1"/>
          </p:cNvSpPr>
          <p:nvPr/>
        </p:nvSpPr>
        <p:spPr bwMode="auto">
          <a:xfrm>
            <a:off x="323850" y="1844675"/>
            <a:ext cx="3816350" cy="1008063"/>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Выражение ренты</a:t>
            </a:r>
            <a:endParaRPr lang="ru-RU" sz="2000" dirty="0">
              <a:solidFill>
                <a:prstClr val="white"/>
              </a:solidFill>
              <a:latin typeface="Arial"/>
            </a:endParaRPr>
          </a:p>
        </p:txBody>
      </p:sp>
      <p:sp>
        <p:nvSpPr>
          <p:cNvPr id="4" name="Заголовок 1"/>
          <p:cNvSpPr>
            <a:spLocks noGrp="1"/>
          </p:cNvSpPr>
          <p:nvPr>
            <p:ph type="title"/>
          </p:nvPr>
        </p:nvSpPr>
        <p:spPr>
          <a:xfrm>
            <a:off x="457200" y="381000"/>
            <a:ext cx="7787208" cy="815975"/>
          </a:xfrm>
        </p:spPr>
        <p:txBody>
          <a:bodyPr/>
          <a:lstStyle/>
          <a:p>
            <a:pPr algn="ctr">
              <a:defRPr/>
            </a:pPr>
            <a:r>
              <a:rPr lang="ru-RU" sz="2800" b="1" u="sng" dirty="0"/>
              <a:t>Особенности пожизненной ренты</a:t>
            </a:r>
            <a:endParaRPr lang="ru-RU" sz="2800" dirty="0"/>
          </a:p>
        </p:txBody>
      </p:sp>
      <p:sp>
        <p:nvSpPr>
          <p:cNvPr id="5" name="AutoShape 5"/>
          <p:cNvSpPr>
            <a:spLocks noChangeArrowheads="1"/>
          </p:cNvSpPr>
          <p:nvPr/>
        </p:nvSpPr>
        <p:spPr bwMode="auto">
          <a:xfrm>
            <a:off x="5003800" y="1484313"/>
            <a:ext cx="3816350" cy="1657350"/>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dirty="0">
                <a:solidFill>
                  <a:prstClr val="white"/>
                </a:solidFill>
                <a:latin typeface="Arial"/>
              </a:rPr>
              <a:t>Денежное</a:t>
            </a:r>
          </a:p>
          <a:p>
            <a:pPr algn="ctr">
              <a:defRPr/>
            </a:pPr>
            <a:r>
              <a:rPr lang="ru-RU" sz="2000" dirty="0">
                <a:solidFill>
                  <a:prstClr val="white"/>
                </a:solidFill>
                <a:latin typeface="Arial"/>
              </a:rPr>
              <a:t>(замена натуральной формой </a:t>
            </a:r>
          </a:p>
          <a:p>
            <a:pPr algn="ctr">
              <a:defRPr/>
            </a:pPr>
            <a:r>
              <a:rPr lang="ru-RU" sz="2000" dirty="0">
                <a:solidFill>
                  <a:prstClr val="white"/>
                </a:solidFill>
                <a:latin typeface="Arial"/>
              </a:rPr>
              <a:t>не допускается)</a:t>
            </a:r>
          </a:p>
        </p:txBody>
      </p:sp>
      <p:sp>
        <p:nvSpPr>
          <p:cNvPr id="6" name="AutoShape 5"/>
          <p:cNvSpPr>
            <a:spLocks noChangeArrowheads="1"/>
          </p:cNvSpPr>
          <p:nvPr/>
        </p:nvSpPr>
        <p:spPr bwMode="auto">
          <a:xfrm>
            <a:off x="395288" y="4508500"/>
            <a:ext cx="3816350" cy="1008063"/>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Размер ренты</a:t>
            </a:r>
            <a:endParaRPr lang="ru-RU" sz="2000" dirty="0">
              <a:solidFill>
                <a:prstClr val="white"/>
              </a:solidFill>
              <a:latin typeface="Arial"/>
            </a:endParaRPr>
          </a:p>
        </p:txBody>
      </p:sp>
      <p:sp>
        <p:nvSpPr>
          <p:cNvPr id="7" name="AutoShape 5"/>
          <p:cNvSpPr>
            <a:spLocks noChangeArrowheads="1"/>
          </p:cNvSpPr>
          <p:nvPr/>
        </p:nvSpPr>
        <p:spPr bwMode="auto">
          <a:xfrm>
            <a:off x="5076825" y="3500438"/>
            <a:ext cx="3816350" cy="3097212"/>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endParaRPr lang="ru-RU" sz="2000" dirty="0">
              <a:solidFill>
                <a:prstClr val="white"/>
              </a:solidFill>
            </a:endParaRPr>
          </a:p>
          <a:p>
            <a:pPr algn="ctr">
              <a:defRPr/>
            </a:pPr>
            <a:endParaRPr lang="ru-RU" sz="2000" dirty="0">
              <a:solidFill>
                <a:prstClr val="white"/>
              </a:solidFill>
            </a:endParaRPr>
          </a:p>
          <a:p>
            <a:pPr algn="ctr">
              <a:defRPr/>
            </a:pPr>
            <a:r>
              <a:rPr lang="ru-RU" dirty="0">
                <a:solidFill>
                  <a:prstClr val="white"/>
                </a:solidFill>
                <a:latin typeface="Arial"/>
              </a:rPr>
              <a:t>Не менее установленной</a:t>
            </a:r>
          </a:p>
          <a:p>
            <a:pPr algn="ctr">
              <a:defRPr/>
            </a:pPr>
            <a:r>
              <a:rPr lang="ru-RU" dirty="0">
                <a:solidFill>
                  <a:prstClr val="white"/>
                </a:solidFill>
                <a:latin typeface="Arial"/>
              </a:rPr>
              <a:t>величины прожиточного </a:t>
            </a:r>
          </a:p>
          <a:p>
            <a:pPr algn="ctr">
              <a:defRPr/>
            </a:pPr>
            <a:r>
              <a:rPr lang="ru-RU" dirty="0">
                <a:solidFill>
                  <a:prstClr val="white"/>
                </a:solidFill>
                <a:latin typeface="Arial"/>
              </a:rPr>
              <a:t>минимума в соответствующем </a:t>
            </a:r>
          </a:p>
          <a:p>
            <a:pPr algn="ctr">
              <a:defRPr/>
            </a:pPr>
            <a:r>
              <a:rPr lang="ru-RU" dirty="0">
                <a:solidFill>
                  <a:prstClr val="white"/>
                </a:solidFill>
                <a:latin typeface="Arial"/>
              </a:rPr>
              <a:t>субъекте РФ по месту </a:t>
            </a:r>
          </a:p>
          <a:p>
            <a:pPr algn="ctr">
              <a:defRPr/>
            </a:pPr>
            <a:r>
              <a:rPr lang="ru-RU" dirty="0">
                <a:solidFill>
                  <a:prstClr val="white"/>
                </a:solidFill>
                <a:latin typeface="Arial"/>
              </a:rPr>
              <a:t>нахождения имущества, </a:t>
            </a:r>
          </a:p>
          <a:p>
            <a:pPr algn="ctr">
              <a:defRPr/>
            </a:pPr>
            <a:r>
              <a:rPr lang="ru-RU" dirty="0">
                <a:solidFill>
                  <a:prstClr val="white"/>
                </a:solidFill>
                <a:latin typeface="Arial"/>
              </a:rPr>
              <a:t>являющегося </a:t>
            </a:r>
          </a:p>
          <a:p>
            <a:pPr algn="ctr">
              <a:defRPr/>
            </a:pPr>
            <a:r>
              <a:rPr lang="ru-RU" dirty="0">
                <a:solidFill>
                  <a:prstClr val="white"/>
                </a:solidFill>
                <a:latin typeface="Arial"/>
              </a:rPr>
              <a:t>предметом договора </a:t>
            </a:r>
          </a:p>
          <a:p>
            <a:pPr algn="ctr">
              <a:defRPr/>
            </a:pPr>
            <a:r>
              <a:rPr lang="ru-RU" dirty="0">
                <a:solidFill>
                  <a:prstClr val="white"/>
                </a:solidFill>
                <a:latin typeface="Arial"/>
              </a:rPr>
              <a:t>(при бесплатной ренте)</a:t>
            </a:r>
          </a:p>
          <a:p>
            <a:pPr algn="ctr">
              <a:defRPr/>
            </a:pPr>
            <a:r>
              <a:rPr lang="ru-RU" dirty="0">
                <a:solidFill>
                  <a:prstClr val="white"/>
                </a:solidFill>
                <a:latin typeface="Arial"/>
              </a:rPr>
              <a:t>(ст. 597 ГК РФ)  </a:t>
            </a:r>
          </a:p>
          <a:p>
            <a:pPr algn="ctr">
              <a:defRPr/>
            </a:pPr>
            <a:r>
              <a:rPr lang="ru-RU" sz="2000" dirty="0">
                <a:solidFill>
                  <a:prstClr val="white"/>
                </a:solidFill>
                <a:hlinkClick r:id="rId2"/>
              </a:rPr>
              <a:t> </a:t>
            </a:r>
            <a:endParaRPr lang="ru-RU" sz="2000" dirty="0">
              <a:solidFill>
                <a:prstClr val="white"/>
              </a:solidFill>
              <a:hlinkClick r:id="rId3"/>
            </a:endParaRPr>
          </a:p>
          <a:p>
            <a:pPr algn="ctr">
              <a:defRPr/>
            </a:pPr>
            <a:endParaRPr lang="ru-RU" sz="2000" dirty="0">
              <a:solidFill>
                <a:prstClr val="white"/>
              </a:solidFill>
              <a:latin typeface="Tahoma" pitchFamily="34" charset="0"/>
            </a:endParaRPr>
          </a:p>
        </p:txBody>
      </p:sp>
      <p:sp>
        <p:nvSpPr>
          <p:cNvPr id="8" name="Стрелка вправо 7"/>
          <p:cNvSpPr/>
          <p:nvPr/>
        </p:nvSpPr>
        <p:spPr bwMode="auto">
          <a:xfrm>
            <a:off x="4211638" y="4941888"/>
            <a:ext cx="865187" cy="287337"/>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endParaRPr>
          </a:p>
        </p:txBody>
      </p:sp>
      <p:sp>
        <p:nvSpPr>
          <p:cNvPr id="9" name="Стрелка вправо 8"/>
          <p:cNvSpPr/>
          <p:nvPr/>
        </p:nvSpPr>
        <p:spPr bwMode="auto">
          <a:xfrm>
            <a:off x="4140200" y="2205038"/>
            <a:ext cx="863600" cy="287337"/>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endParaRPr>
          </a:p>
        </p:txBody>
      </p:sp>
      <p:sp>
        <p:nvSpPr>
          <p:cNvPr id="2" name="TextBox 1"/>
          <p:cNvSpPr txBox="1"/>
          <p:nvPr/>
        </p:nvSpPr>
        <p:spPr>
          <a:xfrm>
            <a:off x="8509551" y="548680"/>
            <a:ext cx="641121" cy="584776"/>
          </a:xfrm>
          <a:prstGeom prst="rect">
            <a:avLst/>
          </a:prstGeom>
          <a:noFill/>
        </p:spPr>
        <p:txBody>
          <a:bodyPr wrap="none" rtlCol="0">
            <a:spAutoFit/>
          </a:bodyPr>
          <a:lstStyle/>
          <a:p>
            <a:r>
              <a:rPr lang="ru-RU" sz="3200" b="1" dirty="0">
                <a:solidFill>
                  <a:srgbClr val="40464F"/>
                </a:solidFill>
              </a:rPr>
              <a:t>97</a:t>
            </a:r>
          </a:p>
        </p:txBody>
      </p:sp>
    </p:spTree>
    <p:extLst>
      <p:ext uri="{BB962C8B-B14F-4D97-AF65-F5344CB8AC3E}">
        <p14:creationId xmlns:p14="http://schemas.microsoft.com/office/powerpoint/2010/main" val="87346156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endParaRPr lang="ru-RU"/>
          </a:p>
        </p:txBody>
      </p:sp>
      <p:sp>
        <p:nvSpPr>
          <p:cNvPr id="3" name="Заголовок 1"/>
          <p:cNvSpPr txBox="1">
            <a:spLocks/>
          </p:cNvSpPr>
          <p:nvPr/>
        </p:nvSpPr>
        <p:spPr bwMode="auto">
          <a:xfrm>
            <a:off x="395536" y="1268760"/>
            <a:ext cx="8229600" cy="4391025"/>
          </a:xfrm>
          <a:prstGeom prst="rect">
            <a:avLst/>
          </a:prstGeom>
          <a:solidFill>
            <a:schemeClr val="accent1">
              <a:lumMod val="50000"/>
            </a:schemeClr>
          </a:solidFill>
          <a:ln w="38100">
            <a:solidFill>
              <a:srgbClr val="869AA9"/>
            </a:solidFill>
            <a:prstDash val="dash"/>
            <a:miter lim="800000"/>
            <a:headEnd/>
            <a:tailEnd/>
          </a:ln>
          <a:effectLst/>
        </p:spPr>
        <p:txBody>
          <a:bodyPr anchor="ctr"/>
          <a:lstStyle/>
          <a:p>
            <a:pPr algn="ctr" eaLnBrk="0" hangingPunct="0">
              <a:defRPr/>
            </a:pPr>
            <a:endParaRPr lang="ru-RU" sz="2400" b="1" u="sng" kern="0" dirty="0">
              <a:solidFill>
                <a:srgbClr val="FFC000"/>
              </a:solidFill>
              <a:effectLst>
                <a:outerShdw blurRad="38100" dist="38100" dir="2700000" algn="tl">
                  <a:srgbClr val="000000"/>
                </a:outerShdw>
              </a:effectLst>
              <a:latin typeface="Arial"/>
              <a:ea typeface="+mj-ea"/>
              <a:cs typeface="+mj-cs"/>
            </a:endParaRPr>
          </a:p>
          <a:p>
            <a:pPr algn="ctr" eaLnBrk="0" hangingPunct="0">
              <a:defRPr/>
            </a:pPr>
            <a:endParaRPr lang="ru-RU" sz="2400" b="1" u="sng" kern="0" dirty="0">
              <a:solidFill>
                <a:srgbClr val="FFC000"/>
              </a:solidFill>
              <a:effectLst>
                <a:outerShdw blurRad="38100" dist="38100" dir="2700000" algn="tl">
                  <a:srgbClr val="000000"/>
                </a:outerShdw>
              </a:effectLst>
              <a:latin typeface="Arial"/>
              <a:ea typeface="+mj-ea"/>
              <a:cs typeface="+mj-cs"/>
            </a:endParaRPr>
          </a:p>
          <a:p>
            <a:pPr algn="ctr" eaLnBrk="0" hangingPunct="0">
              <a:defRPr/>
            </a:pPr>
            <a:r>
              <a:rPr lang="ru-RU" sz="2400" b="1" u="sng" kern="0" dirty="0">
                <a:solidFill>
                  <a:srgbClr val="FF8600"/>
                </a:solidFill>
                <a:effectLst>
                  <a:outerShdw blurRad="38100" dist="38100" dir="2700000" algn="tl">
                    <a:srgbClr val="000000"/>
                  </a:outerShdw>
                </a:effectLst>
                <a:latin typeface="Arial"/>
                <a:ea typeface="+mj-ea"/>
                <a:cs typeface="+mj-cs"/>
              </a:rPr>
              <a:t>Договор пожизненного содержания с иждивением </a:t>
            </a:r>
            <a:r>
              <a:rPr lang="ru-RU" sz="2400" b="1" kern="0" dirty="0">
                <a:solidFill>
                  <a:srgbClr val="FF8600"/>
                </a:solidFill>
                <a:effectLst>
                  <a:outerShdw blurRad="38100" dist="38100" dir="2700000" algn="tl">
                    <a:srgbClr val="000000"/>
                  </a:outerShdw>
                </a:effectLst>
                <a:latin typeface="Arial"/>
                <a:ea typeface="+mj-ea"/>
                <a:cs typeface="+mj-cs"/>
              </a:rPr>
              <a:t>– </a:t>
            </a:r>
            <a:endParaRPr lang="ru-RU" sz="1400" b="1" kern="0" dirty="0">
              <a:solidFill>
                <a:srgbClr val="FF8600"/>
              </a:solidFill>
              <a:effectLst>
                <a:outerShdw blurRad="38100" dist="38100" dir="2700000" algn="tl">
                  <a:srgbClr val="000000"/>
                </a:outerShdw>
              </a:effectLst>
              <a:latin typeface="Arial"/>
              <a:ea typeface="+mj-ea"/>
              <a:cs typeface="+mj-cs"/>
            </a:endParaRPr>
          </a:p>
          <a:p>
            <a:pPr algn="ctr" eaLnBrk="0" hangingPunct="0">
              <a:defRPr/>
            </a:pPr>
            <a:endParaRPr lang="ru-RU" sz="2400" b="1" kern="0" dirty="0">
              <a:solidFill>
                <a:srgbClr val="FFC000"/>
              </a:solidFill>
              <a:effectLst>
                <a:outerShdw blurRad="38100" dist="38100" dir="2700000" algn="tl">
                  <a:srgbClr val="000000"/>
                </a:outerShdw>
              </a:effectLst>
              <a:latin typeface="Arial"/>
              <a:ea typeface="+mj-ea"/>
              <a:cs typeface="+mj-cs"/>
            </a:endParaRPr>
          </a:p>
          <a:p>
            <a:pPr algn="ctr" eaLnBrk="0" hangingPunct="0">
              <a:defRPr/>
            </a:pPr>
            <a:r>
              <a:rPr lang="ru-RU" sz="2400" b="1" kern="0" dirty="0">
                <a:solidFill>
                  <a:prstClr val="white"/>
                </a:solidFill>
                <a:effectLst>
                  <a:outerShdw blurRad="38100" dist="38100" dir="2700000" algn="tl">
                    <a:srgbClr val="000000"/>
                  </a:outerShdw>
                </a:effectLst>
                <a:latin typeface="Arial"/>
                <a:ea typeface="+mj-ea"/>
                <a:cs typeface="+mj-cs"/>
              </a:rPr>
              <a:t> </a:t>
            </a:r>
            <a:r>
              <a:rPr lang="ru-RU" sz="2200" kern="0" dirty="0">
                <a:solidFill>
                  <a:prstClr val="white"/>
                </a:solidFill>
                <a:effectLst>
                  <a:outerShdw blurRad="38100" dist="38100" dir="2700000" algn="tl">
                    <a:srgbClr val="000000"/>
                  </a:outerShdw>
                </a:effectLst>
                <a:latin typeface="Arial"/>
                <a:ea typeface="+mj-ea"/>
                <a:cs typeface="+mj-cs"/>
              </a:rPr>
              <a:t>договор, по которому получатель ренты – гражданин передает принадлежащий ему объект недвижимого имущества в собственность плательщика ренты, </a:t>
            </a:r>
          </a:p>
          <a:p>
            <a:pPr algn="ctr" eaLnBrk="0" hangingPunct="0">
              <a:defRPr/>
            </a:pPr>
            <a:r>
              <a:rPr lang="ru-RU" sz="2200" kern="0" dirty="0">
                <a:solidFill>
                  <a:prstClr val="white"/>
                </a:solidFill>
                <a:effectLst>
                  <a:outerShdw blurRad="38100" dist="38100" dir="2700000" algn="tl">
                    <a:srgbClr val="000000"/>
                  </a:outerShdw>
                </a:effectLst>
                <a:latin typeface="Arial"/>
                <a:ea typeface="+mj-ea"/>
                <a:cs typeface="+mj-cs"/>
              </a:rPr>
              <a:t>который обязуется осуществлять пожизненное содержание </a:t>
            </a:r>
          </a:p>
          <a:p>
            <a:pPr algn="ctr" eaLnBrk="0" hangingPunct="0">
              <a:defRPr/>
            </a:pPr>
            <a:r>
              <a:rPr lang="ru-RU" sz="2200" kern="0" dirty="0">
                <a:solidFill>
                  <a:prstClr val="white"/>
                </a:solidFill>
                <a:effectLst>
                  <a:outerShdw blurRad="38100" dist="38100" dir="2700000" algn="tl">
                    <a:srgbClr val="000000"/>
                  </a:outerShdw>
                </a:effectLst>
                <a:latin typeface="Arial"/>
                <a:ea typeface="+mj-ea"/>
                <a:cs typeface="+mj-cs"/>
              </a:rPr>
              <a:t>с иждивением гражданина </a:t>
            </a:r>
          </a:p>
          <a:p>
            <a:pPr algn="ctr" eaLnBrk="0" hangingPunct="0">
              <a:defRPr/>
            </a:pPr>
            <a:r>
              <a:rPr lang="ru-RU" sz="2200" kern="0" dirty="0">
                <a:solidFill>
                  <a:prstClr val="white"/>
                </a:solidFill>
                <a:effectLst>
                  <a:outerShdw blurRad="38100" dist="38100" dir="2700000" algn="tl">
                    <a:srgbClr val="000000"/>
                  </a:outerShdw>
                </a:effectLst>
                <a:latin typeface="Arial"/>
                <a:ea typeface="+mj-ea"/>
                <a:cs typeface="+mj-cs"/>
              </a:rPr>
              <a:t>и (или) указанного им третьего лица (лиц)</a:t>
            </a:r>
          </a:p>
          <a:p>
            <a:pPr algn="ctr" eaLnBrk="0" hangingPunct="0">
              <a:defRPr/>
            </a:pPr>
            <a:r>
              <a:rPr lang="ru-RU" sz="2200" kern="0" dirty="0">
                <a:solidFill>
                  <a:prstClr val="white"/>
                </a:solidFill>
                <a:effectLst>
                  <a:outerShdw blurRad="38100" dist="38100" dir="2700000" algn="tl">
                    <a:srgbClr val="000000"/>
                  </a:outerShdw>
                </a:effectLst>
                <a:latin typeface="Arial"/>
                <a:ea typeface="+mj-ea"/>
                <a:cs typeface="+mj-cs"/>
              </a:rPr>
              <a:t>(ст. 601 ГК РФ)</a:t>
            </a:r>
          </a:p>
          <a:p>
            <a:pPr algn="ctr" eaLnBrk="0" hangingPunct="0">
              <a:defRPr/>
            </a:pPr>
            <a:endParaRPr lang="ru-RU" sz="2200" kern="0" dirty="0">
              <a:solidFill>
                <a:prstClr val="white"/>
              </a:solidFill>
              <a:effectLst>
                <a:outerShdw blurRad="38100" dist="38100" dir="2700000" algn="tl">
                  <a:srgbClr val="000000"/>
                </a:outerShdw>
              </a:effectLst>
              <a:latin typeface="Arial"/>
              <a:ea typeface="+mj-ea"/>
              <a:cs typeface="+mj-cs"/>
            </a:endParaRPr>
          </a:p>
          <a:p>
            <a:pPr algn="ctr" eaLnBrk="0" hangingPunct="0">
              <a:defRPr/>
            </a:pPr>
            <a:endParaRPr lang="ru-RU" sz="2200" kern="0" dirty="0">
              <a:solidFill>
                <a:prstClr val="white"/>
              </a:solidFill>
              <a:effectLst>
                <a:outerShdw blurRad="38100" dist="38100" dir="2700000" algn="tl">
                  <a:srgbClr val="000000"/>
                </a:outerShdw>
              </a:effectLst>
              <a:latin typeface="Arial"/>
              <a:ea typeface="+mj-ea"/>
              <a:cs typeface="+mj-cs"/>
            </a:endParaRPr>
          </a:p>
          <a:p>
            <a:pPr algn="ctr" eaLnBrk="0" hangingPunct="0">
              <a:defRPr/>
            </a:pPr>
            <a:endParaRPr lang="ru-RU" sz="2400" kern="0" dirty="0">
              <a:solidFill>
                <a:prstClr val="white"/>
              </a:solidFill>
              <a:effectLst>
                <a:outerShdw blurRad="38100" dist="38100" dir="2700000" algn="tl">
                  <a:srgbClr val="000000"/>
                </a:outerShdw>
              </a:effectLst>
              <a:latin typeface="Arial"/>
              <a:ea typeface="+mj-ea"/>
              <a:cs typeface="+mj-cs"/>
            </a:endParaRPr>
          </a:p>
        </p:txBody>
      </p:sp>
      <p:sp>
        <p:nvSpPr>
          <p:cNvPr id="5" name="TextBox 4"/>
          <p:cNvSpPr txBox="1"/>
          <p:nvPr/>
        </p:nvSpPr>
        <p:spPr>
          <a:xfrm>
            <a:off x="8532440" y="548680"/>
            <a:ext cx="926673" cy="584776"/>
          </a:xfrm>
          <a:prstGeom prst="rect">
            <a:avLst/>
          </a:prstGeom>
          <a:noFill/>
        </p:spPr>
        <p:txBody>
          <a:bodyPr wrap="square" rtlCol="0">
            <a:spAutoFit/>
          </a:bodyPr>
          <a:lstStyle/>
          <a:p>
            <a:r>
              <a:rPr lang="ru-RU" sz="3200" b="1" dirty="0">
                <a:solidFill>
                  <a:srgbClr val="40464F"/>
                </a:solidFill>
              </a:rPr>
              <a:t>98</a:t>
            </a:r>
          </a:p>
        </p:txBody>
      </p:sp>
    </p:spTree>
    <p:extLst>
      <p:ext uri="{BB962C8B-B14F-4D97-AF65-F5344CB8AC3E}">
        <p14:creationId xmlns:p14="http://schemas.microsoft.com/office/powerpoint/2010/main" val="40794221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57200" y="115888"/>
            <a:ext cx="8229600" cy="1009650"/>
          </a:xfrm>
        </p:spPr>
        <p:txBody>
          <a:bodyPr/>
          <a:lstStyle/>
          <a:p>
            <a:pPr algn="ctr">
              <a:defRPr/>
            </a:pPr>
            <a:r>
              <a:rPr lang="ru-RU" sz="2800" b="1" u="sng" dirty="0"/>
              <a:t>Особенности пожизненного</a:t>
            </a:r>
            <a:br>
              <a:rPr lang="ru-RU" sz="2800" b="1" u="sng" dirty="0"/>
            </a:br>
            <a:r>
              <a:rPr lang="ru-RU" sz="2800" b="1" u="sng" dirty="0"/>
              <a:t>содержания с иждивением</a:t>
            </a:r>
            <a:endParaRPr lang="ru-RU" sz="2800" dirty="0"/>
          </a:p>
        </p:txBody>
      </p:sp>
      <p:sp>
        <p:nvSpPr>
          <p:cNvPr id="4" name="AutoShape 5"/>
          <p:cNvSpPr>
            <a:spLocks noChangeArrowheads="1"/>
          </p:cNvSpPr>
          <p:nvPr/>
        </p:nvSpPr>
        <p:spPr bwMode="auto">
          <a:xfrm>
            <a:off x="323850" y="1628775"/>
            <a:ext cx="3816350" cy="1008063"/>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Срок действия договора</a:t>
            </a:r>
            <a:endParaRPr lang="ru-RU" sz="2000" dirty="0">
              <a:solidFill>
                <a:prstClr val="white"/>
              </a:solidFill>
              <a:latin typeface="Arial"/>
            </a:endParaRPr>
          </a:p>
        </p:txBody>
      </p:sp>
      <p:sp>
        <p:nvSpPr>
          <p:cNvPr id="5" name="AutoShape 5"/>
          <p:cNvSpPr>
            <a:spLocks noChangeArrowheads="1"/>
          </p:cNvSpPr>
          <p:nvPr/>
        </p:nvSpPr>
        <p:spPr bwMode="auto">
          <a:xfrm>
            <a:off x="5003800" y="1484313"/>
            <a:ext cx="3889375" cy="1296987"/>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dirty="0">
                <a:solidFill>
                  <a:prstClr val="white"/>
                </a:solidFill>
                <a:latin typeface="Arial"/>
              </a:rPr>
              <a:t> </a:t>
            </a:r>
            <a:r>
              <a:rPr lang="ru-RU" dirty="0">
                <a:solidFill>
                  <a:prstClr val="white"/>
                </a:solidFill>
                <a:latin typeface="Arial"/>
              </a:rPr>
              <a:t>Время жизни получателя ренты </a:t>
            </a:r>
          </a:p>
          <a:p>
            <a:pPr algn="ctr">
              <a:defRPr/>
            </a:pPr>
            <a:r>
              <a:rPr lang="ru-RU" dirty="0">
                <a:solidFill>
                  <a:prstClr val="white"/>
                </a:solidFill>
                <a:latin typeface="Arial"/>
              </a:rPr>
              <a:t>(или </a:t>
            </a:r>
            <a:r>
              <a:rPr lang="ru-RU" dirty="0" err="1">
                <a:solidFill>
                  <a:prstClr val="white"/>
                </a:solidFill>
                <a:latin typeface="Arial"/>
              </a:rPr>
              <a:t>выгодоприобретателя</a:t>
            </a:r>
            <a:r>
              <a:rPr lang="ru-RU" dirty="0">
                <a:solidFill>
                  <a:prstClr val="white"/>
                </a:solidFill>
                <a:latin typeface="Arial"/>
              </a:rPr>
              <a:t>)</a:t>
            </a:r>
          </a:p>
          <a:p>
            <a:pPr algn="ctr">
              <a:defRPr/>
            </a:pPr>
            <a:r>
              <a:rPr lang="ru-RU" dirty="0">
                <a:solidFill>
                  <a:prstClr val="white"/>
                </a:solidFill>
                <a:latin typeface="Arial"/>
              </a:rPr>
              <a:t>(ст. 596 ГК РФ</a:t>
            </a:r>
            <a:r>
              <a:rPr lang="ru-RU" sz="2000" dirty="0">
                <a:solidFill>
                  <a:prstClr val="white"/>
                </a:solidFill>
                <a:latin typeface="Arial"/>
              </a:rPr>
              <a:t>)</a:t>
            </a:r>
          </a:p>
        </p:txBody>
      </p:sp>
      <p:sp>
        <p:nvSpPr>
          <p:cNvPr id="6" name="AutoShape 5"/>
          <p:cNvSpPr>
            <a:spLocks noChangeArrowheads="1"/>
          </p:cNvSpPr>
          <p:nvPr/>
        </p:nvSpPr>
        <p:spPr bwMode="auto">
          <a:xfrm>
            <a:off x="323850" y="3068638"/>
            <a:ext cx="3816350" cy="1008062"/>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Субъектный состав</a:t>
            </a:r>
          </a:p>
          <a:p>
            <a:pPr algn="ctr">
              <a:defRPr/>
            </a:pPr>
            <a:r>
              <a:rPr lang="ru-RU" sz="2000" b="1" dirty="0">
                <a:solidFill>
                  <a:prstClr val="white"/>
                </a:solidFill>
                <a:latin typeface="Arial"/>
              </a:rPr>
              <a:t>(получатель ренты)</a:t>
            </a:r>
            <a:endParaRPr lang="ru-RU" sz="2000" dirty="0">
              <a:solidFill>
                <a:prstClr val="white"/>
              </a:solidFill>
              <a:latin typeface="Arial"/>
            </a:endParaRPr>
          </a:p>
        </p:txBody>
      </p:sp>
      <p:sp>
        <p:nvSpPr>
          <p:cNvPr id="7" name="AutoShape 5"/>
          <p:cNvSpPr>
            <a:spLocks noChangeArrowheads="1"/>
          </p:cNvSpPr>
          <p:nvPr/>
        </p:nvSpPr>
        <p:spPr bwMode="auto">
          <a:xfrm>
            <a:off x="5003800" y="3068638"/>
            <a:ext cx="3889375" cy="1008062"/>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dirty="0">
                <a:solidFill>
                  <a:prstClr val="white"/>
                </a:solidFill>
                <a:latin typeface="Arial"/>
              </a:rPr>
              <a:t>Граждане</a:t>
            </a:r>
          </a:p>
        </p:txBody>
      </p:sp>
      <p:sp>
        <p:nvSpPr>
          <p:cNvPr id="8" name="AutoShape 5"/>
          <p:cNvSpPr>
            <a:spLocks noChangeArrowheads="1"/>
          </p:cNvSpPr>
          <p:nvPr/>
        </p:nvSpPr>
        <p:spPr bwMode="auto">
          <a:xfrm>
            <a:off x="323850" y="4437063"/>
            <a:ext cx="3816350" cy="1008062"/>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Переход прав получателя </a:t>
            </a:r>
          </a:p>
          <a:p>
            <a:pPr algn="ctr">
              <a:defRPr/>
            </a:pPr>
            <a:r>
              <a:rPr lang="ru-RU" sz="2000" b="1" u="sng" dirty="0">
                <a:solidFill>
                  <a:prstClr val="white"/>
                </a:solidFill>
                <a:latin typeface="Arial"/>
              </a:rPr>
              <a:t>ренты к другому лицу</a:t>
            </a:r>
            <a:endParaRPr lang="ru-RU" sz="2000" dirty="0">
              <a:solidFill>
                <a:prstClr val="white"/>
              </a:solidFill>
              <a:latin typeface="Arial"/>
            </a:endParaRPr>
          </a:p>
        </p:txBody>
      </p:sp>
      <p:sp>
        <p:nvSpPr>
          <p:cNvPr id="9" name="AutoShape 5"/>
          <p:cNvSpPr>
            <a:spLocks noChangeArrowheads="1"/>
          </p:cNvSpPr>
          <p:nvPr/>
        </p:nvSpPr>
        <p:spPr bwMode="auto">
          <a:xfrm>
            <a:off x="5003800" y="4437063"/>
            <a:ext cx="3889375" cy="1008062"/>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dirty="0">
                <a:solidFill>
                  <a:prstClr val="white"/>
                </a:solidFill>
                <a:latin typeface="Arial"/>
              </a:rPr>
              <a:t>Не допускается </a:t>
            </a:r>
          </a:p>
        </p:txBody>
      </p:sp>
      <p:sp>
        <p:nvSpPr>
          <p:cNvPr id="10" name="Стрелка вправо 9"/>
          <p:cNvSpPr/>
          <p:nvPr/>
        </p:nvSpPr>
        <p:spPr bwMode="auto">
          <a:xfrm>
            <a:off x="4140200" y="3429000"/>
            <a:ext cx="863600" cy="287338"/>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endParaRPr>
          </a:p>
        </p:txBody>
      </p:sp>
      <p:sp>
        <p:nvSpPr>
          <p:cNvPr id="11" name="Стрелка вправо 10"/>
          <p:cNvSpPr/>
          <p:nvPr/>
        </p:nvSpPr>
        <p:spPr bwMode="auto">
          <a:xfrm>
            <a:off x="4140200" y="4797425"/>
            <a:ext cx="863600" cy="287338"/>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endParaRPr>
          </a:p>
        </p:txBody>
      </p:sp>
      <p:sp>
        <p:nvSpPr>
          <p:cNvPr id="12" name="Стрелка вправо 11"/>
          <p:cNvSpPr/>
          <p:nvPr/>
        </p:nvSpPr>
        <p:spPr bwMode="auto">
          <a:xfrm>
            <a:off x="4140200" y="1989138"/>
            <a:ext cx="863600" cy="287337"/>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endParaRPr>
          </a:p>
        </p:txBody>
      </p:sp>
      <p:sp>
        <p:nvSpPr>
          <p:cNvPr id="2" name="TextBox 1"/>
          <p:cNvSpPr txBox="1"/>
          <p:nvPr/>
        </p:nvSpPr>
        <p:spPr>
          <a:xfrm>
            <a:off x="8513867" y="548680"/>
            <a:ext cx="641121" cy="584776"/>
          </a:xfrm>
          <a:prstGeom prst="rect">
            <a:avLst/>
          </a:prstGeom>
          <a:noFill/>
        </p:spPr>
        <p:txBody>
          <a:bodyPr wrap="none" rtlCol="0">
            <a:spAutoFit/>
          </a:bodyPr>
          <a:lstStyle/>
          <a:p>
            <a:r>
              <a:rPr lang="ru-RU" sz="3200" b="1" dirty="0">
                <a:solidFill>
                  <a:srgbClr val="40464F"/>
                </a:solidFill>
              </a:rPr>
              <a:t>99</a:t>
            </a:r>
          </a:p>
        </p:txBody>
      </p:sp>
    </p:spTree>
    <p:extLst>
      <p:ext uri="{BB962C8B-B14F-4D97-AF65-F5344CB8AC3E}">
        <p14:creationId xmlns:p14="http://schemas.microsoft.com/office/powerpoint/2010/main" val="110704552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683568" y="260648"/>
            <a:ext cx="7315200" cy="1154097"/>
          </a:xfrm>
        </p:spPr>
        <p:txBody>
          <a:bodyPr/>
          <a:lstStyle/>
          <a:p>
            <a:pPr algn="ctr">
              <a:defRPr/>
            </a:pPr>
            <a:r>
              <a:rPr lang="ru-RU" sz="2800" b="1" u="sng" dirty="0"/>
              <a:t>Особенности пожизненного</a:t>
            </a:r>
            <a:br>
              <a:rPr lang="ru-RU" sz="2800" b="1" u="sng" dirty="0"/>
            </a:br>
            <a:r>
              <a:rPr lang="ru-RU" sz="2800" b="1" u="sng" dirty="0"/>
              <a:t>содержания с иждивением</a:t>
            </a:r>
            <a:endParaRPr lang="ru-RU" sz="2800" dirty="0"/>
          </a:p>
        </p:txBody>
      </p:sp>
      <p:sp>
        <p:nvSpPr>
          <p:cNvPr id="4" name="AutoShape 5"/>
          <p:cNvSpPr>
            <a:spLocks noChangeArrowheads="1"/>
          </p:cNvSpPr>
          <p:nvPr/>
        </p:nvSpPr>
        <p:spPr bwMode="auto">
          <a:xfrm>
            <a:off x="395536" y="2060848"/>
            <a:ext cx="3592512" cy="1008062"/>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Выражение ренты</a:t>
            </a:r>
            <a:endParaRPr lang="ru-RU" sz="2000" dirty="0">
              <a:solidFill>
                <a:prstClr val="white"/>
              </a:solidFill>
              <a:latin typeface="Arial"/>
            </a:endParaRPr>
          </a:p>
        </p:txBody>
      </p:sp>
      <p:sp>
        <p:nvSpPr>
          <p:cNvPr id="5" name="AutoShape 5"/>
          <p:cNvSpPr>
            <a:spLocks noChangeArrowheads="1"/>
          </p:cNvSpPr>
          <p:nvPr/>
        </p:nvSpPr>
        <p:spPr bwMode="auto">
          <a:xfrm>
            <a:off x="4859338" y="1700213"/>
            <a:ext cx="3960812" cy="1657350"/>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dirty="0">
                <a:solidFill>
                  <a:prstClr val="white"/>
                </a:solidFill>
                <a:latin typeface="Arial"/>
              </a:rPr>
              <a:t>Денежное и (или) натуральное </a:t>
            </a:r>
          </a:p>
          <a:p>
            <a:pPr algn="ctr">
              <a:defRPr/>
            </a:pPr>
            <a:r>
              <a:rPr lang="ru-RU" dirty="0">
                <a:solidFill>
                  <a:prstClr val="white"/>
                </a:solidFill>
                <a:latin typeface="Arial"/>
              </a:rPr>
              <a:t>(объем ренты определяется с </a:t>
            </a:r>
          </a:p>
          <a:p>
            <a:pPr algn="ctr">
              <a:defRPr/>
            </a:pPr>
            <a:r>
              <a:rPr lang="ru-RU" dirty="0">
                <a:solidFill>
                  <a:prstClr val="white"/>
                </a:solidFill>
                <a:latin typeface="Arial"/>
              </a:rPr>
              <a:t>учетом как материальных, так</a:t>
            </a:r>
          </a:p>
          <a:p>
            <a:pPr algn="ctr">
              <a:defRPr/>
            </a:pPr>
            <a:r>
              <a:rPr lang="ru-RU" dirty="0">
                <a:solidFill>
                  <a:prstClr val="white"/>
                </a:solidFill>
                <a:latin typeface="Arial"/>
              </a:rPr>
              <a:t>и нематериальных нужд)</a:t>
            </a:r>
          </a:p>
        </p:txBody>
      </p:sp>
      <p:sp>
        <p:nvSpPr>
          <p:cNvPr id="6" name="Стрелка вправо 5"/>
          <p:cNvSpPr/>
          <p:nvPr/>
        </p:nvSpPr>
        <p:spPr bwMode="auto">
          <a:xfrm>
            <a:off x="3995738" y="2420938"/>
            <a:ext cx="863600" cy="287337"/>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endParaRPr>
          </a:p>
        </p:txBody>
      </p:sp>
      <p:sp>
        <p:nvSpPr>
          <p:cNvPr id="7" name="AutoShape 5"/>
          <p:cNvSpPr>
            <a:spLocks noChangeArrowheads="1"/>
          </p:cNvSpPr>
          <p:nvPr/>
        </p:nvSpPr>
        <p:spPr bwMode="auto">
          <a:xfrm>
            <a:off x="395288" y="4508500"/>
            <a:ext cx="3600450" cy="1008063"/>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Размер ренты</a:t>
            </a:r>
            <a:endParaRPr lang="ru-RU" sz="2000" dirty="0">
              <a:solidFill>
                <a:prstClr val="white"/>
              </a:solidFill>
              <a:latin typeface="Arial"/>
            </a:endParaRPr>
          </a:p>
        </p:txBody>
      </p:sp>
      <p:sp>
        <p:nvSpPr>
          <p:cNvPr id="8" name="AutoShape 5"/>
          <p:cNvSpPr>
            <a:spLocks noChangeArrowheads="1"/>
          </p:cNvSpPr>
          <p:nvPr/>
        </p:nvSpPr>
        <p:spPr bwMode="auto">
          <a:xfrm>
            <a:off x="4859338" y="3573463"/>
            <a:ext cx="3960812" cy="2879725"/>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endParaRPr lang="ru-RU" sz="2000" dirty="0">
              <a:solidFill>
                <a:prstClr val="white"/>
              </a:solidFill>
              <a:latin typeface="Arial"/>
            </a:endParaRPr>
          </a:p>
          <a:p>
            <a:pPr algn="ctr">
              <a:defRPr/>
            </a:pPr>
            <a:endParaRPr lang="ru-RU" sz="2000" dirty="0">
              <a:solidFill>
                <a:prstClr val="white"/>
              </a:solidFill>
              <a:latin typeface="Arial"/>
            </a:endParaRPr>
          </a:p>
          <a:p>
            <a:pPr algn="ctr">
              <a:defRPr/>
            </a:pPr>
            <a:r>
              <a:rPr lang="ru-RU" dirty="0">
                <a:solidFill>
                  <a:prstClr val="white"/>
                </a:solidFill>
                <a:latin typeface="Arial"/>
              </a:rPr>
              <a:t>Не менее двух установленных</a:t>
            </a:r>
          </a:p>
          <a:p>
            <a:pPr algn="ctr">
              <a:defRPr/>
            </a:pPr>
            <a:r>
              <a:rPr lang="ru-RU" dirty="0">
                <a:solidFill>
                  <a:prstClr val="white"/>
                </a:solidFill>
                <a:latin typeface="Arial"/>
              </a:rPr>
              <a:t>величин прожиточного </a:t>
            </a:r>
          </a:p>
          <a:p>
            <a:pPr algn="ctr">
              <a:defRPr/>
            </a:pPr>
            <a:r>
              <a:rPr lang="ru-RU" dirty="0">
                <a:solidFill>
                  <a:prstClr val="white"/>
                </a:solidFill>
                <a:latin typeface="Arial"/>
              </a:rPr>
              <a:t>минимума в соответствующем </a:t>
            </a:r>
          </a:p>
          <a:p>
            <a:pPr algn="ctr">
              <a:defRPr/>
            </a:pPr>
            <a:r>
              <a:rPr lang="ru-RU" dirty="0">
                <a:solidFill>
                  <a:prstClr val="white"/>
                </a:solidFill>
                <a:latin typeface="Arial"/>
              </a:rPr>
              <a:t>субъекте РФ по месту </a:t>
            </a:r>
          </a:p>
          <a:p>
            <a:pPr algn="ctr">
              <a:defRPr/>
            </a:pPr>
            <a:r>
              <a:rPr lang="ru-RU" dirty="0">
                <a:solidFill>
                  <a:prstClr val="white"/>
                </a:solidFill>
                <a:latin typeface="Arial"/>
              </a:rPr>
              <a:t>нахождения имущества, </a:t>
            </a:r>
          </a:p>
          <a:p>
            <a:pPr algn="ctr">
              <a:defRPr/>
            </a:pPr>
            <a:r>
              <a:rPr lang="ru-RU" dirty="0">
                <a:solidFill>
                  <a:prstClr val="white"/>
                </a:solidFill>
                <a:latin typeface="Arial"/>
              </a:rPr>
              <a:t>являющегося </a:t>
            </a:r>
          </a:p>
          <a:p>
            <a:pPr algn="ctr">
              <a:defRPr/>
            </a:pPr>
            <a:r>
              <a:rPr lang="ru-RU" dirty="0">
                <a:solidFill>
                  <a:prstClr val="white"/>
                </a:solidFill>
                <a:latin typeface="Arial"/>
              </a:rPr>
              <a:t>предметом договора </a:t>
            </a:r>
          </a:p>
          <a:p>
            <a:pPr algn="ctr">
              <a:defRPr/>
            </a:pPr>
            <a:r>
              <a:rPr lang="ru-RU" dirty="0">
                <a:solidFill>
                  <a:prstClr val="white"/>
                </a:solidFill>
                <a:latin typeface="Arial"/>
              </a:rPr>
              <a:t>(при бесплатной ренте)</a:t>
            </a:r>
          </a:p>
          <a:p>
            <a:pPr algn="ctr">
              <a:defRPr/>
            </a:pPr>
            <a:r>
              <a:rPr lang="ru-RU" dirty="0">
                <a:solidFill>
                  <a:prstClr val="white"/>
                </a:solidFill>
                <a:latin typeface="Arial"/>
              </a:rPr>
              <a:t>(ст. 602 ГК РФ)  </a:t>
            </a:r>
          </a:p>
          <a:p>
            <a:pPr algn="ctr">
              <a:defRPr/>
            </a:pPr>
            <a:r>
              <a:rPr lang="ru-RU" sz="2000" dirty="0">
                <a:solidFill>
                  <a:prstClr val="white"/>
                </a:solidFill>
                <a:latin typeface="Arial"/>
                <a:hlinkClick r:id="rId2"/>
              </a:rPr>
              <a:t> </a:t>
            </a:r>
            <a:endParaRPr lang="ru-RU" sz="2000" dirty="0">
              <a:solidFill>
                <a:prstClr val="white"/>
              </a:solidFill>
              <a:latin typeface="Arial"/>
              <a:hlinkClick r:id="rId3"/>
            </a:endParaRPr>
          </a:p>
          <a:p>
            <a:pPr algn="ctr">
              <a:defRPr/>
            </a:pPr>
            <a:endParaRPr lang="ru-RU" sz="2000" dirty="0">
              <a:solidFill>
                <a:prstClr val="white"/>
              </a:solidFill>
              <a:latin typeface="Arial"/>
            </a:endParaRPr>
          </a:p>
        </p:txBody>
      </p:sp>
      <p:sp>
        <p:nvSpPr>
          <p:cNvPr id="9" name="Стрелка вправо 8"/>
          <p:cNvSpPr/>
          <p:nvPr/>
        </p:nvSpPr>
        <p:spPr bwMode="auto">
          <a:xfrm>
            <a:off x="3995738" y="4868863"/>
            <a:ext cx="863600" cy="288925"/>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endParaRPr>
          </a:p>
        </p:txBody>
      </p:sp>
      <p:sp>
        <p:nvSpPr>
          <p:cNvPr id="2" name="TextBox 1"/>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100</a:t>
            </a:r>
          </a:p>
        </p:txBody>
      </p:sp>
    </p:spTree>
    <p:extLst>
      <p:ext uri="{BB962C8B-B14F-4D97-AF65-F5344CB8AC3E}">
        <p14:creationId xmlns:p14="http://schemas.microsoft.com/office/powerpoint/2010/main" val="318644580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57200" y="381000"/>
            <a:ext cx="8229600" cy="887413"/>
          </a:xfrm>
        </p:spPr>
        <p:txBody>
          <a:bodyPr>
            <a:normAutofit fontScale="90000"/>
          </a:bodyPr>
          <a:lstStyle/>
          <a:p>
            <a:pPr algn="ctr">
              <a:defRPr/>
            </a:pPr>
            <a:r>
              <a:rPr lang="ru-RU" sz="2800" b="1" u="sng" dirty="0"/>
              <a:t>Особенности пожизненного</a:t>
            </a:r>
            <a:br>
              <a:rPr lang="ru-RU" sz="2800" b="1" u="sng" dirty="0"/>
            </a:br>
            <a:r>
              <a:rPr lang="ru-RU" sz="2800" b="1" u="sng" dirty="0"/>
              <a:t>содержания с иждивением</a:t>
            </a:r>
            <a:endParaRPr lang="ru-RU" sz="2800" dirty="0"/>
          </a:p>
        </p:txBody>
      </p:sp>
      <p:sp>
        <p:nvSpPr>
          <p:cNvPr id="4" name="AutoShape 5"/>
          <p:cNvSpPr>
            <a:spLocks noChangeArrowheads="1"/>
          </p:cNvSpPr>
          <p:nvPr/>
        </p:nvSpPr>
        <p:spPr bwMode="auto">
          <a:xfrm>
            <a:off x="395288" y="1628775"/>
            <a:ext cx="3592512" cy="1008063"/>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Предмет договора</a:t>
            </a:r>
            <a:endParaRPr lang="ru-RU" sz="2000" dirty="0">
              <a:solidFill>
                <a:prstClr val="white"/>
              </a:solidFill>
              <a:latin typeface="Arial"/>
            </a:endParaRPr>
          </a:p>
        </p:txBody>
      </p:sp>
      <p:sp>
        <p:nvSpPr>
          <p:cNvPr id="5" name="AutoShape 5"/>
          <p:cNvSpPr>
            <a:spLocks noChangeArrowheads="1"/>
          </p:cNvSpPr>
          <p:nvPr/>
        </p:nvSpPr>
        <p:spPr bwMode="auto">
          <a:xfrm>
            <a:off x="4859338" y="1484313"/>
            <a:ext cx="3592512" cy="1223962"/>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dirty="0">
                <a:solidFill>
                  <a:prstClr val="white"/>
                </a:solidFill>
                <a:latin typeface="Arial"/>
              </a:rPr>
              <a:t>Ограничение имущества, </a:t>
            </a:r>
          </a:p>
          <a:p>
            <a:pPr algn="ctr">
              <a:defRPr/>
            </a:pPr>
            <a:r>
              <a:rPr lang="ru-RU" dirty="0">
                <a:solidFill>
                  <a:prstClr val="white"/>
                </a:solidFill>
                <a:latin typeface="Arial"/>
              </a:rPr>
              <a:t>передаваемого под выплату</a:t>
            </a:r>
          </a:p>
          <a:p>
            <a:pPr algn="ctr">
              <a:defRPr/>
            </a:pPr>
            <a:r>
              <a:rPr lang="ru-RU" dirty="0">
                <a:solidFill>
                  <a:prstClr val="white"/>
                </a:solidFill>
                <a:latin typeface="Arial"/>
              </a:rPr>
              <a:t>ренты, только недвижимостью</a:t>
            </a:r>
            <a:r>
              <a:rPr lang="ru-RU" sz="2000" dirty="0">
                <a:solidFill>
                  <a:prstClr val="white"/>
                </a:solidFill>
                <a:latin typeface="Arial"/>
              </a:rPr>
              <a:t> </a:t>
            </a:r>
          </a:p>
        </p:txBody>
      </p:sp>
      <p:sp>
        <p:nvSpPr>
          <p:cNvPr id="7" name="AutoShape 5"/>
          <p:cNvSpPr>
            <a:spLocks noChangeArrowheads="1"/>
          </p:cNvSpPr>
          <p:nvPr/>
        </p:nvSpPr>
        <p:spPr bwMode="auto">
          <a:xfrm>
            <a:off x="395288" y="2997200"/>
            <a:ext cx="3592512" cy="1008063"/>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Существенные условия </a:t>
            </a:r>
          </a:p>
          <a:p>
            <a:pPr algn="ctr">
              <a:defRPr/>
            </a:pPr>
            <a:r>
              <a:rPr lang="ru-RU" sz="2000" b="1" u="sng" dirty="0">
                <a:solidFill>
                  <a:prstClr val="white"/>
                </a:solidFill>
                <a:latin typeface="Arial"/>
              </a:rPr>
              <a:t>договора</a:t>
            </a:r>
            <a:endParaRPr lang="ru-RU" sz="2000" dirty="0">
              <a:solidFill>
                <a:prstClr val="white"/>
              </a:solidFill>
              <a:latin typeface="Arial"/>
            </a:endParaRPr>
          </a:p>
        </p:txBody>
      </p:sp>
      <p:sp>
        <p:nvSpPr>
          <p:cNvPr id="8" name="AutoShape 5"/>
          <p:cNvSpPr>
            <a:spLocks noChangeArrowheads="1"/>
          </p:cNvSpPr>
          <p:nvPr/>
        </p:nvSpPr>
        <p:spPr bwMode="auto">
          <a:xfrm>
            <a:off x="4859338" y="2997200"/>
            <a:ext cx="3592512" cy="1008063"/>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dirty="0">
                <a:solidFill>
                  <a:prstClr val="white"/>
                </a:solidFill>
                <a:latin typeface="Arial"/>
              </a:rPr>
              <a:t>Дополнены условием об </a:t>
            </a:r>
          </a:p>
          <a:p>
            <a:pPr algn="ctr">
              <a:defRPr/>
            </a:pPr>
            <a:r>
              <a:rPr lang="ru-RU" dirty="0">
                <a:solidFill>
                  <a:prstClr val="white"/>
                </a:solidFill>
                <a:latin typeface="Arial"/>
              </a:rPr>
              <a:t>общей стоимости всего объема</a:t>
            </a:r>
          </a:p>
          <a:p>
            <a:pPr algn="ctr">
              <a:defRPr/>
            </a:pPr>
            <a:r>
              <a:rPr lang="ru-RU" dirty="0">
                <a:solidFill>
                  <a:prstClr val="white"/>
                </a:solidFill>
                <a:latin typeface="Arial"/>
              </a:rPr>
              <a:t>содержания с иждивением</a:t>
            </a:r>
          </a:p>
        </p:txBody>
      </p:sp>
      <p:sp>
        <p:nvSpPr>
          <p:cNvPr id="9" name="AutoShape 5"/>
          <p:cNvSpPr>
            <a:spLocks noChangeArrowheads="1"/>
          </p:cNvSpPr>
          <p:nvPr/>
        </p:nvSpPr>
        <p:spPr bwMode="auto">
          <a:xfrm>
            <a:off x="395288" y="4797425"/>
            <a:ext cx="3592512" cy="1008063"/>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sz="2000" b="1" u="sng" dirty="0">
                <a:solidFill>
                  <a:prstClr val="white"/>
                </a:solidFill>
                <a:latin typeface="Arial"/>
              </a:rPr>
              <a:t>Гарантии прав </a:t>
            </a:r>
          </a:p>
          <a:p>
            <a:pPr algn="ctr">
              <a:defRPr/>
            </a:pPr>
            <a:r>
              <a:rPr lang="ru-RU" sz="2000" b="1" u="sng" dirty="0">
                <a:solidFill>
                  <a:prstClr val="white"/>
                </a:solidFill>
                <a:latin typeface="Arial"/>
              </a:rPr>
              <a:t>получателя ренты</a:t>
            </a:r>
            <a:endParaRPr lang="ru-RU" sz="2000" dirty="0">
              <a:solidFill>
                <a:prstClr val="white"/>
              </a:solidFill>
              <a:latin typeface="Arial"/>
            </a:endParaRPr>
          </a:p>
        </p:txBody>
      </p:sp>
      <p:sp>
        <p:nvSpPr>
          <p:cNvPr id="10" name="AutoShape 5"/>
          <p:cNvSpPr>
            <a:spLocks noChangeArrowheads="1"/>
          </p:cNvSpPr>
          <p:nvPr/>
        </p:nvSpPr>
        <p:spPr bwMode="auto">
          <a:xfrm>
            <a:off x="4859338" y="4292600"/>
            <a:ext cx="3592512" cy="2016125"/>
          </a:xfrm>
          <a:prstGeom prst="roundRect">
            <a:avLst>
              <a:gd name="adj" fmla="val 16667"/>
            </a:avLst>
          </a:prstGeom>
          <a:solidFill>
            <a:schemeClr val="accent1">
              <a:lumMod val="50000"/>
            </a:schemeClr>
          </a:solidFill>
          <a:ln w="38100">
            <a:solidFill>
              <a:srgbClr val="869AA9"/>
            </a:solidFill>
            <a:round/>
            <a:headEnd/>
            <a:tailEnd/>
          </a:ln>
          <a:effectLst/>
        </p:spPr>
        <p:txBody>
          <a:bodyPr wrap="none" anchor="ctr"/>
          <a:lstStyle/>
          <a:p>
            <a:pPr algn="ctr">
              <a:defRPr/>
            </a:pPr>
            <a:r>
              <a:rPr lang="ru-RU" dirty="0">
                <a:solidFill>
                  <a:prstClr val="white"/>
                </a:solidFill>
                <a:latin typeface="Arial"/>
              </a:rPr>
              <a:t>Дополнены условием о</a:t>
            </a:r>
          </a:p>
          <a:p>
            <a:pPr algn="ctr">
              <a:defRPr/>
            </a:pPr>
            <a:r>
              <a:rPr lang="ru-RU" dirty="0">
                <a:solidFill>
                  <a:prstClr val="white"/>
                </a:solidFill>
                <a:latin typeface="Arial"/>
              </a:rPr>
              <a:t>необходимости </a:t>
            </a:r>
          </a:p>
          <a:p>
            <a:pPr algn="ctr">
              <a:defRPr/>
            </a:pPr>
            <a:r>
              <a:rPr lang="ru-RU" dirty="0">
                <a:solidFill>
                  <a:prstClr val="white"/>
                </a:solidFill>
                <a:latin typeface="Arial"/>
              </a:rPr>
              <a:t>предварительного  согласия</a:t>
            </a:r>
          </a:p>
          <a:p>
            <a:pPr algn="ctr">
              <a:defRPr/>
            </a:pPr>
            <a:r>
              <a:rPr lang="ru-RU" dirty="0">
                <a:solidFill>
                  <a:prstClr val="white"/>
                </a:solidFill>
                <a:latin typeface="Arial"/>
              </a:rPr>
              <a:t>получателя ренты на </a:t>
            </a:r>
          </a:p>
          <a:p>
            <a:pPr algn="ctr">
              <a:defRPr/>
            </a:pPr>
            <a:r>
              <a:rPr lang="ru-RU" dirty="0">
                <a:solidFill>
                  <a:prstClr val="white"/>
                </a:solidFill>
                <a:latin typeface="Arial"/>
              </a:rPr>
              <a:t>отчуждение или обременение </a:t>
            </a:r>
          </a:p>
          <a:p>
            <a:pPr algn="ctr">
              <a:defRPr/>
            </a:pPr>
            <a:r>
              <a:rPr lang="ru-RU" dirty="0">
                <a:solidFill>
                  <a:prstClr val="white"/>
                </a:solidFill>
                <a:latin typeface="Arial"/>
              </a:rPr>
              <a:t>переданной недвижимости</a:t>
            </a:r>
          </a:p>
          <a:p>
            <a:pPr algn="ctr">
              <a:defRPr/>
            </a:pPr>
            <a:r>
              <a:rPr lang="ru-RU" dirty="0">
                <a:solidFill>
                  <a:prstClr val="white"/>
                </a:solidFill>
                <a:latin typeface="Arial"/>
              </a:rPr>
              <a:t>(ст. 604 ГК РФ)</a:t>
            </a:r>
          </a:p>
        </p:txBody>
      </p:sp>
      <p:sp>
        <p:nvSpPr>
          <p:cNvPr id="11" name="Стрелка вправо 10"/>
          <p:cNvSpPr/>
          <p:nvPr/>
        </p:nvSpPr>
        <p:spPr bwMode="auto">
          <a:xfrm>
            <a:off x="3995738" y="3357563"/>
            <a:ext cx="863600" cy="287337"/>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latin typeface="Arial"/>
            </a:endParaRPr>
          </a:p>
        </p:txBody>
      </p:sp>
      <p:sp>
        <p:nvSpPr>
          <p:cNvPr id="12" name="Стрелка вправо 11"/>
          <p:cNvSpPr/>
          <p:nvPr/>
        </p:nvSpPr>
        <p:spPr bwMode="auto">
          <a:xfrm>
            <a:off x="3995738" y="5157788"/>
            <a:ext cx="863600" cy="287337"/>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latin typeface="Arial"/>
            </a:endParaRPr>
          </a:p>
        </p:txBody>
      </p:sp>
      <p:sp>
        <p:nvSpPr>
          <p:cNvPr id="13" name="Стрелка вправо 12"/>
          <p:cNvSpPr/>
          <p:nvPr/>
        </p:nvSpPr>
        <p:spPr bwMode="auto">
          <a:xfrm>
            <a:off x="3995738" y="1989138"/>
            <a:ext cx="863600" cy="287337"/>
          </a:xfrm>
          <a:prstGeom prst="rightArrow">
            <a:avLst/>
          </a:prstGeom>
          <a:solidFill>
            <a:schemeClr val="accent1">
              <a:lumMod val="50000"/>
            </a:schemeClr>
          </a:solidFill>
          <a:ln w="38100" cap="flat" cmpd="sng" algn="ctr">
            <a:solidFill>
              <a:srgbClr val="869AA9"/>
            </a:solidFill>
            <a:prstDash val="solid"/>
            <a:round/>
            <a:headEnd type="none" w="med" len="med"/>
            <a:tailEnd type="none" w="med" len="med"/>
          </a:ln>
          <a:effectLst/>
        </p:spPr>
        <p:txBody>
          <a:bodyPr/>
          <a:lstStyle/>
          <a:p>
            <a:pPr>
              <a:defRPr/>
            </a:pPr>
            <a:endParaRPr lang="ru-RU">
              <a:solidFill>
                <a:prstClr val="white"/>
              </a:solidFill>
              <a:effectLst>
                <a:outerShdw blurRad="38100" dist="38100" dir="2700000" algn="tl">
                  <a:srgbClr val="000000">
                    <a:alpha val="43137"/>
                  </a:srgbClr>
                </a:outerShdw>
              </a:effectLst>
              <a:latin typeface="Arial"/>
            </a:endParaRPr>
          </a:p>
        </p:txBody>
      </p:sp>
      <p:sp>
        <p:nvSpPr>
          <p:cNvPr id="14" name="TextBox 13"/>
          <p:cNvSpPr txBox="1"/>
          <p:nvPr/>
        </p:nvSpPr>
        <p:spPr>
          <a:xfrm>
            <a:off x="8483442" y="615952"/>
            <a:ext cx="740971" cy="492443"/>
          </a:xfrm>
          <a:prstGeom prst="rect">
            <a:avLst/>
          </a:prstGeom>
          <a:noFill/>
        </p:spPr>
        <p:txBody>
          <a:bodyPr wrap="none" rtlCol="0">
            <a:spAutoFit/>
          </a:bodyPr>
          <a:lstStyle/>
          <a:p>
            <a:r>
              <a:rPr lang="ru-RU" sz="2600" b="1" dirty="0">
                <a:solidFill>
                  <a:srgbClr val="40464F"/>
                </a:solidFill>
              </a:rPr>
              <a:t>101</a:t>
            </a:r>
          </a:p>
        </p:txBody>
      </p:sp>
    </p:spTree>
    <p:extLst>
      <p:ext uri="{BB962C8B-B14F-4D97-AF65-F5344CB8AC3E}">
        <p14:creationId xmlns:p14="http://schemas.microsoft.com/office/powerpoint/2010/main" val="155260117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95536" y="116632"/>
            <a:ext cx="7879222" cy="4739759"/>
          </a:xfrm>
          <a:prstGeom prst="rect">
            <a:avLst/>
          </a:prstGeom>
        </p:spPr>
        <p:txBody>
          <a:bodyPr wrap="square">
            <a:spAutoFit/>
          </a:bodyPr>
          <a:lstStyle/>
          <a:p>
            <a:pPr algn="ctr" eaLnBrk="0" fontAlgn="base" hangingPunct="0">
              <a:spcBef>
                <a:spcPct val="0"/>
              </a:spcBef>
              <a:spcAft>
                <a:spcPct val="0"/>
              </a:spcAft>
              <a:defRPr/>
            </a:pPr>
            <a:endParaRPr lang="ru-RU" sz="1600" kern="0" dirty="0"/>
          </a:p>
          <a:p>
            <a:pPr algn="ctr" eaLnBrk="0" fontAlgn="base" hangingPunct="0">
              <a:spcBef>
                <a:spcPct val="0"/>
              </a:spcBef>
              <a:spcAft>
                <a:spcPct val="0"/>
              </a:spcAft>
              <a:defRPr/>
            </a:pPr>
            <a:r>
              <a:rPr lang="ru-RU" sz="1600" kern="0" dirty="0"/>
              <a:t>Гражданское право (особенная часть)</a:t>
            </a:r>
          </a:p>
          <a:p>
            <a:pPr algn="ctr" eaLnBrk="0" fontAlgn="base" hangingPunct="0">
              <a:spcBef>
                <a:spcPct val="0"/>
              </a:spcBef>
              <a:spcAft>
                <a:spcPct val="0"/>
              </a:spcAft>
              <a:defRPr/>
            </a:pPr>
            <a:r>
              <a:rPr lang="ru-RU" sz="1600" kern="0" dirty="0"/>
              <a:t>направление подготовки </a:t>
            </a:r>
          </a:p>
          <a:p>
            <a:pPr algn="ctr" eaLnBrk="0" fontAlgn="base" hangingPunct="0">
              <a:spcBef>
                <a:spcPct val="0"/>
              </a:spcBef>
              <a:spcAft>
                <a:spcPct val="0"/>
              </a:spcAft>
              <a:defRPr/>
            </a:pPr>
            <a:r>
              <a:rPr lang="ru-RU" sz="1600" kern="0" dirty="0"/>
              <a:t>«Правовое обеспечение национальной безопасности»</a:t>
            </a:r>
          </a:p>
          <a:p>
            <a:pPr algn="ctr" eaLnBrk="0" fontAlgn="base" hangingPunct="0">
              <a:spcBef>
                <a:spcPct val="0"/>
              </a:spcBef>
              <a:spcAft>
                <a:spcPct val="0"/>
              </a:spcAft>
              <a:defRPr/>
            </a:pPr>
            <a:r>
              <a:rPr lang="ru-RU" sz="1600" kern="0" dirty="0"/>
              <a:t>(уровень </a:t>
            </a:r>
            <a:r>
              <a:rPr lang="ru-RU" sz="1600" kern="0" dirty="0" err="1"/>
              <a:t>специалитета</a:t>
            </a:r>
            <a:r>
              <a:rPr lang="ru-RU" sz="1600" kern="0" dirty="0"/>
              <a:t>)</a:t>
            </a: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endParaRPr lang="ru-RU"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Модуль 2. </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Обязательства по передаче имущества в пользование</a:t>
            </a:r>
          </a:p>
          <a:p>
            <a:pPr algn="ctr" eaLnBrk="0" fontAlgn="base" hangingPunct="0">
              <a:spcBef>
                <a:spcPct val="0"/>
              </a:spcBef>
              <a:spcAft>
                <a:spcPct val="0"/>
              </a:spcAft>
              <a:defRPr/>
            </a:pPr>
            <a:endParaRPr lang="ru-RU" sz="2400" b="1" kern="0" dirty="0">
              <a:solidFill>
                <a:srgbClr val="FF8600"/>
              </a:solidFill>
              <a:effectLst>
                <a:outerShdw blurRad="38100" dist="38100" dir="2700000" algn="tl">
                  <a:srgbClr val="000000"/>
                </a:outerShdw>
              </a:effectLst>
            </a:endParaRP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Лекция. Тема 1.</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Договор аренды: общие положения. </a:t>
            </a:r>
          </a:p>
          <a:p>
            <a:pPr algn="ctr" eaLnBrk="0" fontAlgn="base" hangingPunct="0">
              <a:spcBef>
                <a:spcPct val="0"/>
              </a:spcBef>
              <a:spcAft>
                <a:spcPct val="0"/>
              </a:spcAft>
              <a:defRPr/>
            </a:pPr>
            <a:r>
              <a:rPr lang="ru-RU" sz="2400" b="1" kern="0" dirty="0">
                <a:solidFill>
                  <a:srgbClr val="FF8600"/>
                </a:solidFill>
                <a:effectLst>
                  <a:outerShdw blurRad="38100" dist="38100" dir="2700000" algn="tl">
                    <a:srgbClr val="000000"/>
                  </a:outerShdw>
                </a:effectLst>
              </a:rPr>
              <a:t>Договор финансовой аренды (лизинг). </a:t>
            </a:r>
            <a:endParaRPr lang="ru-RU" sz="2800" b="1" kern="0" dirty="0">
              <a:solidFill>
                <a:srgbClr val="FF8600"/>
              </a:solidFill>
              <a:effectLst>
                <a:outerShdw blurRad="38100" dist="38100" dir="2700000" algn="tl">
                  <a:srgbClr val="000000"/>
                </a:outerShdw>
              </a:effectLst>
            </a:endParaRPr>
          </a:p>
        </p:txBody>
      </p:sp>
      <p:sp>
        <p:nvSpPr>
          <p:cNvPr id="4" name="TextBox 3"/>
          <p:cNvSpPr txBox="1"/>
          <p:nvPr/>
        </p:nvSpPr>
        <p:spPr>
          <a:xfrm>
            <a:off x="8467640" y="548680"/>
            <a:ext cx="827584" cy="492443"/>
          </a:xfrm>
          <a:prstGeom prst="rect">
            <a:avLst/>
          </a:prstGeom>
          <a:noFill/>
        </p:spPr>
        <p:txBody>
          <a:bodyPr wrap="square" rtlCol="0">
            <a:spAutoFit/>
          </a:bodyPr>
          <a:lstStyle/>
          <a:p>
            <a:pPr algn="ctr" fontAlgn="base">
              <a:spcBef>
                <a:spcPct val="0"/>
              </a:spcBef>
              <a:spcAft>
                <a:spcPct val="0"/>
              </a:spcAft>
            </a:pPr>
            <a:r>
              <a:rPr lang="ru-RU" sz="2600" b="1" dirty="0">
                <a:solidFill>
                  <a:srgbClr val="40464F"/>
                </a:solidFill>
              </a:rPr>
              <a:t>99</a:t>
            </a:r>
          </a:p>
        </p:txBody>
      </p:sp>
      <p:sp>
        <p:nvSpPr>
          <p:cNvPr id="2" name="Прямоугольник 1">
            <a:extLst>
              <a:ext uri="{FF2B5EF4-FFF2-40B4-BE49-F238E27FC236}">
                <a16:creationId xmlns:a16="http://schemas.microsoft.com/office/drawing/2014/main" xmlns="" id="{BAF947E1-F662-2947-B638-E7DE2ED7AE65}"/>
              </a:ext>
            </a:extLst>
          </p:cNvPr>
          <p:cNvSpPr/>
          <p:nvPr/>
        </p:nvSpPr>
        <p:spPr>
          <a:xfrm>
            <a:off x="4132707" y="5142216"/>
            <a:ext cx="4572000" cy="1323439"/>
          </a:xfrm>
          <a:prstGeom prst="rect">
            <a:avLst/>
          </a:prstGeom>
        </p:spPr>
        <p:txBody>
          <a:bodyPr>
            <a:spAutoFit/>
          </a:bodyPr>
          <a:lstStyle/>
          <a:p>
            <a:pPr algn="r">
              <a:defRPr/>
            </a:pPr>
            <a:r>
              <a:rPr lang="ru-RU" sz="1600" b="1" dirty="0">
                <a:effectLst>
                  <a:outerShdw blurRad="38100" dist="38100" dir="2700000" algn="tl">
                    <a:srgbClr val="000000">
                      <a:alpha val="43137"/>
                    </a:srgbClr>
                  </a:outerShdw>
                </a:effectLst>
              </a:rPr>
              <a:t>Козлова Елена Борисовна</a:t>
            </a:r>
            <a:r>
              <a:rPr lang="ru-RU" sz="1600" dirty="0">
                <a:effectLst>
                  <a:outerShdw blurRad="38100" dist="38100" dir="2700000" algn="tl">
                    <a:srgbClr val="000000">
                      <a:alpha val="43137"/>
                    </a:srgbClr>
                  </a:outerShdw>
                </a:effectLst>
              </a:rPr>
              <a:t> </a:t>
            </a:r>
          </a:p>
          <a:p>
            <a:pPr algn="r">
              <a:defRPr/>
            </a:pPr>
            <a:r>
              <a:rPr lang="ru-RU" sz="1600" dirty="0">
                <a:effectLst>
                  <a:outerShdw blurRad="38100" dist="38100" dir="2700000" algn="tl">
                    <a:srgbClr val="000000">
                      <a:alpha val="43137"/>
                    </a:srgbClr>
                  </a:outerShdw>
                </a:effectLst>
              </a:rPr>
              <a:t>профессор кафедры  гражданского и предпринимательского права</a:t>
            </a:r>
          </a:p>
          <a:p>
            <a:pPr algn="r">
              <a:defRPr/>
            </a:pPr>
            <a:r>
              <a:rPr lang="ru-RU" sz="1600" dirty="0">
                <a:effectLst>
                  <a:outerShdw blurRad="38100" dist="38100" dir="2700000" algn="tl">
                    <a:srgbClr val="000000">
                      <a:alpha val="43137"/>
                    </a:srgbClr>
                  </a:outerShdw>
                </a:effectLst>
              </a:rPr>
              <a:t>ВГУЮ (РПА Минюста России),</a:t>
            </a:r>
          </a:p>
          <a:p>
            <a:pPr algn="r">
              <a:defRPr/>
            </a:pPr>
            <a:r>
              <a:rPr lang="ru-RU" sz="1600" dirty="0">
                <a:effectLst>
                  <a:outerShdw blurRad="38100" dist="38100" dir="2700000" algn="tl">
                    <a:srgbClr val="000000">
                      <a:alpha val="43137"/>
                    </a:srgbClr>
                  </a:outerShdw>
                </a:effectLst>
              </a:rPr>
              <a:t>доктор юридических наук, доцент</a:t>
            </a:r>
          </a:p>
        </p:txBody>
      </p:sp>
      <p:sp>
        <p:nvSpPr>
          <p:cNvPr id="3" name="Прямоугольник 2">
            <a:extLst>
              <a:ext uri="{FF2B5EF4-FFF2-40B4-BE49-F238E27FC236}">
                <a16:creationId xmlns:a16="http://schemas.microsoft.com/office/drawing/2014/main" xmlns="" id="{73200973-370E-4D49-826C-79771E85D82B}"/>
              </a:ext>
            </a:extLst>
          </p:cNvPr>
          <p:cNvSpPr/>
          <p:nvPr/>
        </p:nvSpPr>
        <p:spPr>
          <a:xfrm>
            <a:off x="676809" y="6190734"/>
            <a:ext cx="2436564" cy="369332"/>
          </a:xfrm>
          <a:prstGeom prst="rect">
            <a:avLst/>
          </a:prstGeom>
        </p:spPr>
        <p:txBody>
          <a:bodyPr wrap="none">
            <a:spAutoFit/>
          </a:bodyPr>
          <a:lstStyle/>
          <a:p>
            <a:r>
              <a:rPr lang="ru-RU" dirty="0"/>
              <a:t>© Козлова Е.Б., 2019</a:t>
            </a:r>
          </a:p>
        </p:txBody>
      </p:sp>
    </p:spTree>
    <p:extLst>
      <p:ext uri="{BB962C8B-B14F-4D97-AF65-F5344CB8AC3E}">
        <p14:creationId xmlns:p14="http://schemas.microsoft.com/office/powerpoint/2010/main" val="7252657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Тема по умолчанию">
  <a:themeElements>
    <a:clrScheme name="Другое 1">
      <a:dk1>
        <a:srgbClr val="0E5C13"/>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Перспектива">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Тема по умолчанию.thmx</Template>
  <TotalTime>6602</TotalTime>
  <Words>22795</Words>
  <Application>Microsoft Office PowerPoint</Application>
  <PresentationFormat>Экран (4:3)</PresentationFormat>
  <Paragraphs>4097</Paragraphs>
  <Slides>296</Slides>
  <Notes>2</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296</vt:i4>
      </vt:variant>
    </vt:vector>
  </HeadingPairs>
  <TitlesOfParts>
    <vt:vector size="305" baseType="lpstr">
      <vt:lpstr>Arial</vt:lpstr>
      <vt:lpstr>Arial Narrow</vt:lpstr>
      <vt:lpstr>Calibri</vt:lpstr>
      <vt:lpstr>Cambria</vt:lpstr>
      <vt:lpstr>Charcoal CY</vt:lpstr>
      <vt:lpstr>Tahoma</vt:lpstr>
      <vt:lpstr>Times New Roman</vt:lpstr>
      <vt:lpstr>Wingdings</vt:lpstr>
      <vt:lpstr>Тема по умолчанию</vt:lpstr>
      <vt:lpstr>       </vt:lpstr>
      <vt:lpstr>Тема 1:   Многопонятийное представление о договоре, систематизация гражданско-правовых договоров. </vt:lpstr>
      <vt:lpstr>Гражданско-правовой договор –   соглашение двух или нескольких лиц об установлении, изменении или прекращении гражданских прав и обязанностей  (ст. 522 ГК Д/НР)  Договор, как юридический акт  – сделка  Договор – двух- или многосторонняя сделка  </vt:lpstr>
      <vt:lpstr>Презентация PowerPoint</vt:lpstr>
      <vt:lpstr>Презентация PowerPoint</vt:lpstr>
      <vt:lpstr>Презентация PowerPoint</vt:lpstr>
      <vt:lpstr>Системы гражданско-правовых договоров </vt:lpstr>
      <vt:lpstr>Презентация PowerPoint</vt:lpstr>
      <vt:lpstr>Презентация PowerPoint</vt:lpstr>
      <vt:lpstr>Презентация PowerPoint</vt:lpstr>
      <vt:lpstr>          Доктринально и законодательно выделяются:   1. Основные и дополнительные договоры  2. Публичный договор (ст. 528 ГК ДНР)  3. Предварительный договор (ст. 531 ГК ДНР)  4. Договор присоединения (ст. 530 ГК ДНР)  5. Договор в пользу третьего лица (ст. 536 ГК ДНР)    </vt:lpstr>
      <vt:lpstr>         Статья 528ГК ДНР.  Публичный договор. </vt:lpstr>
      <vt:lpstr>Презентация PowerPoint</vt:lpstr>
      <vt:lpstr>         Статья 531 ГК ДНР.  Предварительный договор. </vt:lpstr>
      <vt:lpstr>             Статья 532 ГК ДНР.  Рамочный договор </vt:lpstr>
      <vt:lpstr>             Статья 533 ГК ДНР.  Опцион на заключение договора. </vt:lpstr>
      <vt:lpstr>             Статья 534 ГК ДНР.  Опционный договор. </vt:lpstr>
      <vt:lpstr>             Статья 535 ГК ДНР.  Договор с исполнением по требованию  (абонентский договор).</vt:lpstr>
      <vt:lpstr>         Классификация гражданско-правовых договоров по направленности результата. </vt:lpstr>
      <vt:lpstr>Презентация PowerPoint</vt:lpstr>
      <vt:lpstr>Презентация PowerPoint</vt:lpstr>
      <vt:lpstr>Вещные права  (ст. 216 ГК РФ в действующей редакции)</vt:lpstr>
      <vt:lpstr>Презентация PowerPoint</vt:lpstr>
      <vt:lpstr>Презентация PowerPoint</vt:lpstr>
      <vt:lpstr>Презентация PowerPoint</vt:lpstr>
      <vt:lpstr> Тема 2:   Заключение гражданско-правового договора и перемена лиц в договорном обязательстве   </vt:lpstr>
      <vt:lpstr>       Принцип свободы договора –  граждане и юридические лица свободны в заключении договора (ст. 421 ГК РФ) </vt:lpstr>
      <vt:lpstr> Инвестиционный договор как нетипичная договорная конструкция</vt:lpstr>
      <vt:lpstr>Презентация PowerPoint</vt:lpstr>
      <vt:lpstr> Инвестиционный договор по законодательству субъектов Российской Федерации  </vt:lpstr>
      <vt:lpstr> Инвестиционный договор по законодательству субъектов Российской Федерации  </vt:lpstr>
      <vt:lpstr> Концессионное соглашение как смешанный договор  </vt:lpstr>
      <vt:lpstr> Концепции природы концессионного соглашения  </vt:lpstr>
      <vt:lpstr>Концепции природы концессионного соглашения </vt:lpstr>
      <vt:lpstr>Концессионное соглашение  как смешанный договор</vt:lpstr>
      <vt:lpstr>         Статья 420 - 421 ГК РФ.  Понятие  договора. Свобода договора. </vt:lpstr>
      <vt:lpstr>                 Статья 434.1 ГК РФ.  Переговоры о заключении договора. </vt:lpstr>
      <vt:lpstr>   Заключение договора </vt:lpstr>
      <vt:lpstr>   Заключение договора в обязательном порядке</vt:lpstr>
      <vt:lpstr>  Заключение договора в обязательном порядке </vt:lpstr>
      <vt:lpstr>                 Статья 445 ГК РФ.  Заключение договора в обязательном порядке. </vt:lpstr>
      <vt:lpstr>Уступка прав по одностороннему договору</vt:lpstr>
      <vt:lpstr>Перевод долга по одностороннему договору </vt:lpstr>
      <vt:lpstr> Согласие на совершение сделки</vt:lpstr>
      <vt:lpstr>Презентация PowerPoint</vt:lpstr>
      <vt:lpstr>Перемена лица в двустороннем договоре (на примере договора аренды)</vt:lpstr>
      <vt:lpstr> Передача договора</vt:lpstr>
      <vt:lpstr>Информационное письмо Президиума ВАС РФ  от 13.09.2011 г. № 146 «Обзор судебной практики по некоторым вопросам, связанным с применением к банкам административной ответственности за нарушение законодательства о защите прав потребителей при заключении кредитных договоров» </vt:lpstr>
      <vt:lpstr>Информационное письмо Президиума ВАС РФ  от 30.10.2007 г. № 120 «Обзор практики применения арбитражными судами положений главы 24 ГК РФ» </vt:lpstr>
      <vt:lpstr>Постановление Пленума ВС РФ от 28.06.2012 г. № 17 «О рассмотрении судами гражданских дел по спорам о защите прав потребителей» </vt:lpstr>
      <vt:lpstr> Тема 2:   Расторжение договора  </vt:lpstr>
      <vt:lpstr>Презентация PowerPoint</vt:lpstr>
      <vt:lpstr>                   Статья 450.1 ГК РФ.  Отказ от договора (исполнения договора) или от осуществления прав по договору.</vt:lpstr>
      <vt:lpstr>                   Статья 450.1 ГК РФ.  Отказ от договора (исполнения договора) или от осуществления прав по договору.</vt:lpstr>
      <vt:lpstr>                   Статья 453 ГК РФ.  Последствия изменения и расторжения договора. </vt:lpstr>
      <vt:lpstr>Договорные оговорки, адаптирующие договор к существенно изменившимся обстоятельствам (по рекомендациям МТП) </vt:lpstr>
      <vt:lpstr>Договорные оговорки, адаптирующие договор к существенно изменившимся обстоятельствам (по рекомендациям МТП)</vt:lpstr>
      <vt:lpstr>Презентация PowerPoint</vt:lpstr>
      <vt:lpstr>Виды договора купли-продажи</vt:lpstr>
      <vt:lpstr> Договор купли-продажи недвижимого имущества (договор продажи недвижимости) –   договор по которому продавец обязуется передать в собственность покупателя недвижимое имущество  (ст. 549 ГК РФ)</vt:lpstr>
      <vt:lpstr>Существенные условия  договора продажи недвижимости</vt:lpstr>
      <vt:lpstr>Постановление Пленума ВАС РФ  от 11.07.2011 г. № 54  «О некоторых вопросах разрешения споров, возникающих из договоров по поводу недвижимости, которая будет создана или приобретена в будущем»</vt:lpstr>
      <vt:lpstr>ФЗ  от 21.07.1997 г. № 122-ФЗ «О государственной регистрации прав на недвижимое имущество и сделок с ним»</vt:lpstr>
      <vt:lpstr>             Постановление Пленума ВАС РФ  от 11.07.2011 г. № 54  </vt:lpstr>
      <vt:lpstr>Особенности заключения отдельных договоров продажи недвижимости</vt:lpstr>
      <vt:lpstr>Презентация PowerPoint</vt:lpstr>
      <vt:lpstr>Презентация PowerPoint</vt:lpstr>
      <vt:lpstr>2. Совершение сделок государственными и муниципальными унитарными предприятиями </vt:lpstr>
      <vt:lpstr> 3. Распоряжение общим имуществом супругов </vt:lpstr>
      <vt:lpstr> 4. Согласование сделки с антимонопольным органом </vt:lpstr>
      <vt:lpstr> Согласие на совершение сделки</vt:lpstr>
      <vt:lpstr>Презентация PowerPoint</vt:lpstr>
      <vt:lpstr>6. Продажа жилой недвижимости</vt:lpstr>
      <vt:lpstr>Презентация PowerPoint</vt:lpstr>
      <vt:lpstr>Права кредиторов при продаже предприятия</vt:lpstr>
      <vt:lpstr>Презентация PowerPoint</vt:lpstr>
      <vt:lpstr>Презентация PowerPoint</vt:lpstr>
      <vt:lpstr>Презентация PowerPoint</vt:lpstr>
      <vt:lpstr>Презентация PowerPoint</vt:lpstr>
      <vt:lpstr>   Виды договора дарения </vt:lpstr>
      <vt:lpstr>   Запрещение дарения </vt:lpstr>
      <vt:lpstr>   Ограничения дарения </vt:lpstr>
      <vt:lpstr>   Отказ от исполнения договора дарения  (без возмещения убытков)  </vt:lpstr>
      <vt:lpstr>   Отмена дарения </vt:lpstr>
      <vt:lpstr>Презентация PowerPoint</vt:lpstr>
      <vt:lpstr>Презентация PowerPoint</vt:lpstr>
      <vt:lpstr>Виды ренты</vt:lpstr>
      <vt:lpstr>Существенные условия  договора ренты (общие)</vt:lpstr>
      <vt:lpstr>Особенности постоянной ренты</vt:lpstr>
      <vt:lpstr>Особенности постоянной ренты</vt:lpstr>
      <vt:lpstr>Выкуп постоянной ренты</vt:lpstr>
      <vt:lpstr>Презентация PowerPoint</vt:lpstr>
      <vt:lpstr>Пожизненная рента</vt:lpstr>
      <vt:lpstr>Особенности пожизненной ренты</vt:lpstr>
      <vt:lpstr>Презентация PowerPoint</vt:lpstr>
      <vt:lpstr>Особенности пожизненного содержания с иждивением</vt:lpstr>
      <vt:lpstr>Особенности пожизненного содержания с иждивением</vt:lpstr>
      <vt:lpstr>Особенности пожизненного содержания с иждивением</vt:lpstr>
      <vt:lpstr>Презентация PowerPoint</vt:lpstr>
      <vt:lpstr>  Договор аренды (имущественного найма) –   договор по которому  арендодатель (наймодатель)  обязуется предоставить арендатору (нанимателю) имущество за плату во временное владение и пользование или во временное пользование (ст. 606 ГК РФ)  </vt:lpstr>
      <vt:lpstr>Виды договора аренды</vt:lpstr>
      <vt:lpstr>Презентация PowerPoint</vt:lpstr>
      <vt:lpstr>Презентация PowerPoint</vt:lpstr>
      <vt:lpstr>Презентация PowerPoint</vt:lpstr>
      <vt:lpstr>Обязанности сторон по договору аренды</vt:lpstr>
      <vt:lpstr>Основания досрочного расторжения  договора аренды по требованию арендодателя</vt:lpstr>
      <vt:lpstr>Основания досрочного расторжения  договора аренды по требованию арендатора</vt:lpstr>
      <vt:lpstr>Презентация PowerPoint</vt:lpstr>
      <vt:lpstr> Виды договора аренды транспортных средств</vt:lpstr>
      <vt:lpstr>Особенности аренды транспортного средства с экипажем</vt:lpstr>
      <vt:lpstr>Презентация PowerPoint</vt:lpstr>
      <vt:lpstr>  Особенности аренды транспортного средства без экипажа</vt:lpstr>
      <vt:lpstr>  Договор финансовой аренды (лизинга) –   договор по которому  арендодатель обязуется приобрести в собственность указанное арендатором имущество за плату во временное владение и пользование или во временное пользование (ст. 665 ГК РФ) </vt:lpstr>
      <vt:lpstr>Отношения финансовой аренды (лизинга)</vt:lpstr>
      <vt:lpstr>Презентация PowerPoint</vt:lpstr>
      <vt:lpstr>Презентация PowerPoint</vt:lpstr>
      <vt:lpstr>Презентация PowerPoint</vt:lpstr>
      <vt:lpstr>  Виды лизинга, применяемые в практике лизинговых компаний (учетом экономической теории и международного опыта) </vt:lpstr>
      <vt:lpstr>Косвенный лизинг - в роли поставщика (продавца)  оборудования выступает  посредник изготовителя</vt:lpstr>
      <vt:lpstr>Возвратный лизинг - собственник имущества продает его коммерческой организации (финансовой компании) и одновременно заключает договор о его долгосрочной аренде в качестве арендатора </vt:lpstr>
      <vt:lpstr>Презентация PowerPoint</vt:lpstr>
      <vt:lpstr> Договор найма жилого помещения –   договор по которому  одна сторона – собственник жилого помещения или управомоченное им лицо (наймодатель) – обязуется предоставить другой стороне (нанимателю) жилое помещение за плату во вледение и пользование для проживания в нем (ст. 671 ГК РФ)  </vt:lpstr>
      <vt:lpstr>Презентация PowerPoint</vt:lpstr>
      <vt:lpstr>Обязанности сторон по договору найма жилого помещения</vt:lpstr>
      <vt:lpstr>Права сторон по договору найма жилого помещения</vt:lpstr>
      <vt:lpstr>Расторжение договора найма жилого помещения</vt:lpstr>
      <vt:lpstr>Договор поднайма жилого помещения – наниматель с согласия наймодателя передает на срок часть или все нанятое им помещение в пользование поднанимателю  (ст. 685 ГК РФ)</vt:lpstr>
      <vt:lpstr>Презентация PowerPoint</vt:lpstr>
      <vt:lpstr>Презентация PowerPoint</vt:lpstr>
      <vt:lpstr>Виды договора подряда</vt:lpstr>
      <vt:lpstr> Договор строительного подряда –   договор по которому  подрядчик обязуется в установленный договором срок построить по заданию заказчика определенный объект либо выполнить иные строительные работы, а заказчик обязуется создать подрядчику необходимые условия для выполнения работ, принять их результат и уплатить обусловленную цену (ст. 740 ГК РФ)  </vt:lpstr>
      <vt:lpstr>Презентация PowerPoint</vt:lpstr>
      <vt:lpstr>Теории предмета  договора строительного подряда</vt:lpstr>
      <vt:lpstr>Юридический объект предмета  договора строительного подряда</vt:lpstr>
      <vt:lpstr>Выполнение строительных работ членом СРО строителей</vt:lpstr>
      <vt:lpstr>  Административные предпосылки договора строительного подряда</vt:lpstr>
      <vt:lpstr>                     Структура договорных отношений по строительному подряду</vt:lpstr>
      <vt:lpstr>              Структура договорных отношений  по строительному подряду</vt:lpstr>
      <vt:lpstr>              Структура договорных отношений по строительному подряду</vt:lpstr>
      <vt:lpstr>   Структура договорных отношений по      строительному подряду</vt:lpstr>
      <vt:lpstr>Права и обязанности сторон по договору строительного подряда</vt:lpstr>
      <vt:lpstr>Презентация PowerPoint</vt:lpstr>
      <vt:lpstr>  Договор возмездного оказания услуг –  договор по которому исполнитель обязуется по заданию заказчика оказать услуги (совершить определенные действия или осуществить определенную деятельность), а заказчик обязуется оплатить эти услуги (ст. 779 ГК РФ) </vt:lpstr>
      <vt:lpstr>Исключения действия  гл. 39 ГК РФ «Возмездное оказание услуг»</vt:lpstr>
      <vt:lpstr>Презентация PowerPoint</vt:lpstr>
      <vt:lpstr>Презентация PowerPoint</vt:lpstr>
      <vt:lpstr>Презентация PowerPoint</vt:lpstr>
      <vt:lpstr>Основные транспортные договоры</vt:lpstr>
      <vt:lpstr>Иные транспортные договоры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СПС Консультант Плюс</vt:lpstr>
      <vt:lpstr>Презентация PowerPoint</vt:lpstr>
      <vt:lpstr> Существенные условия договора доверительного управления имуществом </vt:lpstr>
      <vt:lpstr> Особенности договора доверительного управления имуществом </vt:lpstr>
      <vt:lpstr> Особенности договора доверительного  управления имуществом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Договор коммерческой концессии –   по договору коммерческой концессии одна сторона (правообладатель) обязуется предоставить другой стороне (пользователю) за вознаграждение на срок или без указания срока право использовать в предпринимательской деятельности пользователя комплекс принадлежащих правообладателю исключительных прав, включающий право на товарный знак, знак обслуживания, а также права на другие предусмотренные договором объекты исключительных прав, в частности на коммерческое обозначение, секрет производства  (ноу-хау) (ст. 1027 ГК РФ) </vt:lpstr>
      <vt:lpstr>Презентация PowerPoint</vt:lpstr>
      <vt:lpstr>Презентация PowerPoint</vt:lpstr>
      <vt:lpstr>Существенные условия  договора коммерческой концессии</vt:lpstr>
      <vt:lpstr>Презентация PowerPoint</vt:lpstr>
      <vt:lpstr>Презентация PowerPoint</vt:lpstr>
      <vt:lpstr>Презентация PowerPoint</vt:lpstr>
      <vt:lpstr>Презентация PowerPoint</vt:lpstr>
      <vt:lpstr>Основания отказа правообладателя от исполнения  договора полностью или частично</vt:lpstr>
      <vt:lpstr>Презентация PowerPoint</vt:lpstr>
      <vt:lpstr>Основные понятия</vt:lpstr>
      <vt:lpstr>Основные понятия</vt:lpstr>
      <vt:lpstr>Основные понятия</vt:lpstr>
      <vt:lpstr>Презентация PowerPoint</vt:lpstr>
      <vt:lpstr>Объекты личного страхования</vt:lpstr>
      <vt:lpstr>Объекты имущественного страхования</vt:lpstr>
      <vt:lpstr>Договор имущественного страхования –  по договору имущественного страхования одна сторона (страховщик) обязуется за обусловленную договором плату (страховую премию) при наступлении предусмотренного в договоре события (страхового случая)  возместить другой стороне (страхователю) или иному лицу, в пользу которого заключен договор (выгодоприобретателю), причиненные вследствие этого события убытки в застрахованном имуществе либо убытки в связи с иными имущественными интересами страхователя (выплатить страховое возмещение в пределах определенной договором суммы (страховой суммы) (ст. 929 ГК РФ)</vt:lpstr>
      <vt:lpstr>Презентация PowerPoint</vt:lpstr>
      <vt:lpstr>Презентация PowerPoint</vt:lpstr>
      <vt:lpstr>Презентация PowerPoint</vt:lpstr>
      <vt:lpstr>Презентация PowerPoint</vt:lpstr>
      <vt:lpstr>Презентация PowerPoint</vt:lpstr>
      <vt:lpstr>Переход к страховщику прав страхователя на возмещение ущерба (суброгация)</vt:lpstr>
      <vt:lpstr>Презентация PowerPoint</vt:lpstr>
      <vt:lpstr>Презентация PowerPoint</vt:lpstr>
      <vt:lpstr>Презентация PowerPoint</vt:lpstr>
      <vt:lpstr>Презентация PowerPoint</vt:lpstr>
      <vt:lpstr>Презентация PowerPoint</vt:lpstr>
      <vt:lpstr>Отношения финансирования под уступку денежного требования</vt:lpstr>
      <vt:lpstr>Презентация PowerPoint</vt:lpstr>
      <vt:lpstr>Презентация PowerPoint</vt:lpstr>
      <vt:lpstr>Отношения финансирования под уступку  денежного требования</vt:lpstr>
      <vt:lpstr>Презентация PowerPoint</vt:lpstr>
      <vt:lpstr>  Виды факторинга  (учетом правовой, экономической теории и международного опыта)</vt:lpstr>
      <vt:lpstr>  Виды факторинга  (учетом правовой, экономической теории и международного опыта)</vt:lpstr>
      <vt:lpstr>  Виды факторинга  (учетом правовой, экономической теории и международного опыта)</vt:lpstr>
      <vt:lpstr>  Виды факторинга  (учетом правовой, экономической теории и международного опыта)</vt:lpstr>
      <vt:lpstr>  Виды факторинга  (учетом правовой, экономической теории и международного опыта)</vt:lpstr>
      <vt:lpstr>  Виды факторинга  (учетом правовой, экономической теории и международного опыта)</vt:lpstr>
      <vt:lpstr>Презентация PowerPoint</vt:lpstr>
      <vt:lpstr>Договор банковского вклада –   по договору банковского вклада  (депозита) одна сторона (банк), принявшая поступившую от другой стороны (вкладчика) или поступившую для нее денежную сумму (вклад), обязуется возвратить сумму вклада и выплатить проценты на нее на условиях и в порядке, предусмотренных договором (ст. 834 ГК РФ) </vt:lpstr>
      <vt:lpstr>Презентация PowerPoint</vt:lpstr>
      <vt:lpstr>       Последствия принятия вклада от гражданина лицом,  не имеющим лицензии</vt:lpstr>
      <vt:lpstr>Презентация PowerPoint</vt:lpstr>
      <vt:lpstr>Презентация PowerPoint</vt:lpstr>
      <vt:lpstr>Презентация PowerPoint</vt:lpstr>
      <vt:lpstr>Презентация PowerPoint</vt:lpstr>
      <vt:lpstr>Презентация PowerPoint</vt:lpstr>
      <vt:lpstr>Договор банковского счета –   по договору банковского счета банк обязуется принимать и зачислять поступающие на счет, открытый клиенту (владельцу счета), денежные средства, выполнять распоряжения клиента о перечислении и выдаче соответствующих сумм со счета и проведении других операций по счету (ст. 845 ГК РФ) </vt:lpstr>
      <vt:lpstr>Презентация PowerPoint</vt:lpstr>
      <vt:lpstr>Презентация PowerPoint</vt:lpstr>
      <vt:lpstr>Презентация PowerPoint</vt:lpstr>
      <vt:lpstr>Договор номинального счета –  по договору номинального счета банк открывает клиенту банковский счет для операций с денежными средствами, права на которые принадлежат другому лицу (бенефициару) или нескольким лицам (бенефициарам) (ст. 860.1 ГК РФ) </vt:lpstr>
      <vt:lpstr>Договор счета эскроу –  по договору счета эскроу банк (эскроу–агент) открывает специальный счет эскроу для учета и блокирования денежных средств, полученных им от владельца счета (депонента) в целях их передачи другому лицу (бенефициару) при возникновении оснований, предусмотренных договором счета                                                                       (ст. 860.7 ГК РФ)</vt:lpstr>
      <vt:lpstr>Договор публичного депозитного счета –  по договору публичного депозитного счета, заключаемому для целей депонирования денежных средств в случаях, предусмотренных законом, банк обязуется принимать и зачислять в пользу бенефициара денежные средства, поступающие от должника или иного указанного в законе лица (депонента), на счет, открытый владельцу счета             (ст. 860.11 ГК РФ)</vt:lpstr>
      <vt:lpstr>Презентация PowerPoint</vt:lpstr>
      <vt:lpstr>  Расчеты </vt:lpstr>
      <vt:lpstr>Расчеты платежными поручениями</vt:lpstr>
      <vt:lpstr>Презентация PowerPoint</vt:lpstr>
      <vt:lpstr>Расчеты по аккредитиву</vt:lpstr>
      <vt:lpstr>Расчеты по инкассо</vt:lpstr>
      <vt:lpstr>Расчеты  чеками </vt:lpstr>
      <vt:lpstr>Презентация PowerPoint</vt:lpstr>
      <vt:lpstr>Договор простого товарищества (о совместной деятельности) –  договор, по которому  двое или несколько лиц (товарищей) обязуются соединить свои вклады и совместно действовать без образования юридического лица для извлечения прибыли или достижения иной не противоречащей закону цели   (ст. 1041 ГК РФ)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Понятия игр и пари</vt:lpstr>
      <vt:lpstr>Понятия игр и пари  (по ФЗ от 29.12.2006 г. № 244-ФЗ «О государственном регулировании деятельности по организации и проведению азартных игр и о внесении изменений в некоторые законодательные акты Российской Федерации»)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Объекты интеллектуальных прав</vt:lpstr>
      <vt:lpstr>Объекты интеллектуальных прав</vt:lpstr>
      <vt:lpstr>Объекты интеллектуальных прав</vt:lpstr>
      <vt:lpstr>Объекты интеллектуальных прав</vt:lpstr>
      <vt:lpstr>Объекты интеллектуальных прав</vt:lpstr>
      <vt:lpstr>Объекты интеллектуальных прав</vt:lpstr>
      <vt:lpstr>Объекты интеллектуальных прав</vt:lpstr>
      <vt:lpstr>Презентация PowerPoint</vt:lpstr>
      <vt:lpstr>Презентация PowerPoint</vt:lpstr>
      <vt:lpstr>Презентация PowerPoint</vt:lpstr>
      <vt:lpstr>    Система интеллектуальных прав </vt:lpstr>
      <vt:lpstr>Презентация PowerPoint</vt:lpstr>
      <vt:lpstr>Презентация PowerPoint</vt:lpstr>
      <vt:lpstr>Презентация PowerPoint</vt:lpstr>
      <vt:lpstr>Презентация PowerPoint</vt:lpstr>
      <vt:lpstr>Презентация PowerPoint</vt:lpstr>
      <vt:lpstr>Объекты интеллектуальных прав</vt:lpstr>
      <vt:lpstr>Объекты интеллектуальных прав</vt:lpstr>
      <vt:lpstr>Объекты интеллектуальных прав</vt:lpstr>
      <vt:lpstr>Объекты интеллектуальных прав</vt:lpstr>
      <vt:lpstr>Объекты интеллектуальных прав</vt:lpstr>
      <vt:lpstr>Объекты интеллектуальных прав</vt:lpstr>
      <vt:lpstr>Объекты интеллектуальных прав</vt:lpstr>
      <vt:lpstr>Презентация PowerPoint</vt:lpstr>
      <vt:lpstr>Презентация PowerPoint</vt:lpstr>
      <vt:lpstr>Презентация PowerPoint</vt:lpstr>
      <vt:lpstr>    Система интеллектуальных прав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Елена Козлова</dc:creator>
  <cp:lastModifiedBy>Admin</cp:lastModifiedBy>
  <cp:revision>319</cp:revision>
  <cp:lastPrinted>2021-08-04T09:38:14Z</cp:lastPrinted>
  <dcterms:created xsi:type="dcterms:W3CDTF">2015-09-06T06:22:34Z</dcterms:created>
  <dcterms:modified xsi:type="dcterms:W3CDTF">2021-08-04T09:40:02Z</dcterms:modified>
</cp:coreProperties>
</file>